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58" r:id="rId4"/>
    <p:sldId id="259" r:id="rId5"/>
    <p:sldId id="261" r:id="rId6"/>
    <p:sldId id="262" r:id="rId7"/>
    <p:sldId id="29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304" r:id="rId32"/>
    <p:sldId id="303" r:id="rId33"/>
    <p:sldId id="289" r:id="rId34"/>
    <p:sldId id="301" r:id="rId35"/>
    <p:sldId id="297" r:id="rId36"/>
    <p:sldId id="298" r:id="rId37"/>
    <p:sldId id="299" r:id="rId38"/>
    <p:sldId id="296" r:id="rId39"/>
    <p:sldId id="300" r:id="rId40"/>
    <p:sldId id="287" r:id="rId41"/>
    <p:sldId id="288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0339-0F11-48B6-9C83-68C7817E7FEC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FF95-502D-4312-8303-38D72E65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FF95-502D-4312-8303-38D72E659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5283-1BC6-49F1-87A6-E2D285499E26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orv10999:808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istory/1989/proposa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evolutionoftheweb.com/" TargetMode="Externa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7" Type="http://schemas.openxmlformats.org/officeDocument/2006/relationships/image" Target="../media/image31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hyperlink" Target="http://storv10999:8080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tmp"/><Relationship Id="rId3" Type="http://schemas.openxmlformats.org/officeDocument/2006/relationships/image" Target="../media/image44.tmp"/><Relationship Id="rId7" Type="http://schemas.openxmlformats.org/officeDocument/2006/relationships/image" Target="../media/image48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tmp"/><Relationship Id="rId11" Type="http://schemas.openxmlformats.org/officeDocument/2006/relationships/image" Target="../media/image52.tmp"/><Relationship Id="rId5" Type="http://schemas.openxmlformats.org/officeDocument/2006/relationships/image" Target="../media/image46.tmp"/><Relationship Id="rId10" Type="http://schemas.openxmlformats.org/officeDocument/2006/relationships/image" Target="../media/image51.tmp"/><Relationship Id="rId4" Type="http://schemas.openxmlformats.org/officeDocument/2006/relationships/image" Target="../media/image45.tmp"/><Relationship Id="rId9" Type="http://schemas.openxmlformats.org/officeDocument/2006/relationships/image" Target="../media/image5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ublimetext.com/3" TargetMode="External"/><Relationship Id="rId7" Type="http://schemas.openxmlformats.org/officeDocument/2006/relationships/hyperlink" Target="http://www.adobe.com/products/dreamweav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hyperlink" Target="http://www.jetbrains.com/webstorm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HACKING </a:t>
            </a:r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HTML5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4098" name="Picture 2" descr="http://3.bp.blogspot.com/-mqAQPC_L_Tw/Umak8ldRUuI/AAAAAAAAKFQ/1qlOnOMRlQs/s1600/computer-hac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9399"/>
            <a:ext cx="3162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554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STRUCTURE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78639"/>
          <a:ext cx="4230256" cy="306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15128"/>
                <a:gridCol w="2115128"/>
              </a:tblGrid>
              <a:tr h="123851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587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86461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14931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&lt;table&gt;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3" y="4857614"/>
            <a:ext cx="10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&lt;/table&gt;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965" y="1787529"/>
            <a:ext cx="130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187" y="1777172"/>
            <a:ext cx="22860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the header row for the table. Generally enclosed within 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2684" y="2860046"/>
            <a:ext cx="1304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855" y="3017147"/>
            <a:ext cx="2286000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tr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a normal row in a table.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&lt;td&gt; defines a normal cell in a table row.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Generally enclosed within &lt;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  <a:endParaRPr lang="en-US" sz="1600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437" y="5776421"/>
            <a:ext cx="82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&lt;td&gt; Unique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Attributes: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colspan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columns the cell spans across) |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rowspan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rows a cell spans across)</a:t>
            </a:r>
          </a:p>
        </p:txBody>
      </p:sp>
    </p:spTree>
    <p:extLst>
      <p:ext uri="{BB962C8B-B14F-4D97-AF65-F5344CB8AC3E}">
        <p14:creationId xmlns:p14="http://schemas.microsoft.com/office/powerpoint/2010/main" val="3739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0127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EXAMPLES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https://encrypted-tbn3.gstatic.com/images?q=tbn:ANd9GcQmSlmiSiRfsFN1_diMBKakvgnpBLgaoclJu9wfuOI7DgHwRh8K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1219203"/>
            <a:ext cx="14954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kdHXrdACmN6PIW9URKa8rG1ILUV67p7nxngK0O_ZKfAFHSaq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659102"/>
            <a:ext cx="22002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http://jpgraph.net/download/manuals/chunkhtml/images/table_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895602"/>
            <a:ext cx="65532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media02.hongkiat.com/table_design/Big-Cart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2" y="814389"/>
            <a:ext cx="4714875" cy="39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4477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152402"/>
            <a:ext cx="2514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COLSPAN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338419"/>
            <a:ext cx="5854579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152402"/>
            <a:ext cx="2590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ROWSPAN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1447800"/>
            <a:ext cx="5757863" cy="33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52402"/>
            <a:ext cx="2438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 -ATTRIBUTES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097006"/>
            <a:ext cx="8991600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151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Global Attributes:</a:t>
            </a:r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contenteditable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contextmenu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dir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draggable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id | irrelevant | lang | ref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registrationmark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tabindex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template | title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69521"/>
              </p:ext>
            </p:extLst>
          </p:nvPr>
        </p:nvGraphicFramePr>
        <p:xfrm>
          <a:off x="381000" y="1600203"/>
          <a:ext cx="8382000" cy="4576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SPECIAL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CASES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&lt;table&gt;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&lt;td&gt; ,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th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cellpadding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cellspacing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 border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bordercolor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colspan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rowspan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nowrap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valign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size | width | color | align 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noshade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(No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3D cutout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type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(disc, circle,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square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&lt;meta&gt; … &lt;/meta&gt;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name | http-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equiv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| content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&lt;link&gt; … &lt;/link&gt;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rel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stylesheet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shortcut icon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</a:t>
                      </a: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href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|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css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&lt;script&gt; … &lt;/script&gt;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javascript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src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(more after  HTML Forms…..)</a:t>
                      </a:r>
                      <a:endParaRPr kumimoji="0" lang="en-US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504D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SPECIAL CHARACTERS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4363"/>
              </p:ext>
            </p:extLst>
          </p:nvPr>
        </p:nvGraphicFramePr>
        <p:xfrm>
          <a:off x="1069976" y="1524002"/>
          <a:ext cx="6854826" cy="4043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413"/>
                <a:gridCol w="3427413"/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©</a:t>
                      </a:r>
                      <a:endParaRPr 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&amp;copy;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lt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gt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&amp;amp;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[space]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nbsp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™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&amp;trade;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</a:rPr>
                        <a:t>♠   </a:t>
                      </a:r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♣   ♥   ♦</a:t>
                      </a:r>
                      <a:endParaRPr lang="en-US" sz="1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19051" marR="19051" marT="19051" marB="190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&amp;spades; &amp;clubs; &amp;hearts; &amp;diams;</a:t>
                      </a:r>
                      <a:endParaRPr lang="en-US" sz="16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£   ¥   ¢   $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&amp;pound; &amp;yen; &amp;cent; &amp;#36;</a:t>
                      </a: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Unicode characters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&amp;#00 - &amp;#255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809515"/>
            <a:ext cx="3534269" cy="48584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3" y="809516"/>
            <a:ext cx="2924583" cy="3277059"/>
          </a:xfrm>
          <a:prstGeom prst="rect">
            <a:avLst/>
          </a:prstGeom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1731133" y="5943603"/>
            <a:ext cx="1612942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index.html</a:t>
            </a:r>
          </a:p>
        </p:txBody>
      </p:sp>
      <p:sp>
        <p:nvSpPr>
          <p:cNvPr id="11" name="Rectangle 10">
            <a:hlinkClick r:id="rId4"/>
          </p:cNvPr>
          <p:cNvSpPr/>
          <p:nvPr/>
        </p:nvSpPr>
        <p:spPr>
          <a:xfrm>
            <a:off x="5779964" y="5943602"/>
            <a:ext cx="1558440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yurts.html</a:t>
            </a:r>
          </a:p>
        </p:txBody>
      </p:sp>
    </p:spTree>
    <p:extLst>
      <p:ext uri="{BB962C8B-B14F-4D97-AF65-F5344CB8AC3E}">
        <p14:creationId xmlns:p14="http://schemas.microsoft.com/office/powerpoint/2010/main" val="40444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1888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pic>
        <p:nvPicPr>
          <p:cNvPr id="1036" name="Picture 12" descr="http://media02.hongkiat.com/free-form-builders/form-builder-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" y="1966527"/>
            <a:ext cx="2325376" cy="15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ricksofweb.com/wp-content/uploads/2013/04/html_forms_input_f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769942"/>
            <a:ext cx="3706543" cy="18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nowledgediarybd.com/wp-content/uploads/2012/11/registation-for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/>
          <a:stretch/>
        </p:blipFill>
        <p:spPr bwMode="auto">
          <a:xfrm>
            <a:off x="2514603" y="791909"/>
            <a:ext cx="2453127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webdesignermag.co.uk/wp-content/uploads/2012/09/step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48" y="2743203"/>
            <a:ext cx="4016861" cy="37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netdna.webdesignerdepot.com/uploads/2012/08/modal_logi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7425"/>
          <a:stretch/>
        </p:blipFill>
        <p:spPr bwMode="auto">
          <a:xfrm>
            <a:off x="155578" y="3810000"/>
            <a:ext cx="4798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5578" y="769940"/>
            <a:ext cx="205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  <a:latin typeface="Candara" panose="020E0502030303020204" pitchFamily="34" charset="0"/>
              </a:rPr>
              <a:t>Why are forms needed ??</a:t>
            </a:r>
          </a:p>
        </p:txBody>
      </p:sp>
    </p:spTree>
    <p:extLst>
      <p:ext uri="{BB962C8B-B14F-4D97-AF65-F5344CB8AC3E}">
        <p14:creationId xmlns:p14="http://schemas.microsoft.com/office/powerpoint/2010/main" val="10223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HISTORY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990600"/>
            <a:ext cx="0" cy="3536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" y="1219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" y="2133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1143003"/>
            <a:ext cx="6400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1980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prototyped a system called 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ENQUIRE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share research documents. It was based on a book called </a:t>
            </a:r>
            <a:r>
              <a:rPr lang="en-US" sz="1400" i="1" dirty="0">
                <a:solidFill>
                  <a:srgbClr val="0070C0"/>
                </a:solidFill>
                <a:latin typeface="Candara" panose="020E0502030303020204" pitchFamily="34" charset="0"/>
              </a:rPr>
              <a:t>“Enquire Within Upon Everything”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(How-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To’s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of Domestic Life)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File:Enquire Within Upon Every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9987" y="807544"/>
            <a:ext cx="1599998" cy="124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400" y="2057405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1989-1991</a:t>
            </a:r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&amp; Robert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Cailliau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,independently from CERN, expanded ENQUIRE to an Internet-based hypertext system called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400" i="1" dirty="0">
                <a:latin typeface="Candara" panose="020E0502030303020204" pitchFamily="34" charset="0"/>
              </a:rPr>
              <a:t>(</a:t>
            </a:r>
            <a:r>
              <a:rPr lang="en-US" sz="1400" i="1" dirty="0">
                <a:latin typeface="Candara" panose="020E0502030303020204" pitchFamily="34" charset="0"/>
                <a:hlinkClick r:id="rId3"/>
              </a:rPr>
              <a:t>Original proposal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CERN which got rejected for funding!)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2" name="Picture 4" descr="http://www.inf.fu-berlin.de/lehre/SS01/hc/www/Nexus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85" y="4101569"/>
            <a:ext cx="3677969" cy="273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09202" y="310356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895" y="3017973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Nov 1995- May 2000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versions 2.0,3.2,4.0,4.01, ISO/IEC 15445:2000 were released. Currently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4.01 &amp; ISO/IEC 15445:2000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are the stable HTML versions.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" y="40348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3763098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Today</a:t>
            </a:r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HTML5.1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 the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“Candidate recommendation”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phase. Year end should see a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“Last Call”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for the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specdification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finalization.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213883" y="5260582"/>
            <a:ext cx="5049203" cy="46166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29474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 - ATTRIBUTES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681"/>
              </p:ext>
            </p:extLst>
          </p:nvPr>
        </p:nvGraphicFramePr>
        <p:xfrm>
          <a:off x="381000" y="1447801"/>
          <a:ext cx="8382000" cy="286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&lt;FORM&gt;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action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Server side script location or REST endpoint that will process form data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method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sng" dirty="0" smtClean="0">
                          <a:latin typeface="Candara" panose="020E0502030303020204" pitchFamily="34" charset="0"/>
                        </a:rPr>
                        <a:t>GET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– Form data passed via URL encoding</a:t>
                      </a:r>
                    </a:p>
                    <a:p>
                      <a:r>
                        <a:rPr lang="en-US" sz="1500" i="0" u="sng" baseline="0" dirty="0" smtClean="0">
                          <a:latin typeface="Candara" panose="020E0502030303020204" pitchFamily="34" charset="0"/>
                        </a:rPr>
                        <a:t>POST</a:t>
                      </a:r>
                      <a:r>
                        <a:rPr lang="en-US" sz="1500" i="0" u="none" baseline="0" dirty="0" smtClean="0">
                          <a:latin typeface="Candara" panose="020E0502030303020204" pitchFamily="34" charset="0"/>
                        </a:rPr>
                        <a:t> – Form data passed as HTTP encoded entity body (as a form ‘object’)</a:t>
                      </a:r>
                      <a:endParaRPr lang="en-US" sz="1500" i="0" u="sng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6" y="840171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type=“text” /&gt;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744680"/>
            <a:ext cx="4515481" cy="514423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9643"/>
              </p:ext>
            </p:extLst>
          </p:nvPr>
        </p:nvGraphicFramePr>
        <p:xfrm>
          <a:off x="342900" y="1372627"/>
          <a:ext cx="8077200" cy="449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61722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&lt;INPUT&gt;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type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text, password,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-local, date, month, time, week, number, email,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url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search,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and color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 smtClean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Specifies the width, in characters, of an &lt;input&gt; element</a:t>
                      </a:r>
                      <a:endParaRPr lang="en-US" sz="1500" i="0" u="sng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&lt;input&gt;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value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 value of the &lt;input&gt;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required  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Makes the &lt;input&gt; element as mandatory for the form submission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placeholder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&lt;input&gt;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1" y="6248400"/>
            <a:ext cx="5290924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http://www.w3schools.com/tags/tag_input.asp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9530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3" y="5410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48" y="870441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8" y="838202"/>
            <a:ext cx="1905267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9147" y="1974573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18" y="1908994"/>
            <a:ext cx="1876687" cy="962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9147" y="3179903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type="text" placeholder="Username"&gt;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submit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 value="Submit"&gt;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1" y="3048002"/>
            <a:ext cx="2896004" cy="9716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9464" y="4325611"/>
            <a:ext cx="2448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password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9" y="4820343"/>
            <a:ext cx="2410163" cy="59063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4" t="34744" r="6772" b="38065"/>
          <a:stretch/>
        </p:blipFill>
        <p:spPr bwMode="auto">
          <a:xfrm>
            <a:off x="3557967" y="4913245"/>
            <a:ext cx="1834917" cy="16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478998" y="4325611"/>
            <a:ext cx="1992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date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2934" y="432561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&lt;label for="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input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"&gt;Label&lt;/label&gt;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4" y="4819502"/>
            <a:ext cx="2819401" cy="525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2977" y="5562603"/>
            <a:ext cx="234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‘for’ </a:t>
            </a:r>
            <a:r>
              <a:rPr lang="en-US" sz="1200" i="1" dirty="0">
                <a:solidFill>
                  <a:srgbClr val="0070C0"/>
                </a:solidFill>
                <a:latin typeface="Candara" panose="020E0502030303020204" pitchFamily="34" charset="0"/>
              </a:rPr>
              <a:t>attribute should point to input name attribute</a:t>
            </a:r>
            <a:endParaRPr lang="en-US" sz="1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5" y="8401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textarea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rows=“4” cols=“15” /&gt;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20857"/>
              </p:ext>
            </p:extLst>
          </p:nvPr>
        </p:nvGraphicFramePr>
        <p:xfrm>
          <a:off x="342900" y="1828802"/>
          <a:ext cx="8077200" cy="341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&lt;TEXTAREA&gt;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width of a text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rows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number of lines in a 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wrap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28800" y="6248400"/>
            <a:ext cx="56388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http://www.w3schools.com/tags/tag_textarea.asp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3" y="2362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48768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619968"/>
            <a:ext cx="4544060" cy="8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659" y="779387"/>
            <a:ext cx="2116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&lt;select&gt;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&lt;/select&gt;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2"/>
            <a:ext cx="4876800" cy="135216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7020"/>
              </p:ext>
            </p:extLst>
          </p:nvPr>
        </p:nvGraphicFramePr>
        <p:xfrm>
          <a:off x="457200" y="2438403"/>
          <a:ext cx="8077200" cy="346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5339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&lt;SELECT&gt;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visible options in a drop-down list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multiple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that multiple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options can be selected at once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Selected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Attached to the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&lt;option&gt; which has been selected by the user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057400" y="6248400"/>
            <a:ext cx="53340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http://www.w3schools.com/tags/tag_select.asp</a:t>
            </a:r>
          </a:p>
        </p:txBody>
      </p:sp>
    </p:spTree>
    <p:extLst>
      <p:ext uri="{BB962C8B-B14F-4D97-AF65-F5344CB8AC3E}">
        <p14:creationId xmlns:p14="http://schemas.microsoft.com/office/powerpoint/2010/main" val="10084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5672477" y="2743203"/>
            <a:ext cx="2523448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reservations.html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-1"/>
          <a:stretch/>
        </p:blipFill>
        <p:spPr>
          <a:xfrm>
            <a:off x="1906622" y="789418"/>
            <a:ext cx="3113500" cy="5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8799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/>
          <a:stretch/>
        </p:blipFill>
        <p:spPr bwMode="auto">
          <a:xfrm>
            <a:off x="-152400" y="2133602"/>
            <a:ext cx="4876800" cy="41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0" y="762000"/>
            <a:ext cx="16289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What’s new 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762000"/>
            <a:ext cx="0" cy="571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65757" y="1485275"/>
            <a:ext cx="263245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Elements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Attributes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Geo-Location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Canvas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Multimedia Support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Local Storage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Web Workers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Offline Web App</a:t>
            </a:r>
          </a:p>
        </p:txBody>
      </p:sp>
    </p:spTree>
    <p:extLst>
      <p:ext uri="{BB962C8B-B14F-4D97-AF65-F5344CB8AC3E}">
        <p14:creationId xmlns:p14="http://schemas.microsoft.com/office/powerpoint/2010/main" val="13745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imh01.inmotionhosting1.netdna-cdn.com/img/infographics/html5_cheat_sheet_ta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9127790" cy="6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h01.inmotionhosting1.netdna-cdn.com/img/infographics/html5_cheat_sheet_event_attribu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4947" y="5763705"/>
            <a:ext cx="2183162" cy="400110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http://caniuse.com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imh01.inmotionhosting1.netdna-cdn.com/img/infographics/html5_cheat_sheet_browser_suppo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15501" r="7873" b="16100"/>
          <a:stretch/>
        </p:blipFill>
        <p:spPr bwMode="auto">
          <a:xfrm>
            <a:off x="130629" y="627697"/>
            <a:ext cx="8792307" cy="48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52402"/>
            <a:ext cx="2057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BROWSER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1" y="1190659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yper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arkup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anguage </a:t>
            </a:r>
            <a:r>
              <a:rPr lang="en-US" sz="1200" dirty="0">
                <a:solidFill>
                  <a:srgbClr val="C0504D"/>
                </a:solidFill>
                <a:latin typeface="Candara" panose="020E0502030303020204" pitchFamily="34" charset="0"/>
              </a:rPr>
              <a:t>– </a:t>
            </a:r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It is a markup language and NOT a programming  </a:t>
            </a:r>
          </a:p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                                                                                                                           language</a:t>
            </a:r>
            <a:endParaRPr lang="en-US" sz="1100" i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, enclosed in Angle Brackets &lt;&gt;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51477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&lt;html&gt;, &lt;body&gt;,&lt;p&gt;,etc.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3954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3395587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&lt;!-- This is a comment 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8526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85278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must be inside &lt;html&gt; tags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938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2938387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 lang=“en”&gt;, &lt;p class=“demo”&gt;,etc.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3098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Display / Styling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4309987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CSS files, style attribute in HTML tags, (new) Animation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78595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DOM (Document Object Model)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78612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HTML elements, nodes, events,  attributes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5224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Scripting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22438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Dynamic DOM manipulation, animation techniques, Events</a:t>
            </a:r>
          </a:p>
        </p:txBody>
      </p:sp>
    </p:spTree>
    <p:extLst>
      <p:ext uri="{BB962C8B-B14F-4D97-AF65-F5344CB8AC3E}">
        <p14:creationId xmlns:p14="http://schemas.microsoft.com/office/powerpoint/2010/main" val="39999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DETECTING COMPATIBILITY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2"/>
            <a:ext cx="4110100" cy="33673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762003"/>
            <a:ext cx="2935619" cy="1109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4800" y="5638803"/>
            <a:ext cx="3326552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https://github.com/Modernizr/Modernizr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175" y="5029203"/>
            <a:ext cx="1871666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http://modernizr.com/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1981200"/>
            <a:ext cx="3810331" cy="226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05" y="4343403"/>
            <a:ext cx="3846365" cy="140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4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13922" y="152402"/>
            <a:ext cx="2630078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ENABLING COMPATIBILITY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5967" y="1866896"/>
            <a:ext cx="3100529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https://github.com/aFarkas/html5shiv/</a:t>
            </a:r>
            <a:endParaRPr lang="en-U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864" y="1559120"/>
            <a:ext cx="386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&lt;!--[if </a:t>
            </a:r>
            <a:r>
              <a:rPr lang="en-US" dirty="0" err="1"/>
              <a:t>lt</a:t>
            </a:r>
            <a:r>
              <a:rPr lang="en-US" dirty="0"/>
              <a:t> IE 9]&gt;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 smtClean="0"/>
              <a:t>="html5shiv.js</a:t>
            </a:r>
            <a:r>
              <a:rPr lang="en-US" dirty="0"/>
              <a:t>"&gt;&lt;/script&gt;</a:t>
            </a:r>
          </a:p>
          <a:p>
            <a:r>
              <a:rPr lang="en-US" dirty="0"/>
              <a:t>&lt;![</a:t>
            </a:r>
            <a:r>
              <a:rPr lang="en-US" dirty="0" err="1"/>
              <a:t>endif</a:t>
            </a:r>
            <a:r>
              <a:rPr lang="en-US" dirty="0" smtClean="0"/>
              <a:t>]--&gt;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906" y="3550613"/>
            <a:ext cx="8242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script developed by Paul Irish in 2009 </a:t>
            </a:r>
            <a:r>
              <a:rPr lang="en-US" sz="1600" dirty="0" smtClean="0">
                <a:solidFill>
                  <a:srgbClr val="C0504D"/>
                </a:solidFill>
              </a:rPr>
              <a:t>enabled use of HTML5 sectioning elements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legacy Internet Explorer and provides HTML5 styling for </a:t>
            </a:r>
            <a:r>
              <a:rPr lang="en-US" sz="1600" dirty="0" smtClean="0">
                <a:solidFill>
                  <a:srgbClr val="4BACC6"/>
                </a:solidFill>
              </a:rPr>
              <a:t>Internet Explorer 6-9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rgbClr val="4BACC6"/>
                </a:solidFill>
              </a:rPr>
              <a:t>Safari 4.x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(and iPhone 3.x) and </a:t>
            </a:r>
            <a:r>
              <a:rPr lang="en-US" sz="1600" dirty="0" smtClean="0">
                <a:solidFill>
                  <a:srgbClr val="4BACC6"/>
                </a:solidFill>
              </a:rPr>
              <a:t>Firefox 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A.k.a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Almost all HTML5 features are now being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polyfilled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Modernizr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 too – section, canvas,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audio, video,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IndexedDB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web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web forms,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websockets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app cache, history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786" y="152402"/>
            <a:ext cx="1904214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NEW INPUT  TYPES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713171"/>
            <a:ext cx="4239217" cy="10764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2011861"/>
            <a:ext cx="3343742" cy="104789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3281972"/>
            <a:ext cx="3029373" cy="113363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713171"/>
            <a:ext cx="1848108" cy="142894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45" y="751275"/>
            <a:ext cx="1781424" cy="1352739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" y="4637820"/>
            <a:ext cx="3334215" cy="1114581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5735887"/>
            <a:ext cx="3000794" cy="1076475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2361699"/>
            <a:ext cx="3238952" cy="114316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3816173"/>
            <a:ext cx="3591426" cy="106694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86" y="5159543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VIDEO/MULTIMEDIA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2819403"/>
            <a:ext cx="2295847" cy="396295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0" y="1296737"/>
            <a:ext cx="5077534" cy="40391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48" y="821625"/>
            <a:ext cx="3048425" cy="1667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31" y="5690622"/>
            <a:ext cx="46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Same usage and attributes for </a:t>
            </a:r>
            <a:r>
              <a:rPr lang="en-US" sz="1600" dirty="0" smtClean="0">
                <a:solidFill>
                  <a:srgbClr val="C0504D"/>
                </a:solidFill>
              </a:rPr>
              <a:t>&lt;audio&gt; </a:t>
            </a:r>
            <a:r>
              <a:rPr lang="en-US" sz="16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982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SECTION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3243" y="1548313"/>
            <a:ext cx="12417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94" y="2605670"/>
            <a:ext cx="266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Defines a section within a document such as chapters, etc.</a:t>
            </a:r>
            <a:endParaRPr lang="en-US" sz="1600" dirty="0" smtClean="0">
              <a:solidFill>
                <a:srgbClr val="4BAC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Better </a:t>
            </a:r>
            <a:r>
              <a:rPr lang="en-US" sz="1600" dirty="0" smtClean="0">
                <a:solidFill>
                  <a:srgbClr val="4BACC6"/>
                </a:solidFill>
              </a:rPr>
              <a:t>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4BACC6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</a:t>
            </a:r>
            <a:r>
              <a:rPr lang="en-US" sz="1600" dirty="0" smtClean="0"/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&lt;aside&gt; </a:t>
            </a:r>
            <a:r>
              <a:rPr lang="en-US" sz="1600" dirty="0" smtClean="0"/>
              <a:t>tag defines data within a section which is indirectly related to the content surrounding it.</a:t>
            </a:r>
            <a:endParaRPr lang="en-US" sz="16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9" y="1167260"/>
            <a:ext cx="1848108" cy="7621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5" y="1157733"/>
            <a:ext cx="1905266" cy="7716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20" y="2596143"/>
            <a:ext cx="57539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ARTICLES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839105"/>
            <a:ext cx="4124901" cy="300079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75" y="559218"/>
            <a:ext cx="3820058" cy="32103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13243" y="2315183"/>
            <a:ext cx="1241732" cy="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638" y="4777368"/>
            <a:ext cx="460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4642414"/>
            <a:ext cx="2695951" cy="160042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179013" y="3837853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DATES/TIMES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1355474"/>
            <a:ext cx="3724795" cy="1105054"/>
          </a:xfrm>
          <a:prstGeom prst="rect">
            <a:avLst/>
          </a:prstGeom>
        </p:spPr>
      </p:pic>
      <p:pic>
        <p:nvPicPr>
          <p:cNvPr id="2050" name="Picture 2" descr="http://diveintohtml5.info/i/openclipart.org_johnny_automatic_clock_t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69" y="3151120"/>
            <a:ext cx="19526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4160660"/>
            <a:ext cx="4372585" cy="7906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71991" y="2869660"/>
            <a:ext cx="9727" cy="92805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5339" y="1036208"/>
            <a:ext cx="431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machine-readable </a:t>
            </a:r>
            <a:r>
              <a:rPr lang="en-US" sz="1600" dirty="0" smtClean="0">
                <a:solidFill>
                  <a:srgbClr val="C0504D"/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Human readable text content – semantically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err="1" smtClean="0">
                <a:solidFill>
                  <a:srgbClr val="C0504D"/>
                </a:solidFill>
              </a:rPr>
              <a:t>pubdate</a:t>
            </a:r>
            <a:r>
              <a:rPr lang="en-US" sz="1600" dirty="0" smtClean="0">
                <a:solidFill>
                  <a:srgbClr val="C0504D"/>
                </a:solidFill>
              </a:rPr>
              <a:t> </a:t>
            </a:r>
            <a:r>
              <a:rPr lang="en-US" sz="1600" dirty="0" smtClean="0"/>
              <a:t>flag – if inside an &lt;article&gt; tag, represents date of article else means date of page publication.</a:t>
            </a:r>
          </a:p>
        </p:txBody>
      </p:sp>
    </p:spTree>
    <p:extLst>
      <p:ext uri="{BB962C8B-B14F-4D97-AF65-F5344CB8AC3E}">
        <p14:creationId xmlns:p14="http://schemas.microsoft.com/office/powerpoint/2010/main" val="20049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NAVIGATION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3074" name="Picture 2" descr="http://diveintohtml5.info/i/openclipart.org_johnny_automatic_a_p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9" y="3258127"/>
            <a:ext cx="32861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5" y="927523"/>
            <a:ext cx="3134162" cy="216247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" y="4120007"/>
            <a:ext cx="3143689" cy="23339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42807" y="3281704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8425" y="1265683"/>
            <a:ext cx="4951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Semantically correct and readable to people with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distinguish between any set of links on the page vs. navigational links on the page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3634" y="2003898"/>
            <a:ext cx="9728" cy="972766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443" y="4783264"/>
            <a:ext cx="770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– the tag actually means what it encapsulates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Screenreaders</a:t>
            </a:r>
            <a:r>
              <a:rPr lang="en-US" sz="1600" dirty="0" smtClean="0"/>
              <a:t> use document outlines to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document outline </a:t>
            </a:r>
            <a:r>
              <a:rPr lang="en-US" sz="1600" dirty="0" smtClean="0"/>
              <a:t>– instead of creating phantom nodes for parent-children relationship</a:t>
            </a:r>
            <a:endParaRPr lang="en-US" sz="16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3088135"/>
            <a:ext cx="6344535" cy="134321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979529"/>
            <a:ext cx="635406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" y="642024"/>
            <a:ext cx="4178694" cy="609924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0" y="729573"/>
            <a:ext cx="3967718" cy="60116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13553" y="2996118"/>
            <a:ext cx="476656" cy="972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TOOLS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0" y="1066800"/>
          <a:ext cx="9144000" cy="5791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5791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  <a:prstDash val="sysDash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6300" y="104992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Simple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4167" y="106697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Complete IDEs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106697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Debugging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114800"/>
            <a:ext cx="291210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620000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3"/>
              </a:rPr>
              <a:t>Sublime Text 3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142" y="3594914"/>
            <a:ext cx="138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anose="020E0502030303020204" pitchFamily="34" charset="0"/>
              </a:rPr>
              <a:t>Visual Studio Code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Advanced AngularJS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1784536"/>
            <a:ext cx="2771535" cy="16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31250" y="3465857"/>
            <a:ext cx="15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5"/>
              </a:rPr>
              <a:t>Jetbrains WebStorm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2" name="Picture 8" descr="http://media.creativebloq.futurecdn.net/sites/creativebloq.com/files/images/2012/04/dreamweave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4114801"/>
            <a:ext cx="276224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0" y="57610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7"/>
              </a:rPr>
              <a:t>Adobe Dreamweaver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3" y="1581394"/>
            <a:ext cx="2061189" cy="20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0" y="3784416"/>
            <a:ext cx="2426800" cy="23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88600" y="6326866"/>
            <a:ext cx="242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</a:rPr>
              <a:t>Chrome Developer Tools  (press F12)</a:t>
            </a:r>
          </a:p>
        </p:txBody>
      </p:sp>
      <p:pic>
        <p:nvPicPr>
          <p:cNvPr id="1026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6" y="6217423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19" y="3485474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61" y="6338079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892" y="1486242"/>
            <a:ext cx="2608513" cy="2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000" y="152402"/>
            <a:ext cx="1905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GEO-LOCATION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7170" name="Picture 2" descr="man with a globe for a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57603"/>
            <a:ext cx="184785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93851" y="3989353"/>
            <a:ext cx="2809672" cy="1477328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https://maps.googleapis.com/maps/api/staticmap?center=</a:t>
            </a:r>
            <a:r>
              <a:rPr lang="en-US" dirty="0">
                <a:solidFill>
                  <a:srgbClr val="4BACC6"/>
                </a:solidFill>
              </a:rPr>
              <a:t>1.2800945000000001</a:t>
            </a:r>
            <a:r>
              <a:rPr lang="en-US" dirty="0"/>
              <a:t>,</a:t>
            </a:r>
            <a:r>
              <a:rPr lang="en-US" dirty="0">
                <a:solidFill>
                  <a:srgbClr val="4BACC6"/>
                </a:solidFill>
              </a:rPr>
              <a:t>103.8509491</a:t>
            </a:r>
            <a:r>
              <a:rPr lang="en-US" dirty="0">
                <a:solidFill>
                  <a:srgbClr val="C0504D"/>
                </a:solidFill>
              </a:rPr>
              <a:t>&amp;zoom=13&amp;size=300x300&amp;sensor=false</a:t>
            </a:r>
          </a:p>
        </p:txBody>
      </p:sp>
      <p:pic>
        <p:nvPicPr>
          <p:cNvPr id="1026" name="Picture 2" descr="https://maps.googleapis.com/maps/api/staticmap?center=1.2800945000000001,103.8509491&amp;zoom=13&amp;size=300x300&amp;sensor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0" y="37385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31413"/>
            <a:ext cx="5135185" cy="1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16" y="660671"/>
            <a:ext cx="898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a resolution-dependent bitmap canvas which can be used for rendering graphs, game graphics, or other visual images on the fly.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" y="1610851"/>
            <a:ext cx="4505954" cy="42773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1446540"/>
            <a:ext cx="2804081" cy="2302972"/>
          </a:xfrm>
          <a:prstGeom prst="rect">
            <a:avLst/>
          </a:prstGeom>
        </p:spPr>
      </p:pic>
      <p:pic>
        <p:nvPicPr>
          <p:cNvPr id="1028" name="Picture 4" descr="man drawing in front of a 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81" y="3992254"/>
            <a:ext cx="297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970" y="6022745"/>
            <a:ext cx="460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cheat sheet in the references show more of the canvas API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26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7166" y="2801965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https://github.com/jharohit/web-fundamentals-course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1" y="1371603"/>
            <a:ext cx="651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&lt;!</a:t>
            </a:r>
            <a:r>
              <a:rPr lang="en-US" b="1" dirty="0">
                <a:latin typeface="Candara" panose="020E0502030303020204" pitchFamily="34" charset="0"/>
              </a:rPr>
              <a:t>DOCTYPE</a:t>
            </a:r>
            <a:r>
              <a:rPr lang="en-US" dirty="0">
                <a:latin typeface="Candara" panose="020E0502030303020204" pitchFamily="34" charset="0"/>
              </a:rPr>
              <a:t> html&gt;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 lang="en"&gt;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&gt;Hacking HTML&lt;/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meta</a:t>
            </a:r>
            <a:r>
              <a:rPr lang="en-US" dirty="0">
                <a:latin typeface="Candara" panose="020E0502030303020204" pitchFamily="34" charset="0"/>
              </a:rPr>
              <a:t> charset="utf-8" /&gt;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    Welcome to the </a:t>
            </a:r>
            <a:r>
              <a:rPr lang="en-US" b="1" dirty="0">
                <a:latin typeface="Candara" panose="020E0502030303020204" pitchFamily="34" charset="0"/>
              </a:rPr>
              <a:t>&lt;b&gt;</a:t>
            </a:r>
            <a:r>
              <a:rPr lang="en-US" dirty="0">
                <a:latin typeface="Candara" panose="020E0502030303020204" pitchFamily="34" charset="0"/>
              </a:rPr>
              <a:t>Hacking HTML&lt;/</a:t>
            </a:r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&gt; class ! </a:t>
            </a: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i="1" dirty="0">
                <a:latin typeface="Candara" panose="020E0502030303020204" pitchFamily="34" charset="0"/>
              </a:rPr>
              <a:t>&gt; 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1"/>
            <a:ext cx="3124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&lt;!</a:t>
            </a:r>
            <a:r>
              <a:rPr lang="en-US" sz="1600" b="1" dirty="0">
                <a:latin typeface="Candara" panose="020E0502030303020204" pitchFamily="34" charset="0"/>
              </a:rPr>
              <a:t>DOCTYPE</a:t>
            </a:r>
            <a:r>
              <a:rPr lang="en-US" sz="1600" dirty="0">
                <a:latin typeface="Candara" panose="020E0502030303020204" pitchFamily="34" charset="0"/>
              </a:rPr>
              <a:t> html&gt;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 lang="en"&gt;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&gt;Hacking HTML&lt;/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meta</a:t>
            </a:r>
            <a:r>
              <a:rPr lang="en-US" sz="1600" dirty="0">
                <a:latin typeface="Candara" panose="020E0502030303020204" pitchFamily="34" charset="0"/>
              </a:rPr>
              <a:t> charset="utf-8" /&gt;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Welcome to the &lt;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&gt;Hacking HTML&lt;/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 class ! </a:t>
            </a: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i="1" dirty="0">
                <a:latin typeface="Candara" panose="020E0502030303020204" pitchFamily="34" charset="0"/>
              </a:rPr>
              <a:t>&gt; </a:t>
            </a:r>
            <a:endParaRPr lang="en-US" sz="1600" dirty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63275" y="4038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863275" y="2133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133601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&lt;head&gt;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enclose mostly non-visible instructional data for the web browser.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&lt;title&gt;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defines the Page title displayed on the browser tab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&lt;meta&gt;</a:t>
            </a:r>
            <a:r>
              <a:rPr lang="en-US" sz="1400" dirty="0">
                <a:solidFill>
                  <a:srgbClr val="C0504D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is an instructional tag which defines metadata – static description like author, etc. ; how the browser should behave when displaying the page. In this example we set character encoding for the page content.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4419601"/>
            <a:ext cx="487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data which will be made visible to the user by the browser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tells the browser to provide emphasis on the text with the open and close tags i.e. to make the text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BOLD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With HTML5,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&lt;strong&gt;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should be used instead.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Ideally style manipulation should be done using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CSS text-weight</a:t>
            </a:r>
            <a:r>
              <a:rPr lang="en-US" sz="1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property.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271" y="17526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5600" y="12954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complete visible and instructional parts of the webpage.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lang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its attribute.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14151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Document Type Declaration (DTD)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 markup language syntax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(HTML, Transitional, Strict, Frameset, XHTML 1.1)</a:t>
            </a:r>
          </a:p>
        </p:txBody>
      </p:sp>
    </p:spTree>
    <p:extLst>
      <p:ext uri="{BB962C8B-B14F-4D97-AF65-F5344CB8AC3E}">
        <p14:creationId xmlns:p14="http://schemas.microsoft.com/office/powerpoint/2010/main" val="13732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779" y="3104744"/>
            <a:ext cx="42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HOW TO USE DEBUGGER?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6490"/>
              </p:ext>
            </p:extLst>
          </p:nvPr>
        </p:nvGraphicFramePr>
        <p:xfrm>
          <a:off x="152400" y="1143002"/>
          <a:ext cx="8839200" cy="503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324"/>
                <a:gridCol w="5383876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TEXT FORMATTING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&lt;h?&gt; … &lt;/h?&gt;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Heading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(? = 1 for largest to 6 for smallest)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e.g. h1,h3,etc.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&lt;b&gt; …&lt;/b&gt;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&lt;strong&gt; … &lt;/strong&gt;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Bold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(‘Strong’ tag shows bold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&lt;em&gt;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…&lt;/em&gt;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Italic Text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(‘Emphasis’ shown as italics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&lt;u&gt; …&lt;/u&gt;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Underline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&lt;blockquote&gt;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…&lt;/blockquote&gt;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Block Quote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&lt;sup&gt; …&lt;/sup&gt;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&lt;sub&gt; … &lt;/sub&gt;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Superscript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and subscript text respectively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=“http://...#bookmark”&gt;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=“mailto:...”&gt;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:...”&gt; … &lt;/a&gt;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Basic Link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(target attribute: _self | _blank | _top | _parent)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Email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(Lookup extended uses like adding subject, cc, bcc, etc.)</a:t>
                      </a:r>
                    </a:p>
                    <a:p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Telephone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(Can configure Skype or VOIP programs to dial directly)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4090"/>
              </p:ext>
            </p:extLst>
          </p:nvPr>
        </p:nvGraphicFramePr>
        <p:xfrm>
          <a:off x="304800" y="838200"/>
          <a:ext cx="8382000" cy="5742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5791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PAGE SECTIONS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&lt;div&gt; … &lt;/div&gt;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Section or division of a page/content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&lt;p&gt;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 &lt;/p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Paragraph of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br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Line Break or New Line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(invisible)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Horizontal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Line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 Items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(within ordered or unordered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lists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&lt;dl&gt;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&lt;/dl&gt;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&lt;dl&gt;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Description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</a:t>
                      </a:r>
                    </a:p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Describe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name/term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- Describe meaning/description of the name/term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Navigation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menus to link to other pages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img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=“…”&gt;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Displays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an image fetched from the URI mentioned in the </a:t>
                      </a:r>
                      <a:r>
                        <a:rPr lang="en-US" sz="1500" i="1" u="sng" baseline="0" dirty="0" err="1" smtClean="0"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attribute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553077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2206</Words>
  <Application>Microsoft Office PowerPoint</Application>
  <PresentationFormat>On-screen Show (4:3)</PresentationFormat>
  <Paragraphs>351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Helvetica</vt:lpstr>
      <vt:lpstr>Iskoola Pota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Bank of Scotland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Rohit, M&amp;IB</dc:creator>
  <cp:lastModifiedBy>Jha, Rohit, M&amp;IB</cp:lastModifiedBy>
  <cp:revision>66</cp:revision>
  <dcterms:created xsi:type="dcterms:W3CDTF">2015-06-22T05:44:34Z</dcterms:created>
  <dcterms:modified xsi:type="dcterms:W3CDTF">2015-06-22T17:26:10Z</dcterms:modified>
</cp:coreProperties>
</file>