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9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9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44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1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LP02 – Gravitation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02564" r="-100862" b="-2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02564" r="-862" b="-208547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99153" r="-100862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99153" r="-862" b="-106780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503419" r="-100862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503419" r="-862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53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BE0158B1-5B3D-430B-8D62-DEC2D41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622" r="8379" b="7537"/>
          <a:stretch/>
        </p:blipFill>
        <p:spPr>
          <a:xfrm>
            <a:off x="639408" y="1845734"/>
            <a:ext cx="5677469" cy="42581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FD919AD-FF1C-4474-8B63-113239C0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50" y="3935090"/>
            <a:ext cx="1866900" cy="1400175"/>
          </a:xfrm>
          <a:prstGeom prst="rect">
            <a:avLst/>
          </a:prstGeom>
        </p:spPr>
      </p:pic>
      <p:pic>
        <p:nvPicPr>
          <p:cNvPr id="7" name="Picture 2" descr="https://upload.wikimedia.org/wikipedia/commons/thumb/8/80/Com%C3%A8te_trajectoire_4.svg/550px-Com%C3%A8te_trajectoire_4.svg.png">
            <a:extLst>
              <a:ext uri="{FF2B5EF4-FFF2-40B4-BE49-F238E27FC236}">
                <a16:creationId xmlns="" xmlns:a16="http://schemas.microsoft.com/office/drawing/2014/main" id="{9B08AEDE-02E9-4FE6-8C14-F30EC5CD3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 r="50300" b="5457"/>
          <a:stretch/>
        </p:blipFill>
        <p:spPr bwMode="auto">
          <a:xfrm>
            <a:off x="7053613" y="2847773"/>
            <a:ext cx="1884611" cy="15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2FA3DCBE-2C78-4F89-B9D9-650CE91142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680"/>
          <a:stretch/>
        </p:blipFill>
        <p:spPr>
          <a:xfrm>
            <a:off x="7320046" y="4913797"/>
            <a:ext cx="1351743" cy="12416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CB63A900-62FF-4848-8C07-AF855054CF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18809"/>
          <a:stretch/>
        </p:blipFill>
        <p:spPr>
          <a:xfrm>
            <a:off x="9167160" y="1836052"/>
            <a:ext cx="1857797" cy="1508347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. </a:t>
            </a:r>
            <a:r>
              <a:rPr lang="fr-FR" b="1" dirty="0" smtClean="0">
                <a:solidFill>
                  <a:schemeClr val="accent2"/>
                </a:solidFill>
              </a:rPr>
              <a:t>Mouvement dans un champ gravitation</a:t>
            </a: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</a:t>
            </a:r>
            <a:r>
              <a:rPr lang="fr-FR" sz="3200" b="1" dirty="0" smtClean="0">
                <a:solidFill>
                  <a:srgbClr val="00B050"/>
                </a:solidFill>
              </a:rPr>
              <a:t>Etude qualitative du mouvement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L’interaction gravitationnelle dans le système solaire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Vérification expérimentale de la troisième loi de </a:t>
            </a:r>
            <a:r>
              <a:rPr lang="fr-FR" dirty="0" smtClean="0">
                <a:solidFill>
                  <a:schemeClr val="bg1"/>
                </a:solidFill>
              </a:rPr>
              <a:t>Kepler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60552731"/>
                  </p:ext>
                </p:extLst>
              </p:nvPr>
            </p:nvGraphicFramePr>
            <p:xfrm>
              <a:off x="2557590" y="1887488"/>
              <a:ext cx="7137780" cy="4281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604"/>
                    <a:gridCol w="2878088"/>
                    <a:gridCol w="2878088"/>
                  </a:tblGrid>
                  <a:tr h="76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Planète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Période sidérale T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Demi-grand axe a</a:t>
                          </a:r>
                        </a:p>
                        <a:p>
                          <a:pPr algn="ctr"/>
                          <a:r>
                            <a:rPr lang="fr-FR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m)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Mercure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0,076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0,5788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Vénus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0,1941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1,082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Terre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0,3155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1,496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Mars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0,5935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2,278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Jupiter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3,743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7,781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Saturne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9,296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14,28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Uranus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26,51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28,74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Neptune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52,00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45,04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60552731"/>
                  </p:ext>
                </p:extLst>
              </p:nvPr>
            </p:nvGraphicFramePr>
            <p:xfrm>
              <a:off x="2557590" y="1887488"/>
              <a:ext cx="7137780" cy="4281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604"/>
                    <a:gridCol w="2878088"/>
                    <a:gridCol w="2878088"/>
                  </a:tblGrid>
                  <a:tr h="76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Planète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794" r="-101059" b="-4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794" r="-846" b="-461111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Mercure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176389" r="-101059" b="-7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176389" r="-846" b="-706944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Vénus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276389" r="-101059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276389" r="-846" b="-606944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Terre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376389" r="-101059" b="-5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376389" r="-846" b="-506944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Mars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476389" r="-101059" b="-4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476389" r="-846" b="-406944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Jupiter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568493" r="-101059" b="-3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568493" r="-846" b="-301370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Saturne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677778" r="-101059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677778" r="-846" b="-205556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Uranus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777778" r="-101059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777778" r="-846" b="-105556"/>
                          </a:stretch>
                        </a:blipFill>
                      </a:tcPr>
                    </a:tc>
                  </a:tr>
                  <a:tr h="43946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Neptune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305" t="-877778" r="-10105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92" t="-877778" r="-846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4752491" y="1964568"/>
            <a:ext cx="2747978" cy="736282"/>
          </a:xfrm>
        </p:spPr>
        <p:txBody>
          <a:bodyPr/>
          <a:lstStyle/>
          <a:p>
            <a:pPr algn="ctr"/>
            <a:r>
              <a:rPr lang="fr-FR" dirty="0" smtClean="0"/>
              <a:t>Copernic (1473 – 1543)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8564502" y="1964568"/>
            <a:ext cx="2524837" cy="736282"/>
          </a:xfrm>
        </p:spPr>
        <p:txBody>
          <a:bodyPr/>
          <a:lstStyle/>
          <a:p>
            <a:pPr algn="ctr"/>
            <a:r>
              <a:rPr lang="fr-FR" dirty="0" smtClean="0"/>
              <a:t>Galilée (1564 – 1642)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File:Ptolemy 16century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20" y="2582334"/>
            <a:ext cx="2594277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ile:Nikolaus Kopernikus.jp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r="7205"/>
          <a:stretch/>
        </p:blipFill>
        <p:spPr bwMode="auto">
          <a:xfrm>
            <a:off x="4700289" y="2582334"/>
            <a:ext cx="2852382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Justus Sustermans - Portrait of Galileo Galilei, 16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63" y="2582334"/>
            <a:ext cx="2657517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5"/>
          <p:cNvSpPr txBox="1">
            <a:spLocks/>
          </p:cNvSpPr>
          <p:nvPr/>
        </p:nvSpPr>
        <p:spPr>
          <a:xfrm>
            <a:off x="1252560" y="1977506"/>
            <a:ext cx="2410195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Ptolémée (90 – 168)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5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097280" y="2559697"/>
            <a:ext cx="4937760" cy="1402567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>
                <a:latin typeface="Lucida Calligraphy" panose="03010101010101010101" pitchFamily="66" charset="0"/>
              </a:rPr>
              <a:t>Lois des orbites : </a:t>
            </a:r>
          </a:p>
          <a:p>
            <a:pPr marL="0" indent="0" algn="just">
              <a:buNone/>
            </a:pPr>
            <a:r>
              <a:rPr lang="fr-FR" dirty="0" smtClean="0">
                <a:latin typeface="Lucida Calligraphy" panose="03010101010101010101" pitchFamily="66" charset="0"/>
              </a:rPr>
              <a:t>Les planètes du système solaire décrivent des trajectoires elliptiques dont le soleil est un des foyer</a:t>
            </a:r>
            <a:endParaRPr lang="fr-FR" dirty="0">
              <a:latin typeface="Lucida Calligraphy" panose="03010101010101010101" pitchFamily="66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4"/>
          </p:nvPr>
        </p:nvSpPr>
        <p:spPr>
          <a:xfrm>
            <a:off x="1097280" y="4793673"/>
            <a:ext cx="4937760" cy="1439505"/>
          </a:xfrm>
        </p:spPr>
        <p:txBody>
          <a:bodyPr/>
          <a:lstStyle/>
          <a:p>
            <a:pPr marL="0" indent="0">
              <a:buNone/>
            </a:pPr>
            <a:r>
              <a:rPr lang="fr-FR" u="sng" dirty="0">
                <a:latin typeface="Lucida Calligraphy" panose="03010101010101010101" pitchFamily="66" charset="0"/>
              </a:rPr>
              <a:t>Lois des </a:t>
            </a:r>
            <a:r>
              <a:rPr lang="fr-FR" u="sng" dirty="0" smtClean="0">
                <a:latin typeface="Lucida Calligraphy" panose="03010101010101010101" pitchFamily="66" charset="0"/>
              </a:rPr>
              <a:t>aires </a:t>
            </a:r>
            <a:r>
              <a:rPr lang="fr-FR" u="sng" dirty="0">
                <a:latin typeface="Lucida Calligraphy" panose="03010101010101010101" pitchFamily="66" charset="0"/>
              </a:rPr>
              <a:t>: </a:t>
            </a:r>
          </a:p>
          <a:p>
            <a:pPr marL="0" indent="0" algn="just">
              <a:buNone/>
            </a:pPr>
            <a:r>
              <a:rPr lang="fr-FR" dirty="0" smtClean="0">
                <a:latin typeface="Lucida Calligraphy" panose="03010101010101010101" pitchFamily="66" charset="0"/>
              </a:rPr>
              <a:t>Le mouvement des planètes le long de leur trajectoire s’effectue à vitesse aréolaire constante</a:t>
            </a:r>
            <a:endParaRPr lang="fr-FR" dirty="0">
              <a:latin typeface="Lucida Calligraphy" panose="03010101010101010101" pitchFamily="66" charset="0"/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097280" y="1791706"/>
            <a:ext cx="4937760" cy="736282"/>
          </a:xfrm>
        </p:spPr>
        <p:txBody>
          <a:bodyPr/>
          <a:lstStyle/>
          <a:p>
            <a:pPr algn="ctr"/>
            <a:r>
              <a:rPr lang="fr-FR" dirty="0" smtClean="0"/>
              <a:t>Première loi de </a:t>
            </a:r>
            <a:r>
              <a:rPr lang="fr-FR" dirty="0" smtClean="0"/>
              <a:t>Kepler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1097280" y="3993973"/>
            <a:ext cx="4937760" cy="736282"/>
          </a:xfrm>
        </p:spPr>
        <p:txBody>
          <a:bodyPr/>
          <a:lstStyle/>
          <a:p>
            <a:pPr algn="ctr"/>
            <a:r>
              <a:rPr lang="fr-FR" dirty="0" smtClean="0"/>
              <a:t>Deuxième loi de </a:t>
            </a:r>
            <a:r>
              <a:rPr lang="fr-FR" dirty="0" smtClean="0"/>
              <a:t>Kepler</a:t>
            </a:r>
            <a:endParaRPr lang="fr-FR" dirty="0"/>
          </a:p>
        </p:txBody>
      </p:sp>
      <p:pic>
        <p:nvPicPr>
          <p:cNvPr id="3074" name="Picture 2" descr="https://upload.wikimedia.org/wikipedia/commons/thumb/6/62/Astronomia_Nova.jpg/320px-Astronomia_Nov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" b="7042"/>
          <a:stretch/>
        </p:blipFill>
        <p:spPr bwMode="auto">
          <a:xfrm>
            <a:off x="7017151" y="267202"/>
            <a:ext cx="3150431" cy="51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texte 4"/>
          <p:cNvSpPr txBox="1">
            <a:spLocks/>
          </p:cNvSpPr>
          <p:nvPr/>
        </p:nvSpPr>
        <p:spPr>
          <a:xfrm>
            <a:off x="7106804" y="5384963"/>
            <a:ext cx="2971123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Astronomia</a:t>
            </a:r>
            <a:r>
              <a:rPr lang="fr-FR" dirty="0" smtClean="0"/>
              <a:t> nova, 1604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0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097280" y="3087005"/>
            <a:ext cx="4937760" cy="201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>
                <a:latin typeface="Lucida Calligraphy" panose="03010101010101010101" pitchFamily="66" charset="0"/>
              </a:rPr>
              <a:t>Lois des périodes :</a:t>
            </a:r>
          </a:p>
          <a:p>
            <a:pPr marL="0" indent="0" algn="just">
              <a:buNone/>
            </a:pPr>
            <a:r>
              <a:rPr lang="fr-FR" dirty="0" smtClean="0">
                <a:latin typeface="Lucida Calligraphy" panose="03010101010101010101" pitchFamily="66" charset="0"/>
              </a:rPr>
              <a:t>Le carré de la période sidérale </a:t>
            </a:r>
            <a:r>
              <a:rPr lang="fr-FR" dirty="0" smtClean="0">
                <a:latin typeface="Lucida Calligraphy" panose="03010101010101010101" pitchFamily="66" charset="0"/>
              </a:rPr>
              <a:t>T d’une </a:t>
            </a:r>
            <a:r>
              <a:rPr lang="fr-FR" dirty="0" smtClean="0">
                <a:latin typeface="Lucida Calligraphy" panose="03010101010101010101" pitchFamily="66" charset="0"/>
              </a:rPr>
              <a:t>planète autour du soleil est </a:t>
            </a:r>
            <a:r>
              <a:rPr lang="fr-FR" dirty="0" smtClean="0">
                <a:latin typeface="Lucida Calligraphy" panose="03010101010101010101" pitchFamily="66" charset="0"/>
              </a:rPr>
              <a:t>proportionnel </a:t>
            </a:r>
            <a:r>
              <a:rPr lang="fr-FR" dirty="0" smtClean="0">
                <a:latin typeface="Lucida Calligraphy" panose="03010101010101010101" pitchFamily="66" charset="0"/>
              </a:rPr>
              <a:t>au cube du demi-grand axe a de sa trajectoire elliptique.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097280" y="2085270"/>
            <a:ext cx="4937760" cy="736282"/>
          </a:xfrm>
        </p:spPr>
        <p:txBody>
          <a:bodyPr/>
          <a:lstStyle/>
          <a:p>
            <a:pPr algn="ctr"/>
            <a:r>
              <a:rPr lang="fr-FR" dirty="0" smtClean="0"/>
              <a:t>Troisième loi de </a:t>
            </a:r>
            <a:r>
              <a:rPr lang="fr-FR" dirty="0" smtClean="0"/>
              <a:t>Kepler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7251170" y="5462527"/>
            <a:ext cx="3103501" cy="736282"/>
          </a:xfrm>
        </p:spPr>
        <p:txBody>
          <a:bodyPr/>
          <a:lstStyle/>
          <a:p>
            <a:r>
              <a:rPr lang="fr-FR" dirty="0" err="1" smtClean="0"/>
              <a:t>Harmonices</a:t>
            </a:r>
            <a:r>
              <a:rPr lang="fr-FR" dirty="0" smtClean="0"/>
              <a:t> </a:t>
            </a:r>
            <a:r>
              <a:rPr lang="fr-FR" dirty="0" err="1" smtClean="0"/>
              <a:t>Mundi</a:t>
            </a:r>
            <a:r>
              <a:rPr lang="fr-FR" dirty="0" smtClean="0"/>
              <a:t>, 1618</a:t>
            </a:r>
            <a:endParaRPr lang="fr-FR" dirty="0"/>
          </a:p>
        </p:txBody>
      </p:sp>
      <p:pic>
        <p:nvPicPr>
          <p:cNvPr id="2050" name="Picture 2" descr="Image illustrative de lâarticle Harmonices Mundi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" b="18022"/>
          <a:stretch/>
        </p:blipFill>
        <p:spPr bwMode="auto">
          <a:xfrm>
            <a:off x="7049373" y="286603"/>
            <a:ext cx="3507097" cy="513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097280" y="5451627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« Une </a:t>
            </a:r>
            <a:r>
              <a:rPr lang="fr-FR" i="1" dirty="0"/>
              <a:t>chose est certaine </a:t>
            </a:r>
            <a:r>
              <a:rPr lang="fr-FR" i="1" dirty="0" smtClean="0"/>
              <a:t>:</a:t>
            </a:r>
          </a:p>
          <a:p>
            <a:pPr algn="ctr"/>
            <a:r>
              <a:rPr lang="fr-FR" i="1" dirty="0" smtClean="0"/>
              <a:t>du </a:t>
            </a:r>
            <a:r>
              <a:rPr lang="fr-FR" i="1" dirty="0"/>
              <a:t>Soleil émane une force qui saisit la planète</a:t>
            </a:r>
            <a:r>
              <a:rPr lang="fr-FR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28638934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28638934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41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99950179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99950179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02564" r="-100862" b="-2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02564" r="-862" b="-208547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6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0762024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0762024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02564" r="-100862" b="-2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02564" r="-862" b="-208547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99153" r="-862" b="-106780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46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44661083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44661083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02564" r="-100862" b="-2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02564" r="-862" b="-208547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99153" r="-862" b="-106780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503419" r="-862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Analogie entre la gravitation et l’électrostatique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594825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594825"/>
                  </p:ext>
                </p:extLst>
              </p:nvPr>
            </p:nvGraphicFramePr>
            <p:xfrm>
              <a:off x="1886154" y="1841380"/>
              <a:ext cx="8480652" cy="42952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26884"/>
                    <a:gridCol w="2826884"/>
                    <a:gridCol w="2826884"/>
                  </a:tblGrid>
                  <a:tr h="71587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Grandeur</a:t>
                          </a:r>
                          <a:r>
                            <a:rPr lang="fr-FR" b="0" baseline="0" dirty="0" smtClean="0"/>
                            <a:t> 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101709" r="-100862" b="-4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101709" r="-862" b="-40940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200000" r="-100862" b="-3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200000" r="-862" b="-305932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Constante </a:t>
                          </a:r>
                          <a:r>
                            <a:rPr lang="fr-FR" b="0" baseline="0" dirty="0" smtClean="0"/>
                            <a:t>caractéristique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02564" r="-100862" b="-2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02564" r="-862" b="-208547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Lien entre le champ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et la force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6" t="-399153" r="-100862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399153" r="-862" b="-106780"/>
                          </a:stretch>
                        </a:blipFill>
                      </a:tcPr>
                    </a:tc>
                  </a:tr>
                  <a:tr h="71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Expression du champ pour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un corps ponctuel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6" t="-503419" r="-862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35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</TotalTime>
  <Words>402</Words>
  <Application>Microsoft Office PowerPoint</Application>
  <PresentationFormat>Grand écran</PresentationFormat>
  <Paragraphs>179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Lucida Calligraphy</vt:lpstr>
      <vt:lpstr>Rétrospective</vt:lpstr>
      <vt:lpstr>Conception personnalisée</vt:lpstr>
      <vt:lpstr>LP02 – Gravitation</vt:lpstr>
      <vt:lpstr>Introduction</vt:lpstr>
      <vt:lpstr>Introduction</vt:lpstr>
      <vt:lpstr>Introduction</vt:lpstr>
      <vt:lpstr>I. L’interaction gravitationnelle  2. Le champ gravitationnel</vt:lpstr>
      <vt:lpstr>I. L’interaction gravitationnelle  2. Le champ gravitationnel</vt:lpstr>
      <vt:lpstr>I. L’interaction gravitationnelle  2. Le champ gravitationnel</vt:lpstr>
      <vt:lpstr>I. L’interaction gravitationnelle  2. Le champ gravitationnel</vt:lpstr>
      <vt:lpstr>I. L’interaction gravitationnelle  2. Le champ gravitationnel</vt:lpstr>
      <vt:lpstr>I. L’interaction gravitationnelle  2. Le champ gravitationnel</vt:lpstr>
      <vt:lpstr>II. Mouvement dans un champ gravitation 2. Etude qualitative du mouvement</vt:lpstr>
      <vt:lpstr>III. L’interaction gravitationnelle dans le système solaire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22</cp:revision>
  <dcterms:created xsi:type="dcterms:W3CDTF">2019-02-02T09:11:16Z</dcterms:created>
  <dcterms:modified xsi:type="dcterms:W3CDTF">2019-06-05T12:46:07Z</dcterms:modified>
</cp:coreProperties>
</file>