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75" r:id="rId4"/>
    <p:sldId id="271" r:id="rId5"/>
    <p:sldId id="272" r:id="rId6"/>
    <p:sldId id="285" r:id="rId7"/>
    <p:sldId id="282" r:id="rId8"/>
    <p:sldId id="283" r:id="rId9"/>
    <p:sldId id="284" r:id="rId10"/>
    <p:sldId id="28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9EA5B-348A-4C60-8A4B-E032839512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1i3si-OuE" TargetMode="Externa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413" y="772600"/>
            <a:ext cx="10061171" cy="3566160"/>
          </a:xfrm>
        </p:spPr>
        <p:txBody>
          <a:bodyPr>
            <a:normAutofit/>
          </a:bodyPr>
          <a:lstStyle/>
          <a:p>
            <a:r>
              <a:rPr lang="fr-FR" sz="6600" dirty="0" smtClean="0"/>
              <a:t>LP05 – Lois de conservation en dynamique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B5C5507B-EA6B-4213-A1E8-4D51A1519C0C}"/>
              </a:ext>
            </a:extLst>
          </p:cNvPr>
          <p:cNvSpPr txBox="1"/>
          <p:nvPr/>
        </p:nvSpPr>
        <p:spPr>
          <a:xfrm>
            <a:off x="0" y="6455578"/>
            <a:ext cx="1097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Système </a:t>
            </a:r>
            <a:r>
              <a:rPr lang="fr-FR" dirty="0">
                <a:solidFill>
                  <a:schemeClr val="bg1"/>
                </a:solidFill>
              </a:rPr>
              <a:t>de deux points en interaction, https://</a:t>
            </a:r>
            <a:r>
              <a:rPr lang="fr-FR" dirty="0" smtClean="0">
                <a:solidFill>
                  <a:schemeClr val="bg1"/>
                </a:solidFill>
              </a:rPr>
              <a:t>femto-physique.fr/mecanique/probleme-a-deux-corps.php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362322F3-5DE6-4270-9B0A-01BF24AC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44" y="2250831"/>
            <a:ext cx="5039571" cy="3631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id="{962C0F34-8F77-4481-827B-985F4DDFD378}"/>
                  </a:ext>
                </a:extLst>
              </p:cNvPr>
              <p:cNvSpPr txBox="1"/>
              <p:nvPr/>
            </p:nvSpPr>
            <p:spPr>
              <a:xfrm>
                <a:off x="1097280" y="3015438"/>
                <a:ext cx="3296992" cy="2102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particule 1 : M1, masse m1, vitesse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particule 2 : M2, masse m2, vitesse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fr-FR" dirty="0"/>
                          <m:t> </m:t>
                        </m:r>
                      </m:e>
                    </m:ac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Système isolé {particule 1 + particule 2}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62C0F34-8F77-4481-827B-985F4DDFD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015438"/>
                <a:ext cx="3296992" cy="2102242"/>
              </a:xfrm>
              <a:prstGeom prst="rect">
                <a:avLst/>
              </a:prstGeom>
              <a:blipFill rotWithShape="0">
                <a:blip r:embed="rId3"/>
                <a:stretch>
                  <a:fillRect l="-1479" t="-1739" b="-37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3CEF3242-657C-4F17-8AA5-B7915446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Conservation de la quantité de mouvement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Référentiel barycentrique et mobile fictif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Conservation du moment cinétique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Illustration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118F3C5-BE63-41B8-B124-51AA88219E07}"/>
              </a:ext>
            </a:extLst>
          </p:cNvPr>
          <p:cNvSpPr txBox="1"/>
          <p:nvPr/>
        </p:nvSpPr>
        <p:spPr>
          <a:xfrm>
            <a:off x="7950521" y="3213305"/>
            <a:ext cx="3421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/>
              <a:t>a) patineuse avec les bras ouverts</a:t>
            </a:r>
          </a:p>
          <a:p>
            <a:r>
              <a:rPr lang="fr-FR" dirty="0" smtClean="0"/>
              <a:t>(</a:t>
            </a:r>
            <a:r>
              <a:rPr lang="fr-FR" dirty="0"/>
              <a:t>b) patineuse avec les bras repliés</a:t>
            </a:r>
          </a:p>
          <a:p>
            <a:r>
              <a:rPr lang="fr-FR" u="sng" dirty="0">
                <a:hlinkClick r:id="rId3"/>
              </a:rPr>
              <a:t>https://www.youtube.com/watch?v=dB1i3si-OuE</a:t>
            </a:r>
            <a:endParaRPr lang="fr-FR" i="1" dirty="0"/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8A813D16-6E94-41AD-8C0A-6F3A2784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178" y="2249347"/>
            <a:ext cx="4024380" cy="3405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3E1B1547-634A-4349-A969-374B7F80BE24}"/>
                  </a:ext>
                </a:extLst>
              </p:cNvPr>
              <p:cNvSpPr txBox="1"/>
              <p:nvPr/>
            </p:nvSpPr>
            <p:spPr>
              <a:xfrm>
                <a:off x="482068" y="2850827"/>
                <a:ext cx="2604852" cy="206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Système pseudo isolé </a:t>
                </a:r>
                <a:r>
                  <a:rPr lang="fr-FR" dirty="0" smtClean="0"/>
                  <a:t>:</a:t>
                </a:r>
              </a:p>
              <a:p>
                <a:pPr algn="ctr"/>
                <a:r>
                  <a:rPr lang="fr-FR" dirty="0" smtClean="0"/>
                  <a:t>{</a:t>
                </a:r>
                <a:r>
                  <a:rPr lang="fr-FR" dirty="0"/>
                  <a:t>patineuse}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pPr algn="ctr"/>
                <a:r>
                  <a:rPr lang="fr-FR" b="1" dirty="0"/>
                  <a:t>Frottements négligés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E1B1547-634A-4349-A969-374B7F80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8" y="2850827"/>
                <a:ext cx="2604852" cy="2066784"/>
              </a:xfrm>
              <a:prstGeom prst="rect">
                <a:avLst/>
              </a:prstGeom>
              <a:blipFill rotWithShape="0">
                <a:blip r:embed="rId5"/>
                <a:stretch>
                  <a:fillRect l="-1874" t="-17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EDA01BAB-CF6F-4202-B158-2A60040CB0C9}"/>
              </a:ext>
            </a:extLst>
          </p:cNvPr>
          <p:cNvCxnSpPr/>
          <p:nvPr/>
        </p:nvCxnSpPr>
        <p:spPr>
          <a:xfrm flipV="1">
            <a:off x="4602162" y="2019869"/>
            <a:ext cx="10781" cy="4011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79A5AC89-DAEA-48DF-9C98-F4FED814A76E}"/>
              </a:ext>
            </a:extLst>
          </p:cNvPr>
          <p:cNvCxnSpPr/>
          <p:nvPr/>
        </p:nvCxnSpPr>
        <p:spPr>
          <a:xfrm flipH="1" flipV="1">
            <a:off x="6619164" y="2053469"/>
            <a:ext cx="15714" cy="3977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id="{81EE0F71-A055-4461-92C3-B6C6A2AA7877}"/>
                  </a:ext>
                </a:extLst>
              </p:cNvPr>
              <p:cNvSpPr txBox="1"/>
              <p:nvPr/>
            </p:nvSpPr>
            <p:spPr>
              <a:xfrm>
                <a:off x="4153598" y="1684137"/>
                <a:ext cx="918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1EE0F71-A055-4461-92C3-B6C6A2AA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598" y="1684137"/>
                <a:ext cx="9186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D0D63271-835A-45DF-8F52-40DAB9218E8A}"/>
                  </a:ext>
                </a:extLst>
              </p:cNvPr>
              <p:cNvSpPr txBox="1"/>
              <p:nvPr/>
            </p:nvSpPr>
            <p:spPr>
              <a:xfrm>
                <a:off x="6126480" y="1691772"/>
                <a:ext cx="918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D63271-835A-45DF-8F52-40DAB921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1691772"/>
                <a:ext cx="9186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CAB82F6-0F7F-41F3-A1EF-2975F46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3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CB526D56-A97F-4692-A94B-503C0C15F384}"/>
              </a:ext>
            </a:extLst>
          </p:cNvPr>
          <p:cNvSpPr txBox="1"/>
          <p:nvPr/>
        </p:nvSpPr>
        <p:spPr>
          <a:xfrm>
            <a:off x="3811199" y="6031079"/>
            <a:ext cx="38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(a)		               (b)</a:t>
            </a:r>
          </a:p>
        </p:txBody>
      </p:sp>
    </p:spTree>
    <p:extLst>
      <p:ext uri="{BB962C8B-B14F-4D97-AF65-F5344CB8AC3E}">
        <p14:creationId xmlns:p14="http://schemas.microsoft.com/office/powerpoint/2010/main" val="87764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1F3CD82-80DC-468B-A566-D61FAEB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05" y="2573678"/>
            <a:ext cx="4069725" cy="34436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4BFC28D-21C7-44EC-BF63-8C6CAE779FA8}"/>
              </a:ext>
            </a:extLst>
          </p:cNvPr>
          <p:cNvSpPr txBox="1"/>
          <p:nvPr/>
        </p:nvSpPr>
        <p:spPr>
          <a:xfrm>
            <a:off x="73706" y="5121986"/>
            <a:ext cx="251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Patineuse avec </a:t>
            </a:r>
            <a:r>
              <a:rPr lang="fr-FR" dirty="0"/>
              <a:t>les </a:t>
            </a:r>
            <a:r>
              <a:rPr lang="fr-FR" dirty="0" smtClean="0"/>
              <a:t>bras :</a:t>
            </a:r>
          </a:p>
          <a:p>
            <a:r>
              <a:rPr lang="fr-FR" dirty="0" smtClean="0"/>
              <a:t>(a) </a:t>
            </a:r>
            <a:r>
              <a:rPr lang="fr-FR" dirty="0"/>
              <a:t>ouverts</a:t>
            </a:r>
          </a:p>
          <a:p>
            <a:r>
              <a:rPr lang="fr-FR" dirty="0" smtClean="0"/>
              <a:t>(</a:t>
            </a:r>
            <a:r>
              <a:rPr lang="fr-FR" dirty="0"/>
              <a:t>b) </a:t>
            </a:r>
            <a:r>
              <a:rPr lang="fr-FR" dirty="0" smtClean="0"/>
              <a:t>repliés</a:t>
            </a:r>
            <a:endParaRPr lang="fr-FR" dirty="0"/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xmlns="" id="{425F4B19-9ECB-4573-9A14-C3E99A674151}"/>
              </a:ext>
            </a:extLst>
          </p:cNvPr>
          <p:cNvSpPr/>
          <p:nvPr/>
        </p:nvSpPr>
        <p:spPr>
          <a:xfrm>
            <a:off x="3164647" y="2683360"/>
            <a:ext cx="940160" cy="3168203"/>
          </a:xfrm>
          <a:prstGeom prst="flowChartMagneticDisk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xmlns="" id="{61AB36DC-8E0E-46A0-B452-0A50ACDE59A8}"/>
              </a:ext>
            </a:extLst>
          </p:cNvPr>
          <p:cNvSpPr/>
          <p:nvPr/>
        </p:nvSpPr>
        <p:spPr>
          <a:xfrm>
            <a:off x="5345470" y="2696238"/>
            <a:ext cx="940160" cy="3168203"/>
          </a:xfrm>
          <a:prstGeom prst="flowChartMagneticDisk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xmlns="" id="{70651AB1-2047-449D-AF14-744D714499D4}"/>
              </a:ext>
            </a:extLst>
          </p:cNvPr>
          <p:cNvSpPr/>
          <p:nvPr/>
        </p:nvSpPr>
        <p:spPr>
          <a:xfrm rot="1275659">
            <a:off x="2091405" y="3137147"/>
            <a:ext cx="3284112" cy="115910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A1052FB8-8E91-4C55-AA28-1A5651AE06EA}"/>
                  </a:ext>
                </a:extLst>
              </p:cNvPr>
              <p:cNvSpPr txBox="1"/>
              <p:nvPr/>
            </p:nvSpPr>
            <p:spPr>
              <a:xfrm>
                <a:off x="7066344" y="1922026"/>
                <a:ext cx="4855334" cy="417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0" i="1" dirty="0" smtClean="0">
                    <a:latin typeface="Cambria Math" panose="02040503050406030204" pitchFamily="18" charset="0"/>
                  </a:rPr>
                  <a:t>Les corps sont supposés homogènes, de masses et tailles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𝑐𝑜𝑟𝑝𝑠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𝑐𝑜𝑟𝑝𝑠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𝑏𝑟𝑎𝑠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𝑏𝑟𝑎𝑠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Moment d’inertie du cylindre (b)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𝑟𝑒𝑝𝑙𝑖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/>
                  <a:t>Moment d’inertie d’un cylindre (a) + tige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)(2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052FB8-8E91-4C55-AA28-1A5651AE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344" y="1922026"/>
                <a:ext cx="4855334" cy="4178323"/>
              </a:xfrm>
              <a:prstGeom prst="rect">
                <a:avLst/>
              </a:prstGeom>
              <a:blipFill rotWithShape="0">
                <a:blip r:embed="rId3"/>
                <a:stretch>
                  <a:fillRect l="-1004" t="-875" r="-10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3D030246-2521-47F6-A58F-083A81925C45}"/>
              </a:ext>
            </a:extLst>
          </p:cNvPr>
          <p:cNvCxnSpPr/>
          <p:nvPr/>
        </p:nvCxnSpPr>
        <p:spPr>
          <a:xfrm flipH="1" flipV="1">
            <a:off x="3654043" y="2027941"/>
            <a:ext cx="44500" cy="402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16C491F1-8AC3-4ED7-B015-7895870FA78B}"/>
              </a:ext>
            </a:extLst>
          </p:cNvPr>
          <p:cNvCxnSpPr/>
          <p:nvPr/>
        </p:nvCxnSpPr>
        <p:spPr>
          <a:xfrm flipV="1">
            <a:off x="5815550" y="2156810"/>
            <a:ext cx="0" cy="3892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CE3F6B8A-A21A-4353-A889-0120BC17C3FF}"/>
                  </a:ext>
                </a:extLst>
              </p:cNvPr>
              <p:cNvSpPr txBox="1"/>
              <p:nvPr/>
            </p:nvSpPr>
            <p:spPr>
              <a:xfrm>
                <a:off x="5239221" y="1787478"/>
                <a:ext cx="918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3F6B8A-A21A-4353-A889-0120BC17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21" y="1787478"/>
                <a:ext cx="918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èche : courbe vers la droite 14">
            <a:extLst>
              <a:ext uri="{FF2B5EF4-FFF2-40B4-BE49-F238E27FC236}">
                <a16:creationId xmlns:a16="http://schemas.microsoft.com/office/drawing/2014/main" xmlns="" id="{400BE229-733F-4CA3-985E-ECC9F0183031}"/>
              </a:ext>
            </a:extLst>
          </p:cNvPr>
          <p:cNvSpPr/>
          <p:nvPr/>
        </p:nvSpPr>
        <p:spPr>
          <a:xfrm>
            <a:off x="3210263" y="2023648"/>
            <a:ext cx="327870" cy="370739"/>
          </a:xfrm>
          <a:prstGeom prst="curvedRightArrow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lèche : courbe vers la droite 15">
            <a:extLst>
              <a:ext uri="{FF2B5EF4-FFF2-40B4-BE49-F238E27FC236}">
                <a16:creationId xmlns:a16="http://schemas.microsoft.com/office/drawing/2014/main" xmlns="" id="{7EF53C61-9E8A-439C-8C72-E154A63EDC16}"/>
              </a:ext>
            </a:extLst>
          </p:cNvPr>
          <p:cNvSpPr/>
          <p:nvPr/>
        </p:nvSpPr>
        <p:spPr>
          <a:xfrm>
            <a:off x="5313810" y="2056573"/>
            <a:ext cx="414269" cy="314308"/>
          </a:xfrm>
          <a:prstGeom prst="curvedRightArrow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8DBDD0E-8DE5-4CBD-A8B4-04BE5381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4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158FED0D-CB44-4D0B-AD82-E6C93A684BC1}"/>
              </a:ext>
            </a:extLst>
          </p:cNvPr>
          <p:cNvSpPr txBox="1"/>
          <p:nvPr/>
        </p:nvSpPr>
        <p:spPr>
          <a:xfrm>
            <a:off x="2873329" y="6035423"/>
            <a:ext cx="38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(a)		              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1728C8E7-D318-40E3-8368-E6F95E3486D8}"/>
                  </a:ext>
                </a:extLst>
              </p:cNvPr>
              <p:cNvSpPr txBox="1"/>
              <p:nvPr/>
            </p:nvSpPr>
            <p:spPr>
              <a:xfrm>
                <a:off x="3210263" y="1737360"/>
                <a:ext cx="918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728C8E7-D318-40E3-8368-E6F95E34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63" y="1737360"/>
                <a:ext cx="9186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Conservation du moment cinétique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Illustration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51977B64-A016-4D01-9825-ACC540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4" y="1769650"/>
            <a:ext cx="6192671" cy="4335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F006F9-8D94-4EC2-95CC-ECF10DB44E18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753A12A-25FE-4A47-A247-E678D52FDEF6}"/>
              </a:ext>
            </a:extLst>
          </p:cNvPr>
          <p:cNvCxnSpPr>
            <a:cxnSpLocks/>
          </p:cNvCxnSpPr>
          <p:nvPr/>
        </p:nvCxnSpPr>
        <p:spPr>
          <a:xfrm>
            <a:off x="7546251" y="20016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E148CA3-8AC9-44DA-93DC-FAADA8F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5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A0F7BEC-5790-4252-9B77-91EABEE02917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6B4FD87F-6971-4872-B373-79C4ECF3B3DD}"/>
                  </a:ext>
                </a:extLst>
              </p:cNvPr>
              <p:cNvSpPr txBox="1"/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FD87F-6971-4872-B373-79C4ECF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Conservation de l’énergie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Caractérisation graphique des </a:t>
            </a:r>
            <a:r>
              <a:rPr lang="fr-FR" sz="3200" b="1" dirty="0" err="1" smtClean="0">
                <a:solidFill>
                  <a:srgbClr val="00B050"/>
                </a:solidFill>
              </a:rPr>
              <a:t>trajetcoires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51977B64-A016-4D01-9825-ACC540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4" y="1769650"/>
            <a:ext cx="6192671" cy="4335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F006F9-8D94-4EC2-95CC-ECF10DB44E18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753A12A-25FE-4A47-A247-E678D52FDEF6}"/>
              </a:ext>
            </a:extLst>
          </p:cNvPr>
          <p:cNvCxnSpPr>
            <a:cxnSpLocks/>
          </p:cNvCxnSpPr>
          <p:nvPr/>
        </p:nvCxnSpPr>
        <p:spPr>
          <a:xfrm>
            <a:off x="7546251" y="20016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E148CA3-8AC9-44DA-93DC-FAADA8F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6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A0F7BEC-5790-4252-9B77-91EABEE02917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B61EE55D-CDC6-4911-849E-6B4C2AF96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80"/>
          <a:stretch/>
        </p:blipFill>
        <p:spPr>
          <a:xfrm>
            <a:off x="9310586" y="4739709"/>
            <a:ext cx="1351743" cy="1241669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DF10A395-5006-4E56-A531-6C603BF7EE60}"/>
              </a:ext>
            </a:extLst>
          </p:cNvPr>
          <p:cNvSpPr txBox="1"/>
          <p:nvPr/>
        </p:nvSpPr>
        <p:spPr>
          <a:xfrm>
            <a:off x="10064339" y="5350479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6B4FD87F-6971-4872-B373-79C4ECF3B3DD}"/>
                  </a:ext>
                </a:extLst>
              </p:cNvPr>
              <p:cNvSpPr txBox="1"/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FD87F-6971-4872-B373-79C4ECF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Conservation de l’énergie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Caractérisation graphique des </a:t>
            </a:r>
            <a:r>
              <a:rPr lang="fr-FR" sz="3200" b="1" dirty="0" err="1" smtClean="0">
                <a:solidFill>
                  <a:srgbClr val="00B050"/>
                </a:solidFill>
              </a:rPr>
              <a:t>trajetcoires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6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51977B64-A016-4D01-9825-ACC540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4" y="1769650"/>
            <a:ext cx="6192671" cy="4335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F006F9-8D94-4EC2-95CC-ECF10DB44E18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753A12A-25FE-4A47-A247-E678D52FDEF6}"/>
              </a:ext>
            </a:extLst>
          </p:cNvPr>
          <p:cNvCxnSpPr>
            <a:cxnSpLocks/>
          </p:cNvCxnSpPr>
          <p:nvPr/>
        </p:nvCxnSpPr>
        <p:spPr>
          <a:xfrm>
            <a:off x="7546251" y="20016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E148CA3-8AC9-44DA-93DC-FAADA8F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7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A0F7BEC-5790-4252-9B77-91EABEE02917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A2E713E3-2445-4377-86E0-FC569035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48" y="4163235"/>
            <a:ext cx="1866900" cy="1400175"/>
          </a:xfrm>
          <a:prstGeom prst="rect">
            <a:avLst/>
          </a:prstGeom>
        </p:spPr>
      </p:pic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884C99D7-745F-4478-8980-369E36CF37FB}"/>
              </a:ext>
            </a:extLst>
          </p:cNvPr>
          <p:cNvCxnSpPr>
            <a:cxnSpLocks/>
          </p:cNvCxnSpPr>
          <p:nvPr/>
        </p:nvCxnSpPr>
        <p:spPr>
          <a:xfrm>
            <a:off x="7354140" y="4922063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A820434D-ECF3-4471-A2DA-1F3583C8FCFC}"/>
              </a:ext>
            </a:extLst>
          </p:cNvPr>
          <p:cNvSpPr txBox="1"/>
          <p:nvPr/>
        </p:nvSpPr>
        <p:spPr>
          <a:xfrm>
            <a:off x="7197862" y="4602737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B61EE55D-CDC6-4911-849E-6B4C2AF9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80"/>
          <a:stretch/>
        </p:blipFill>
        <p:spPr>
          <a:xfrm>
            <a:off x="9310586" y="4739709"/>
            <a:ext cx="1351743" cy="1241669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DF10A395-5006-4E56-A531-6C603BF7EE60}"/>
              </a:ext>
            </a:extLst>
          </p:cNvPr>
          <p:cNvSpPr txBox="1"/>
          <p:nvPr/>
        </p:nvSpPr>
        <p:spPr>
          <a:xfrm>
            <a:off x="10064339" y="5350479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6B4FD87F-6971-4872-B373-79C4ECF3B3DD}"/>
                  </a:ext>
                </a:extLst>
              </p:cNvPr>
              <p:cNvSpPr txBox="1"/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FD87F-6971-4872-B373-79C4ECF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Conservation de l’énergie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Caractérisation graphique des </a:t>
            </a:r>
            <a:r>
              <a:rPr lang="fr-FR" sz="3200" b="1" dirty="0" err="1" smtClean="0">
                <a:solidFill>
                  <a:srgbClr val="00B050"/>
                </a:solidFill>
              </a:rPr>
              <a:t>trajetcoires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51977B64-A016-4D01-9825-ACC540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4" y="1769650"/>
            <a:ext cx="6192671" cy="4335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F006F9-8D94-4EC2-95CC-ECF10DB44E18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753A12A-25FE-4A47-A247-E678D52FDEF6}"/>
              </a:ext>
            </a:extLst>
          </p:cNvPr>
          <p:cNvCxnSpPr>
            <a:cxnSpLocks/>
          </p:cNvCxnSpPr>
          <p:nvPr/>
        </p:nvCxnSpPr>
        <p:spPr>
          <a:xfrm>
            <a:off x="7546251" y="20016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E148CA3-8AC9-44DA-93DC-FAADA8F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8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A0F7BEC-5790-4252-9B77-91EABEE02917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A2E713E3-2445-4377-86E0-FC569035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48" y="4163235"/>
            <a:ext cx="1866900" cy="1400175"/>
          </a:xfrm>
          <a:prstGeom prst="rect">
            <a:avLst/>
          </a:prstGeom>
        </p:spPr>
      </p:pic>
      <p:pic>
        <p:nvPicPr>
          <p:cNvPr id="28" name="Picture 2" descr="https://upload.wikimedia.org/wikipedia/commons/thumb/8/80/Com%C3%A8te_trajectoire_4.svg/550px-Com%C3%A8te_trajectoire_4.svg.png">
            <a:extLst>
              <a:ext uri="{FF2B5EF4-FFF2-40B4-BE49-F238E27FC236}">
                <a16:creationId xmlns:a16="http://schemas.microsoft.com/office/drawing/2014/main" xmlns="" id="{E1031E4D-E55C-44D0-8E7C-91A918C76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 r="50300" b="5457"/>
          <a:stretch/>
        </p:blipFill>
        <p:spPr bwMode="auto">
          <a:xfrm>
            <a:off x="9059785" y="2802207"/>
            <a:ext cx="1884611" cy="15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371EA290-7737-42D2-A510-A580E0D9D1D5}"/>
              </a:ext>
            </a:extLst>
          </p:cNvPr>
          <p:cNvCxnSpPr>
            <a:cxnSpLocks/>
          </p:cNvCxnSpPr>
          <p:nvPr/>
        </p:nvCxnSpPr>
        <p:spPr>
          <a:xfrm>
            <a:off x="9459386" y="3521785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884C99D7-745F-4478-8980-369E36CF37FB}"/>
              </a:ext>
            </a:extLst>
          </p:cNvPr>
          <p:cNvCxnSpPr>
            <a:cxnSpLocks/>
          </p:cNvCxnSpPr>
          <p:nvPr/>
        </p:nvCxnSpPr>
        <p:spPr>
          <a:xfrm>
            <a:off x="7354140" y="4922063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A820434D-ECF3-4471-A2DA-1F3583C8FCFC}"/>
              </a:ext>
            </a:extLst>
          </p:cNvPr>
          <p:cNvSpPr txBox="1"/>
          <p:nvPr/>
        </p:nvSpPr>
        <p:spPr>
          <a:xfrm>
            <a:off x="7197862" y="4602737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83774A0B-0293-4077-B2C6-ED52F0B3D442}"/>
              </a:ext>
            </a:extLst>
          </p:cNvPr>
          <p:cNvSpPr txBox="1"/>
          <p:nvPr/>
        </p:nvSpPr>
        <p:spPr>
          <a:xfrm>
            <a:off x="9459386" y="3252465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B61EE55D-CDC6-4911-849E-6B4C2AF9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680"/>
          <a:stretch/>
        </p:blipFill>
        <p:spPr>
          <a:xfrm>
            <a:off x="9310586" y="4739709"/>
            <a:ext cx="1351743" cy="1241669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DF10A395-5006-4E56-A531-6C603BF7EE60}"/>
              </a:ext>
            </a:extLst>
          </p:cNvPr>
          <p:cNvSpPr txBox="1"/>
          <p:nvPr/>
        </p:nvSpPr>
        <p:spPr>
          <a:xfrm>
            <a:off x="10064339" y="5350479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6B4FD87F-6971-4872-B373-79C4ECF3B3DD}"/>
                  </a:ext>
                </a:extLst>
              </p:cNvPr>
              <p:cNvSpPr txBox="1"/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FD87F-6971-4872-B373-79C4ECF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Conservation de l’énergie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Caractérisation graphique des </a:t>
            </a:r>
            <a:r>
              <a:rPr lang="fr-FR" sz="3200" b="1" dirty="0" err="1" smtClean="0">
                <a:solidFill>
                  <a:srgbClr val="00B050"/>
                </a:solidFill>
              </a:rPr>
              <a:t>trajetcoires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51977B64-A016-4D01-9825-ACC540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4" y="1769650"/>
            <a:ext cx="6192671" cy="43358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F006F9-8D94-4EC2-95CC-ECF10DB44E18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B63A900-62FF-4848-8C07-AF855054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8809"/>
          <a:stretch/>
        </p:blipFill>
        <p:spPr>
          <a:xfrm>
            <a:off x="7000593" y="2180554"/>
            <a:ext cx="1857797" cy="1508347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B753A12A-25FE-4A47-A247-E678D52FDEF6}"/>
              </a:ext>
            </a:extLst>
          </p:cNvPr>
          <p:cNvCxnSpPr>
            <a:cxnSpLocks/>
          </p:cNvCxnSpPr>
          <p:nvPr/>
        </p:nvCxnSpPr>
        <p:spPr>
          <a:xfrm>
            <a:off x="7546251" y="20016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7C5FF2E3-4EA0-44F5-A935-2C8FDD77134C}"/>
              </a:ext>
            </a:extLst>
          </p:cNvPr>
          <p:cNvCxnSpPr>
            <a:cxnSpLocks/>
          </p:cNvCxnSpPr>
          <p:nvPr/>
        </p:nvCxnSpPr>
        <p:spPr>
          <a:xfrm>
            <a:off x="7506199" y="2914746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9B163676-1FBC-479C-AC9A-C57D6351ABEA}"/>
              </a:ext>
            </a:extLst>
          </p:cNvPr>
          <p:cNvSpPr txBox="1"/>
          <p:nvPr/>
        </p:nvSpPr>
        <p:spPr>
          <a:xfrm>
            <a:off x="7506199" y="2580965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E148CA3-8AC9-44DA-93DC-FAADA8F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3D1B-F20A-4D4F-A946-27E916BAF2EB}" type="slidenum">
              <a:rPr lang="fr-FR" smtClean="0"/>
              <a:t>9</a:t>
            </a:fld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A0F7BEC-5790-4252-9B77-91EABEE02917}"/>
              </a:ext>
            </a:extLst>
          </p:cNvPr>
          <p:cNvSpPr/>
          <p:nvPr/>
        </p:nvSpPr>
        <p:spPr>
          <a:xfrm>
            <a:off x="6329840" y="3051236"/>
            <a:ext cx="421543" cy="3302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A2E713E3-2445-4377-86E0-FC569035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48" y="4163235"/>
            <a:ext cx="1866900" cy="1400175"/>
          </a:xfrm>
          <a:prstGeom prst="rect">
            <a:avLst/>
          </a:prstGeom>
        </p:spPr>
      </p:pic>
      <p:pic>
        <p:nvPicPr>
          <p:cNvPr id="28" name="Picture 2" descr="https://upload.wikimedia.org/wikipedia/commons/thumb/8/80/Com%C3%A8te_trajectoire_4.svg/550px-Com%C3%A8te_trajectoire_4.svg.png">
            <a:extLst>
              <a:ext uri="{FF2B5EF4-FFF2-40B4-BE49-F238E27FC236}">
                <a16:creationId xmlns:a16="http://schemas.microsoft.com/office/drawing/2014/main" xmlns="" id="{E1031E4D-E55C-44D0-8E7C-91A918C76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2" r="50300" b="5457"/>
          <a:stretch/>
        </p:blipFill>
        <p:spPr bwMode="auto">
          <a:xfrm>
            <a:off x="9059785" y="2802207"/>
            <a:ext cx="1884611" cy="15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xmlns="" id="{371EA290-7737-42D2-A510-A580E0D9D1D5}"/>
              </a:ext>
            </a:extLst>
          </p:cNvPr>
          <p:cNvCxnSpPr>
            <a:cxnSpLocks/>
          </p:cNvCxnSpPr>
          <p:nvPr/>
        </p:nvCxnSpPr>
        <p:spPr>
          <a:xfrm>
            <a:off x="9459386" y="3521785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884C99D7-745F-4478-8980-369E36CF37FB}"/>
              </a:ext>
            </a:extLst>
          </p:cNvPr>
          <p:cNvCxnSpPr>
            <a:cxnSpLocks/>
          </p:cNvCxnSpPr>
          <p:nvPr/>
        </p:nvCxnSpPr>
        <p:spPr>
          <a:xfrm>
            <a:off x="7354140" y="4922063"/>
            <a:ext cx="0" cy="100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A820434D-ECF3-4471-A2DA-1F3583C8FCFC}"/>
              </a:ext>
            </a:extLst>
          </p:cNvPr>
          <p:cNvSpPr txBox="1"/>
          <p:nvPr/>
        </p:nvSpPr>
        <p:spPr>
          <a:xfrm>
            <a:off x="7197862" y="4602737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83774A0B-0293-4077-B2C6-ED52F0B3D442}"/>
              </a:ext>
            </a:extLst>
          </p:cNvPr>
          <p:cNvSpPr txBox="1"/>
          <p:nvPr/>
        </p:nvSpPr>
        <p:spPr>
          <a:xfrm>
            <a:off x="9459386" y="3252465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B61EE55D-CDC6-4911-849E-6B4C2AF96B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680"/>
          <a:stretch/>
        </p:blipFill>
        <p:spPr>
          <a:xfrm>
            <a:off x="9310586" y="4739709"/>
            <a:ext cx="1351743" cy="1241669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DF10A395-5006-4E56-A531-6C603BF7EE60}"/>
              </a:ext>
            </a:extLst>
          </p:cNvPr>
          <p:cNvSpPr txBox="1"/>
          <p:nvPr/>
        </p:nvSpPr>
        <p:spPr>
          <a:xfrm>
            <a:off x="10064339" y="5350479"/>
            <a:ext cx="67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6B4FD87F-6971-4872-B373-79C4ECF3B3DD}"/>
                  </a:ext>
                </a:extLst>
              </p:cNvPr>
              <p:cNvSpPr txBox="1"/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4FD87F-6971-4872-B373-79C4ECF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52" y="2565395"/>
                <a:ext cx="94304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III. Conservation de l’énergie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Caractérisation graphique des </a:t>
            </a:r>
            <a:r>
              <a:rPr lang="fr-FR" sz="3200" b="1" dirty="0" err="1" smtClean="0">
                <a:solidFill>
                  <a:srgbClr val="00B050"/>
                </a:solidFill>
              </a:rPr>
              <a:t>trajetcoires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1549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965</TotalTime>
  <Words>165</Words>
  <Application>Microsoft Office PowerPoint</Application>
  <PresentationFormat>Grand écran</PresentationFormat>
  <Paragraphs>70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LP05 – Lois de conservation en dynamique</vt:lpstr>
      <vt:lpstr>I. Conservation de la quantité de mouvement  3. Référentiel barycentrique et mobile fictif</vt:lpstr>
      <vt:lpstr>II. Conservation du moment cinétique  2. Illustration</vt:lpstr>
      <vt:lpstr>II. Conservation du moment cinétique  2. Illustration</vt:lpstr>
      <vt:lpstr>III. Conservation de l’énergie  3. Caractérisation graphique des trajetcoires</vt:lpstr>
      <vt:lpstr>III. Conservation de l’énergie  3. Caractérisation graphique des trajetcoires</vt:lpstr>
      <vt:lpstr>III. Conservation de l’énergie  3. Caractérisation graphique des trajetcoires</vt:lpstr>
      <vt:lpstr>III. Conservation de l’énergie  3. Caractérisation graphique des trajetcoires</vt:lpstr>
      <vt:lpstr>III. Conservation de l’énergie  3. Caractérisation graphique des trajetcoires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30</cp:revision>
  <cp:lastPrinted>2019-06-23T07:54:10Z</cp:lastPrinted>
  <dcterms:created xsi:type="dcterms:W3CDTF">2019-02-02T09:11:16Z</dcterms:created>
  <dcterms:modified xsi:type="dcterms:W3CDTF">2019-06-23T07:59:24Z</dcterms:modified>
</cp:coreProperties>
</file>