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261" r:id="rId4"/>
    <p:sldId id="273" r:id="rId5"/>
    <p:sldId id="274" r:id="rId6"/>
    <p:sldId id="277" r:id="rId7"/>
    <p:sldId id="278" r:id="rId8"/>
    <p:sldId id="266" r:id="rId9"/>
    <p:sldId id="267" r:id="rId10"/>
    <p:sldId id="279" r:id="rId11"/>
    <p:sldId id="268" r:id="rId12"/>
    <p:sldId id="280" r:id="rId13"/>
    <p:sldId id="281" r:id="rId14"/>
    <p:sldId id="271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DFA28EC-AC55-4E7E-AA5F-BE6AADC01B8E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1C07BC4-5C28-4FC9-A0D4-6971C978499A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22/06/2019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22/06/2019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22/06/2019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8D0E692-6FF2-4458-9E3D-C3423ED09DEB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0C44BBB-64D8-43D2-B84D-DE5C7940AD5E}" type="datetime1">
              <a:rPr lang="fr-FR" smtClean="0"/>
              <a:t>22/06/2019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EA4B316-FC42-45E2-9B20-38F32EBB3D0F}" type="datetime1">
              <a:rPr lang="fr-FR" smtClean="0"/>
              <a:t>22/06/2019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fr-FR" sz="9600" dirty="0" smtClean="0"/>
              <a:t>LP11 – Gaz réels, gaz parfait</a:t>
            </a:r>
            <a:endParaRPr lang="fr-FR" sz="9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2CAA0DD-85C4-41EC-B86A-BCAE52ACA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" r="4118" b="3322"/>
          <a:stretch/>
        </p:blipFill>
        <p:spPr>
          <a:xfrm>
            <a:off x="513687" y="1090849"/>
            <a:ext cx="11164623" cy="5264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4"/>
              <p:cNvSpPr txBox="1">
                <a:spLocks/>
              </p:cNvSpPr>
              <p:nvPr/>
            </p:nvSpPr>
            <p:spPr>
              <a:xfrm>
                <a:off x="-1" y="6441465"/>
                <a:ext cx="12192001" cy="416536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 smtClean="0">
                    <a:solidFill>
                      <a:schemeClr val="bg1"/>
                    </a:solidFill>
                  </a:rPr>
                  <a:t>Isothermes (en °C) du diagramme des frigoristes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) pour le diazote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6441465"/>
                <a:ext cx="12192001" cy="416536"/>
              </a:xfrm>
              <a:prstGeom prst="rect">
                <a:avLst/>
              </a:prstGeom>
              <a:blipFill rotWithShape="0">
                <a:blip r:embed="rId3"/>
                <a:stretch>
                  <a:fillRect t="-16176" b="-147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1"/>
          <p:cNvSpPr txBox="1">
            <a:spLocks/>
          </p:cNvSpPr>
          <p:nvPr/>
        </p:nvSpPr>
        <p:spPr>
          <a:xfrm>
            <a:off x="1066798" y="27895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III. Description des gaz réels</a:t>
            </a:r>
          </a:p>
          <a:p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1</a:t>
            </a:r>
            <a:r>
              <a:rPr lang="fr-FR" sz="3200" b="1" dirty="0" smtClean="0">
                <a:solidFill>
                  <a:srgbClr val="00B050"/>
                </a:solidFill>
              </a:rPr>
              <a:t>. Prise en compte des interactions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1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2CAA0DD-85C4-41EC-B86A-BCAE52ACA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" r="4118" b="3322"/>
          <a:stretch/>
        </p:blipFill>
        <p:spPr>
          <a:xfrm>
            <a:off x="513687" y="1090849"/>
            <a:ext cx="11164623" cy="5264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4"/>
              <p:cNvSpPr txBox="1">
                <a:spLocks/>
              </p:cNvSpPr>
              <p:nvPr/>
            </p:nvSpPr>
            <p:spPr>
              <a:xfrm>
                <a:off x="-1" y="6441465"/>
                <a:ext cx="12192001" cy="416536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 smtClean="0">
                    <a:solidFill>
                      <a:schemeClr val="bg1"/>
                    </a:solidFill>
                  </a:rPr>
                  <a:t>Isothermes (en °C) du diagramme des frigoristes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) pour le diazote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6441465"/>
                <a:ext cx="12192001" cy="416536"/>
              </a:xfrm>
              <a:prstGeom prst="rect">
                <a:avLst/>
              </a:prstGeom>
              <a:blipFill rotWithShape="0">
                <a:blip r:embed="rId3"/>
                <a:stretch>
                  <a:fillRect t="-16176" b="-147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1"/>
          <p:cNvSpPr txBox="1">
            <a:spLocks/>
          </p:cNvSpPr>
          <p:nvPr/>
        </p:nvSpPr>
        <p:spPr>
          <a:xfrm>
            <a:off x="1066798" y="27895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III. Description des gaz réels</a:t>
            </a: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Prise en compte des interactions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Rectangle : coins arrondis 9">
            <a:extLst>
              <a:ext uri="{FF2B5EF4-FFF2-40B4-BE49-F238E27FC236}">
                <a16:creationId xmlns:a16="http://schemas.microsoft.com/office/drawing/2014/main" xmlns="" id="{E96B0C00-91B7-4031-AA35-0BC0CD5F441F}"/>
              </a:ext>
            </a:extLst>
          </p:cNvPr>
          <p:cNvSpPr/>
          <p:nvPr/>
        </p:nvSpPr>
        <p:spPr>
          <a:xfrm>
            <a:off x="2060811" y="4044184"/>
            <a:ext cx="8786991" cy="149266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xmlns="" id="{0FD55E19-F084-4859-9A64-2C9DE823CE0E}"/>
                  </a:ext>
                </a:extLst>
              </p:cNvPr>
              <p:cNvSpPr txBox="1"/>
              <p:nvPr/>
            </p:nvSpPr>
            <p:spPr>
              <a:xfrm>
                <a:off x="5217224" y="4333608"/>
                <a:ext cx="2513026" cy="830997"/>
              </a:xfrm>
              <a:prstGeom prst="rect">
                <a:avLst/>
              </a:prstGeom>
              <a:solidFill>
                <a:schemeClr val="accent2">
                  <a:lumMod val="50000"/>
                  <a:alpha val="2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fr-F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fr-FR" sz="2400" dirty="0">
                    <a:solidFill>
                      <a:schemeClr val="accent2">
                        <a:lumMod val="50000"/>
                      </a:schemeClr>
                    </a:solidFill>
                  </a:rPr>
                  <a:t> gaz parfait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FD55E19-F084-4859-9A64-2C9DE823C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224" y="4333608"/>
                <a:ext cx="2513026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3883" t="-5882" b="-161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15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2CAA0DD-85C4-41EC-B86A-BCAE52ACA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" r="4118" b="3322"/>
          <a:stretch/>
        </p:blipFill>
        <p:spPr>
          <a:xfrm>
            <a:off x="513687" y="1090849"/>
            <a:ext cx="11164623" cy="5264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4"/>
              <p:cNvSpPr txBox="1">
                <a:spLocks/>
              </p:cNvSpPr>
              <p:nvPr/>
            </p:nvSpPr>
            <p:spPr>
              <a:xfrm>
                <a:off x="-1" y="6441465"/>
                <a:ext cx="12192001" cy="416536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 smtClean="0">
                    <a:solidFill>
                      <a:schemeClr val="bg1"/>
                    </a:solidFill>
                  </a:rPr>
                  <a:t>Isothermes (en °C) du diagramme des frigoristes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) pour le diazote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6441465"/>
                <a:ext cx="12192001" cy="416536"/>
              </a:xfrm>
              <a:prstGeom prst="rect">
                <a:avLst/>
              </a:prstGeom>
              <a:blipFill rotWithShape="0">
                <a:blip r:embed="rId3"/>
                <a:stretch>
                  <a:fillRect t="-16176" b="-147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1"/>
          <p:cNvSpPr txBox="1">
            <a:spLocks/>
          </p:cNvSpPr>
          <p:nvPr/>
        </p:nvSpPr>
        <p:spPr>
          <a:xfrm>
            <a:off x="1066798" y="27895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III. Description des gaz réels</a:t>
            </a: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Prise en compte des interactions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816FACCC-9114-4951-9675-C795F0C3B664}"/>
              </a:ext>
            </a:extLst>
          </p:cNvPr>
          <p:cNvGrpSpPr/>
          <p:nvPr/>
        </p:nvGrpSpPr>
        <p:grpSpPr>
          <a:xfrm>
            <a:off x="2899532" y="2296414"/>
            <a:ext cx="108000" cy="2411512"/>
            <a:chOff x="2708994" y="1915790"/>
            <a:chExt cx="108000" cy="2411512"/>
          </a:xfrm>
          <a:solidFill>
            <a:schemeClr val="accent2"/>
          </a:solidFill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xmlns="" id="{B4BD7B65-6FFD-4DB2-8D1F-9A3EB719E8B2}"/>
                </a:ext>
              </a:extLst>
            </p:cNvPr>
            <p:cNvCxnSpPr/>
            <p:nvPr/>
          </p:nvCxnSpPr>
          <p:spPr>
            <a:xfrm>
              <a:off x="2762994" y="1969790"/>
              <a:ext cx="0" cy="2304256"/>
            </a:xfrm>
            <a:prstGeom prst="line">
              <a:avLst/>
            </a:prstGeom>
            <a:grpFill/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xmlns="" id="{E4242734-B5F6-4B11-8995-32285B7C0833}"/>
                </a:ext>
              </a:extLst>
            </p:cNvPr>
            <p:cNvCxnSpPr/>
            <p:nvPr/>
          </p:nvCxnSpPr>
          <p:spPr>
            <a:xfrm>
              <a:off x="2759634" y="2708920"/>
              <a:ext cx="0" cy="648072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xmlns="" id="{23A3D202-C31F-4B4B-8E35-3BC1E7A71FA2}"/>
                </a:ext>
              </a:extLst>
            </p:cNvPr>
            <p:cNvSpPr/>
            <p:nvPr/>
          </p:nvSpPr>
          <p:spPr>
            <a:xfrm>
              <a:off x="2708994" y="191579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xmlns="" id="{D8B0AB70-EACB-491F-9001-F0D2E6880950}"/>
                </a:ext>
              </a:extLst>
            </p:cNvPr>
            <p:cNvSpPr/>
            <p:nvPr/>
          </p:nvSpPr>
          <p:spPr>
            <a:xfrm>
              <a:off x="2708994" y="421930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xmlns="" id="{344FDCD3-0EEB-4800-B863-D2580EF1575A}"/>
              </a:ext>
            </a:extLst>
          </p:cNvPr>
          <p:cNvGrpSpPr/>
          <p:nvPr/>
        </p:nvGrpSpPr>
        <p:grpSpPr>
          <a:xfrm>
            <a:off x="11190161" y="2296414"/>
            <a:ext cx="108000" cy="2411512"/>
            <a:chOff x="2708994" y="1915790"/>
            <a:chExt cx="108000" cy="2411512"/>
          </a:xfrm>
          <a:solidFill>
            <a:schemeClr val="accent2"/>
          </a:solidFill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xmlns="" id="{789780A2-6E1D-4A00-9631-A690834F68FE}"/>
                </a:ext>
              </a:extLst>
            </p:cNvPr>
            <p:cNvCxnSpPr/>
            <p:nvPr/>
          </p:nvCxnSpPr>
          <p:spPr>
            <a:xfrm>
              <a:off x="2762994" y="1969790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xmlns="" id="{88CD6E6C-157B-4219-BABA-31F7B01E7BEC}"/>
                </a:ext>
              </a:extLst>
            </p:cNvPr>
            <p:cNvCxnSpPr/>
            <p:nvPr/>
          </p:nvCxnSpPr>
          <p:spPr>
            <a:xfrm>
              <a:off x="2759634" y="2708920"/>
              <a:ext cx="0" cy="64807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xmlns="" id="{40AB496B-348F-4159-9239-1485257678AA}"/>
                </a:ext>
              </a:extLst>
            </p:cNvPr>
            <p:cNvSpPr/>
            <p:nvPr/>
          </p:nvSpPr>
          <p:spPr>
            <a:xfrm>
              <a:off x="2708994" y="191579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xmlns="" id="{92A30CA4-9E89-4622-BB65-99F0DA204FD8}"/>
                </a:ext>
              </a:extLst>
            </p:cNvPr>
            <p:cNvSpPr/>
            <p:nvPr/>
          </p:nvSpPr>
          <p:spPr>
            <a:xfrm>
              <a:off x="2708994" y="421930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xmlns="" id="{307AE201-A7B1-4FB5-AAB4-3C086E883E1F}"/>
                  </a:ext>
                </a:extLst>
              </p:cNvPr>
              <p:cNvSpPr txBox="1"/>
              <p:nvPr/>
            </p:nvSpPr>
            <p:spPr>
              <a:xfrm>
                <a:off x="1655656" y="3317876"/>
                <a:ext cx="101284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fr-FR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07AE201-A7B1-4FB5-AAB4-3C086E883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56" y="3317876"/>
                <a:ext cx="101284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229" r="-6627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xmlns="" id="{76550EB2-5E0C-45A7-BAED-49CB1A2E4274}"/>
                  </a:ext>
                </a:extLst>
              </p:cNvPr>
              <p:cNvSpPr txBox="1"/>
              <p:nvPr/>
            </p:nvSpPr>
            <p:spPr>
              <a:xfrm>
                <a:off x="9946284" y="3310563"/>
                <a:ext cx="101284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fr-FR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6550EB2-5E0C-45A7-BAED-49CB1A2E4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84" y="3310563"/>
                <a:ext cx="101284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229" r="-6627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xmlns="" id="{D5C96A2B-046A-4761-B9CE-6B5F8DD52B68}"/>
                  </a:ext>
                </a:extLst>
              </p:cNvPr>
              <p:cNvSpPr txBox="1"/>
              <p:nvPr/>
            </p:nvSpPr>
            <p:spPr>
              <a:xfrm>
                <a:off x="8807430" y="6084911"/>
                <a:ext cx="150784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d>
                        <m:dPr>
                          <m:ctrlPr>
                            <a:rPr lang="fr-F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 </m:t>
                          </m:r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bar</m:t>
                          </m:r>
                        </m:e>
                      </m:d>
                    </m:oMath>
                  </m:oMathPara>
                </a14:m>
                <a:endParaRPr lang="fr-F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5C96A2B-046A-4761-B9CE-6B5F8DD52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430" y="6084911"/>
                <a:ext cx="1507849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2429" b="-13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xmlns="" id="{923F6F78-DCF6-418B-9476-0F34E9E4CE7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184943" y="5595582"/>
            <a:ext cx="376412" cy="489329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82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E79043EE-D9C9-4839-B2A2-3BB5FA5BBE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6" b="1550"/>
          <a:stretch/>
        </p:blipFill>
        <p:spPr>
          <a:xfrm>
            <a:off x="2667458" y="1777706"/>
            <a:ext cx="6857079" cy="452050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3030" y="6400800"/>
            <a:ext cx="11022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Cours </a:t>
            </a:r>
            <a:r>
              <a:rPr lang="fr-FR" sz="2000" dirty="0">
                <a:solidFill>
                  <a:schemeClr val="bg1"/>
                </a:solidFill>
              </a:rPr>
              <a:t>de thermodynamique </a:t>
            </a:r>
            <a:r>
              <a:rPr lang="fr-FR" sz="2000" dirty="0" smtClean="0">
                <a:solidFill>
                  <a:schemeClr val="bg1"/>
                </a:solidFill>
              </a:rPr>
              <a:t>de </a:t>
            </a:r>
            <a:r>
              <a:rPr lang="fr-FR" sz="2000" dirty="0" err="1" smtClean="0">
                <a:solidFill>
                  <a:schemeClr val="bg1"/>
                </a:solidFill>
              </a:rPr>
              <a:t>P.Puzo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066798" y="27895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III. Description des gaz réels</a:t>
            </a: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Le modèle de Van der </a:t>
            </a:r>
            <a:r>
              <a:rPr lang="fr-FR" sz="3200" b="1" dirty="0" err="1" smtClean="0">
                <a:solidFill>
                  <a:srgbClr val="00B050"/>
                </a:solidFill>
              </a:rPr>
              <a:t>Waals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54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F486BAB-2D87-462F-BE92-AE7FB4F82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9" r="17239" b="1113"/>
          <a:stretch/>
        </p:blipFill>
        <p:spPr>
          <a:xfrm>
            <a:off x="6682612" y="292600"/>
            <a:ext cx="5395658" cy="5710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48438" y="6450777"/>
                <a:ext cx="110767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 smtClean="0">
                    <a:solidFill>
                      <a:schemeClr val="bg1"/>
                    </a:solidFill>
                  </a:rPr>
                  <a:t>Isothermes de Van der </a:t>
                </a:r>
                <a:r>
                  <a:rPr lang="fr-FR" sz="2000" dirty="0" err="1" smtClean="0">
                    <a:solidFill>
                      <a:schemeClr val="bg1"/>
                    </a:solidFill>
                  </a:rPr>
                  <a:t>Waals</a:t>
                </a:r>
                <a:r>
                  <a:rPr lang="fr-FR" sz="2000" dirty="0" smtClean="0">
                    <a:solidFill>
                      <a:schemeClr val="bg1"/>
                    </a:solidFill>
                  </a:rPr>
                  <a:t> dans le plan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 smtClean="0">
                    <a:solidFill>
                      <a:schemeClr val="bg1"/>
                    </a:solidFill>
                  </a:rPr>
                  <a:t>, tiré de </a:t>
                </a:r>
                <a:r>
                  <a:rPr lang="fr-FR" sz="2000" i="1" dirty="0" smtClean="0">
                    <a:solidFill>
                      <a:schemeClr val="bg1"/>
                    </a:solidFill>
                  </a:rPr>
                  <a:t>Thermodynamique</a:t>
                </a:r>
                <a:r>
                  <a:rPr lang="fr-FR" sz="2000" dirty="0" smtClean="0">
                    <a:solidFill>
                      <a:schemeClr val="bg1"/>
                    </a:solidFill>
                  </a:rPr>
                  <a:t>, B. Diu et coll.</a:t>
                </a:r>
                <a:endParaRPr lang="fr-F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" y="6450777"/>
                <a:ext cx="110767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605" t="-7576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re 1"/>
          <p:cNvSpPr txBox="1">
            <a:spLocks/>
          </p:cNvSpPr>
          <p:nvPr/>
        </p:nvSpPr>
        <p:spPr>
          <a:xfrm>
            <a:off x="48438" y="278952"/>
            <a:ext cx="681638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III. Description des gaz réels</a:t>
            </a: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Le modèle de Van der </a:t>
            </a:r>
            <a:r>
              <a:rPr lang="fr-FR" sz="3200" b="1" dirty="0" err="1" smtClean="0">
                <a:solidFill>
                  <a:srgbClr val="00B050"/>
                </a:solidFill>
              </a:rPr>
              <a:t>Waals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90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Ã©sultat de recherche d'images pour &quot;robert boyle&quot;">
            <a:extLst>
              <a:ext uri="{FF2B5EF4-FFF2-40B4-BE49-F238E27FC236}">
                <a16:creationId xmlns:a16="http://schemas.microsoft.com/office/drawing/2014/main" xmlns="" id="{900F534D-AF56-4294-97E4-E276E6EC4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25" y="2704858"/>
            <a:ext cx="276735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s://d1ox703z8b11rg.cloudfront.net/uploads_image/c03c99f8-07d2-4fe9-b313-3c6f6c345c78/a71ea3713c0938bb0b82c08a45a9b053.gif">
            <a:extLst>
              <a:ext uri="{FF2B5EF4-FFF2-40B4-BE49-F238E27FC236}">
                <a16:creationId xmlns:a16="http://schemas.microsoft.com/office/drawing/2014/main" xmlns="" id="{FCD01C0B-9C9F-4AA4-B029-D80597642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122" y="2704858"/>
            <a:ext cx="261446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468A835A-F14E-4F88-AE3B-37CA5374BD7B}"/>
              </a:ext>
            </a:extLst>
          </p:cNvPr>
          <p:cNvSpPr txBox="1"/>
          <p:nvPr/>
        </p:nvSpPr>
        <p:spPr>
          <a:xfrm>
            <a:off x="4343897" y="1995202"/>
            <a:ext cx="3748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Boyle-Mariotte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id="{9151F9D9-F3C3-4970-83D4-8B113541791B}"/>
                  </a:ext>
                </a:extLst>
              </p:cNvPr>
              <p:cNvSpPr txBox="1"/>
              <p:nvPr/>
            </p:nvSpPr>
            <p:spPr>
              <a:xfrm>
                <a:off x="5100045" y="2579977"/>
                <a:ext cx="20528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151F9D9-F3C3-4970-83D4-8B1135417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045" y="2579977"/>
                <a:ext cx="205287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solidFill>
                  <a:schemeClr val="accent2"/>
                </a:solidFill>
              </a:rPr>
              <a:t>Introduction</a:t>
            </a:r>
            <a:endParaRPr lang="fr-FR" sz="3600" b="1" dirty="0">
              <a:solidFill>
                <a:srgbClr val="00B05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76225" y="1933646"/>
            <a:ext cx="276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ROBERT BOYLE</a:t>
            </a:r>
          </a:p>
          <a:p>
            <a:pPr algn="ctr"/>
            <a:r>
              <a:rPr lang="fr-FR" b="1" dirty="0" smtClean="0"/>
              <a:t>1627 - 1691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8393122" y="1933646"/>
            <a:ext cx="261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EDME MARIOTTE</a:t>
            </a:r>
          </a:p>
          <a:p>
            <a:pPr algn="ctr"/>
            <a:r>
              <a:rPr lang="fr-FR" b="1" dirty="0" smtClean="0"/>
              <a:t>1620 - 1684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1911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468A835A-F14E-4F88-AE3B-37CA5374BD7B}"/>
              </a:ext>
            </a:extLst>
          </p:cNvPr>
          <p:cNvSpPr txBox="1"/>
          <p:nvPr/>
        </p:nvSpPr>
        <p:spPr>
          <a:xfrm>
            <a:off x="4343897" y="1995202"/>
            <a:ext cx="3748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Boyle-Mariotte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id="{9151F9D9-F3C3-4970-83D4-8B113541791B}"/>
                  </a:ext>
                </a:extLst>
              </p:cNvPr>
              <p:cNvSpPr txBox="1"/>
              <p:nvPr/>
            </p:nvSpPr>
            <p:spPr>
              <a:xfrm>
                <a:off x="5100045" y="2579977"/>
                <a:ext cx="20528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151F9D9-F3C3-4970-83D4-8B1135417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045" y="2579977"/>
                <a:ext cx="20528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solidFill>
                  <a:schemeClr val="accent2"/>
                </a:solidFill>
              </a:rPr>
              <a:t>Introduction</a:t>
            </a:r>
            <a:endParaRPr lang="fr-FR" sz="3600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11AE5079-1280-4FDA-9AFA-9C09F2B27F5D}"/>
              </a:ext>
            </a:extLst>
          </p:cNvPr>
          <p:cNvSpPr txBox="1"/>
          <p:nvPr/>
        </p:nvSpPr>
        <p:spPr>
          <a:xfrm>
            <a:off x="1097280" y="2579977"/>
            <a:ext cx="2486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Charles</a:t>
            </a:r>
          </a:p>
        </p:txBody>
      </p:sp>
      <p:pic>
        <p:nvPicPr>
          <p:cNvPr id="12" name="Picture 2" descr="https://upload.wikimedia.org/wikipedia/commons/0/01/Jacques_Charles_-_Julien_L%C3%A9opold_Boilly.jpg">
            <a:extLst>
              <a:ext uri="{FF2B5EF4-FFF2-40B4-BE49-F238E27FC236}">
                <a16:creationId xmlns:a16="http://schemas.microsoft.com/office/drawing/2014/main" xmlns="" id="{C6D9DE55-5BFB-4BE1-A458-42707DF4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20" y="3164752"/>
            <a:ext cx="2468320" cy="332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xmlns="" id="{2C4AF781-2A21-4F43-B8C5-9B8A434EE3FA}"/>
                  </a:ext>
                </a:extLst>
              </p:cNvPr>
              <p:cNvSpPr txBox="1"/>
              <p:nvPr/>
            </p:nvSpPr>
            <p:spPr>
              <a:xfrm>
                <a:off x="1409256" y="3164752"/>
                <a:ext cx="1862626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C4AF781-2A21-4F43-B8C5-9B8A434EE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256" y="3164752"/>
                <a:ext cx="1862626" cy="7465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/>
          <p:cNvSpPr txBox="1"/>
          <p:nvPr/>
        </p:nvSpPr>
        <p:spPr>
          <a:xfrm>
            <a:off x="7434942" y="4503187"/>
            <a:ext cx="246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JACQUES CHARLES</a:t>
            </a:r>
          </a:p>
          <a:p>
            <a:pPr algn="ctr"/>
            <a:r>
              <a:rPr lang="fr-FR" b="1" dirty="0" smtClean="0"/>
              <a:t>1746 - 1823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9837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468A835A-F14E-4F88-AE3B-37CA5374BD7B}"/>
              </a:ext>
            </a:extLst>
          </p:cNvPr>
          <p:cNvSpPr txBox="1"/>
          <p:nvPr/>
        </p:nvSpPr>
        <p:spPr>
          <a:xfrm>
            <a:off x="4343897" y="1995202"/>
            <a:ext cx="3748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Boyle-Mariotte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id="{9151F9D9-F3C3-4970-83D4-8B113541791B}"/>
                  </a:ext>
                </a:extLst>
              </p:cNvPr>
              <p:cNvSpPr txBox="1"/>
              <p:nvPr/>
            </p:nvSpPr>
            <p:spPr>
              <a:xfrm>
                <a:off x="5100045" y="2579977"/>
                <a:ext cx="20528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151F9D9-F3C3-4970-83D4-8B1135417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045" y="2579977"/>
                <a:ext cx="20528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solidFill>
                  <a:schemeClr val="accent2"/>
                </a:solidFill>
              </a:rPr>
              <a:t>Introduction</a:t>
            </a:r>
            <a:endParaRPr lang="fr-FR" sz="3600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11AE5079-1280-4FDA-9AFA-9C09F2B27F5D}"/>
              </a:ext>
            </a:extLst>
          </p:cNvPr>
          <p:cNvSpPr txBox="1"/>
          <p:nvPr/>
        </p:nvSpPr>
        <p:spPr>
          <a:xfrm>
            <a:off x="1097280" y="2579977"/>
            <a:ext cx="2486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Charles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xmlns="" id="{2C4AF781-2A21-4F43-B8C5-9B8A434EE3FA}"/>
                  </a:ext>
                </a:extLst>
              </p:cNvPr>
              <p:cNvSpPr txBox="1"/>
              <p:nvPr/>
            </p:nvSpPr>
            <p:spPr>
              <a:xfrm>
                <a:off x="1409256" y="3164752"/>
                <a:ext cx="1862626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C4AF781-2A21-4F43-B8C5-9B8A434EE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256" y="3164752"/>
                <a:ext cx="1862626" cy="7465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F8F0A4A-C303-4B12-8629-24614BBC0456}"/>
              </a:ext>
            </a:extLst>
          </p:cNvPr>
          <p:cNvSpPr txBox="1"/>
          <p:nvPr/>
        </p:nvSpPr>
        <p:spPr>
          <a:xfrm>
            <a:off x="8893436" y="2579977"/>
            <a:ext cx="3086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Gay-Lussac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id="{8D5578CE-87D0-4CBA-91CE-C52A9DA1D034}"/>
                  </a:ext>
                </a:extLst>
              </p:cNvPr>
              <p:cNvSpPr txBox="1"/>
              <p:nvPr/>
            </p:nvSpPr>
            <p:spPr>
              <a:xfrm>
                <a:off x="9505173" y="3164752"/>
                <a:ext cx="1862625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D5578CE-87D0-4CBA-91CE-C52A9DA1D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173" y="3164752"/>
                <a:ext cx="1862625" cy="7465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RÃ©sultat de recherche d'images pour &quot;gay lussac&quot;">
            <a:extLst>
              <a:ext uri="{FF2B5EF4-FFF2-40B4-BE49-F238E27FC236}">
                <a16:creationId xmlns:a16="http://schemas.microsoft.com/office/drawing/2014/main" xmlns="" id="{1F00A262-57C1-401E-B18F-A3A2BA52A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595" y="3164752"/>
            <a:ext cx="4084433" cy="340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8863860" y="5516873"/>
            <a:ext cx="314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JOSEPH LOUIS GAY-LUSSAC</a:t>
            </a:r>
          </a:p>
          <a:p>
            <a:pPr algn="ctr"/>
            <a:r>
              <a:rPr lang="fr-FR" b="1" dirty="0" smtClean="0"/>
              <a:t>1778 - 1850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5353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468A835A-F14E-4F88-AE3B-37CA5374BD7B}"/>
              </a:ext>
            </a:extLst>
          </p:cNvPr>
          <p:cNvSpPr txBox="1"/>
          <p:nvPr/>
        </p:nvSpPr>
        <p:spPr>
          <a:xfrm>
            <a:off x="4343897" y="1995202"/>
            <a:ext cx="3748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Boyle-Mariotte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id="{9151F9D9-F3C3-4970-83D4-8B113541791B}"/>
                  </a:ext>
                </a:extLst>
              </p:cNvPr>
              <p:cNvSpPr txBox="1"/>
              <p:nvPr/>
            </p:nvSpPr>
            <p:spPr>
              <a:xfrm>
                <a:off x="5100045" y="2579977"/>
                <a:ext cx="20528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151F9D9-F3C3-4970-83D4-8B1135417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045" y="2579977"/>
                <a:ext cx="20528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solidFill>
                  <a:schemeClr val="accent2"/>
                </a:solidFill>
              </a:rPr>
              <a:t>Introduction</a:t>
            </a:r>
            <a:endParaRPr lang="fr-FR" sz="3600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11AE5079-1280-4FDA-9AFA-9C09F2B27F5D}"/>
              </a:ext>
            </a:extLst>
          </p:cNvPr>
          <p:cNvSpPr txBox="1"/>
          <p:nvPr/>
        </p:nvSpPr>
        <p:spPr>
          <a:xfrm>
            <a:off x="1055313" y="2582193"/>
            <a:ext cx="257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+mj-lt"/>
              </a:rPr>
              <a:t>Loi de Charles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xmlns="" id="{2C4AF781-2A21-4F43-B8C5-9B8A434EE3FA}"/>
                  </a:ext>
                </a:extLst>
              </p:cNvPr>
              <p:cNvSpPr txBox="1"/>
              <p:nvPr/>
            </p:nvSpPr>
            <p:spPr>
              <a:xfrm>
                <a:off x="1409255" y="3162612"/>
                <a:ext cx="1862626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C4AF781-2A21-4F43-B8C5-9B8A434EE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255" y="3162612"/>
                <a:ext cx="1862626" cy="7465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F8F0A4A-C303-4B12-8629-24614BBC0456}"/>
              </a:ext>
            </a:extLst>
          </p:cNvPr>
          <p:cNvSpPr txBox="1"/>
          <p:nvPr/>
        </p:nvSpPr>
        <p:spPr>
          <a:xfrm>
            <a:off x="8893436" y="2579977"/>
            <a:ext cx="3086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Gay-Lussac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id="{8D5578CE-87D0-4CBA-91CE-C52A9DA1D034}"/>
                  </a:ext>
                </a:extLst>
              </p:cNvPr>
              <p:cNvSpPr txBox="1"/>
              <p:nvPr/>
            </p:nvSpPr>
            <p:spPr>
              <a:xfrm>
                <a:off x="9505173" y="3164752"/>
                <a:ext cx="1862625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D5578CE-87D0-4CBA-91CE-C52A9DA1D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173" y="3164752"/>
                <a:ext cx="1862625" cy="7465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6B115CC7-B93D-4200-B17A-8656AEA87877}"/>
              </a:ext>
            </a:extLst>
          </p:cNvPr>
          <p:cNvSpPr txBox="1"/>
          <p:nvPr/>
        </p:nvSpPr>
        <p:spPr>
          <a:xfrm>
            <a:off x="1055313" y="4590004"/>
            <a:ext cx="2570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d’Avogadro</a:t>
            </a:r>
          </a:p>
        </p:txBody>
      </p:sp>
      <p:pic>
        <p:nvPicPr>
          <p:cNvPr id="14" name="Picture 4" descr="Description de l'image Avogadro Amedeo.jpg.">
            <a:extLst>
              <a:ext uri="{FF2B5EF4-FFF2-40B4-BE49-F238E27FC236}">
                <a16:creationId xmlns:a16="http://schemas.microsoft.com/office/drawing/2014/main" xmlns="" id="{594ED35F-AE05-46C9-8B83-9892EA6D6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224" y="3164752"/>
            <a:ext cx="2570512" cy="31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xmlns="" id="{C2244D2F-4CB6-4D44-AAA7-DE8DD49E92B2}"/>
                  </a:ext>
                </a:extLst>
              </p:cNvPr>
              <p:cNvSpPr txBox="1"/>
              <p:nvPr/>
            </p:nvSpPr>
            <p:spPr>
              <a:xfrm>
                <a:off x="1411564" y="5174779"/>
                <a:ext cx="1858009" cy="749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2244D2F-4CB6-4D44-AAA7-DE8DD49E9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564" y="5174779"/>
                <a:ext cx="1858009" cy="7491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/>
          <p:cNvSpPr txBox="1"/>
          <p:nvPr/>
        </p:nvSpPr>
        <p:spPr>
          <a:xfrm>
            <a:off x="7418067" y="5549337"/>
            <a:ext cx="314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Amedeo Avogadro</a:t>
            </a:r>
          </a:p>
          <a:p>
            <a:pPr algn="ctr"/>
            <a:r>
              <a:rPr lang="fr-FR" b="1" dirty="0" smtClean="0"/>
              <a:t>1776 - 1856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6356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468A835A-F14E-4F88-AE3B-37CA5374BD7B}"/>
              </a:ext>
            </a:extLst>
          </p:cNvPr>
          <p:cNvSpPr txBox="1"/>
          <p:nvPr/>
        </p:nvSpPr>
        <p:spPr>
          <a:xfrm>
            <a:off x="4343897" y="1995202"/>
            <a:ext cx="3748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Boyle-Mariotte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id="{9151F9D9-F3C3-4970-83D4-8B113541791B}"/>
                  </a:ext>
                </a:extLst>
              </p:cNvPr>
              <p:cNvSpPr txBox="1"/>
              <p:nvPr/>
            </p:nvSpPr>
            <p:spPr>
              <a:xfrm>
                <a:off x="5100045" y="2579977"/>
                <a:ext cx="20528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151F9D9-F3C3-4970-83D4-8B1135417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045" y="2579977"/>
                <a:ext cx="20528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solidFill>
                  <a:schemeClr val="accent2"/>
                </a:solidFill>
              </a:rPr>
              <a:t>Introduction</a:t>
            </a:r>
            <a:endParaRPr lang="fr-FR" sz="3600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11AE5079-1280-4FDA-9AFA-9C09F2B27F5D}"/>
              </a:ext>
            </a:extLst>
          </p:cNvPr>
          <p:cNvSpPr txBox="1"/>
          <p:nvPr/>
        </p:nvSpPr>
        <p:spPr>
          <a:xfrm>
            <a:off x="1097280" y="2579977"/>
            <a:ext cx="2669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+mj-lt"/>
              </a:rPr>
              <a:t>Loi de Charles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xmlns="" id="{2C4AF781-2A21-4F43-B8C5-9B8A434EE3FA}"/>
                  </a:ext>
                </a:extLst>
              </p:cNvPr>
              <p:cNvSpPr txBox="1"/>
              <p:nvPr/>
            </p:nvSpPr>
            <p:spPr>
              <a:xfrm>
                <a:off x="1500718" y="3132108"/>
                <a:ext cx="1862626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C4AF781-2A21-4F43-B8C5-9B8A434EE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718" y="3132108"/>
                <a:ext cx="1862626" cy="7465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F8F0A4A-C303-4B12-8629-24614BBC0456}"/>
              </a:ext>
            </a:extLst>
          </p:cNvPr>
          <p:cNvSpPr txBox="1"/>
          <p:nvPr/>
        </p:nvSpPr>
        <p:spPr>
          <a:xfrm>
            <a:off x="8893436" y="2579977"/>
            <a:ext cx="3086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Gay-Lussac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id="{8D5578CE-87D0-4CBA-91CE-C52A9DA1D034}"/>
                  </a:ext>
                </a:extLst>
              </p:cNvPr>
              <p:cNvSpPr txBox="1"/>
              <p:nvPr/>
            </p:nvSpPr>
            <p:spPr>
              <a:xfrm>
                <a:off x="9505173" y="3164752"/>
                <a:ext cx="1862625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D5578CE-87D0-4CBA-91CE-C52A9DA1D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173" y="3164752"/>
                <a:ext cx="1862625" cy="7465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6B115CC7-B93D-4200-B17A-8656AEA87877}"/>
              </a:ext>
            </a:extLst>
          </p:cNvPr>
          <p:cNvSpPr txBox="1"/>
          <p:nvPr/>
        </p:nvSpPr>
        <p:spPr>
          <a:xfrm>
            <a:off x="1097280" y="4592568"/>
            <a:ext cx="2669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+mj-lt"/>
              </a:rPr>
              <a:t>Loi d’Avogadro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xmlns="" id="{C2244D2F-4CB6-4D44-AAA7-DE8DD49E92B2}"/>
                  </a:ext>
                </a:extLst>
              </p:cNvPr>
              <p:cNvSpPr txBox="1"/>
              <p:nvPr/>
            </p:nvSpPr>
            <p:spPr>
              <a:xfrm>
                <a:off x="1505335" y="5119682"/>
                <a:ext cx="1858009" cy="749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2244D2F-4CB6-4D44-AAA7-DE8DD49E9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35" y="5119682"/>
                <a:ext cx="1858009" cy="7491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 : coins arrondis 15">
            <a:extLst>
              <a:ext uri="{FF2B5EF4-FFF2-40B4-BE49-F238E27FC236}">
                <a16:creationId xmlns:a16="http://schemas.microsoft.com/office/drawing/2014/main" xmlns="" id="{CC377321-85A5-49E2-AB83-3C8858EF7163}"/>
              </a:ext>
            </a:extLst>
          </p:cNvPr>
          <p:cNvSpPr/>
          <p:nvPr/>
        </p:nvSpPr>
        <p:spPr>
          <a:xfrm>
            <a:off x="5144373" y="4269403"/>
            <a:ext cx="3999248" cy="148473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xmlns="" id="{6D7D3072-E081-452F-B0D2-42536B28D43C}"/>
                  </a:ext>
                </a:extLst>
              </p:cNvPr>
              <p:cNvSpPr txBox="1"/>
              <p:nvPr/>
            </p:nvSpPr>
            <p:spPr>
              <a:xfrm>
                <a:off x="5845346" y="4896616"/>
                <a:ext cx="2615139" cy="693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fr-FR" sz="4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𝑃𝑉</m:t>
                          </m:r>
                          <m:r>
                            <a:rPr lang="fr-FR" sz="4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4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𝑛𝑅𝑇</m:t>
                          </m:r>
                        </m:e>
                      </m:borderBox>
                    </m:oMath>
                  </m:oMathPara>
                </a14:m>
                <a:endParaRPr lang="fr-FR" sz="4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7D3072-E081-452F-B0D2-42536B28D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346" y="4896616"/>
                <a:ext cx="2615139" cy="6939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FD642683-DC3B-4F32-A5BF-B6B0DC22F88D}"/>
              </a:ext>
            </a:extLst>
          </p:cNvPr>
          <p:cNvSpPr txBox="1"/>
          <p:nvPr/>
        </p:nvSpPr>
        <p:spPr>
          <a:xfrm>
            <a:off x="5311673" y="4269403"/>
            <a:ext cx="3682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Loi des gaz parfaits</a:t>
            </a:r>
          </a:p>
        </p:txBody>
      </p:sp>
    </p:spTree>
    <p:extLst>
      <p:ext uri="{BB962C8B-B14F-4D97-AF65-F5344CB8AC3E}">
        <p14:creationId xmlns:p14="http://schemas.microsoft.com/office/powerpoint/2010/main" val="99387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5">
            <a:extLst>
              <a:ext uri="{FF2B5EF4-FFF2-40B4-BE49-F238E27FC236}">
                <a16:creationId xmlns:a16="http://schemas.microsoft.com/office/drawing/2014/main" xmlns="" id="{F4FFD62A-6991-4576-B0A9-6114783CB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57" y="1806983"/>
            <a:ext cx="9500245" cy="446150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F4FD283E-2A44-4D49-A24B-15335E20069F}"/>
              </a:ext>
            </a:extLst>
          </p:cNvPr>
          <p:cNvSpPr txBox="1"/>
          <p:nvPr/>
        </p:nvSpPr>
        <p:spPr>
          <a:xfrm rot="5400000">
            <a:off x="8883289" y="3894708"/>
            <a:ext cx="454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Graphique </a:t>
            </a:r>
            <a:r>
              <a:rPr lang="fr-FR" i="1" dirty="0" smtClean="0"/>
              <a:t>à 273 </a:t>
            </a:r>
            <a:r>
              <a:rPr lang="fr-FR" i="1" dirty="0"/>
              <a:t>K pour plusieurs gaz courants</a:t>
            </a:r>
            <a:endParaRPr lang="fr-FR" dirty="0"/>
          </a:p>
        </p:txBody>
      </p:sp>
      <p:sp>
        <p:nvSpPr>
          <p:cNvPr id="5" name="Espace réservé du pied de page 7">
            <a:extLst>
              <a:ext uri="{FF2B5EF4-FFF2-40B4-BE49-F238E27FC236}">
                <a16:creationId xmlns:a16="http://schemas.microsoft.com/office/drawing/2014/main" xmlns="" id="{7A4EBE90-C581-4D7E-92FD-901572C6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887" y="6447300"/>
            <a:ext cx="12110113" cy="365125"/>
          </a:xfrm>
        </p:spPr>
        <p:txBody>
          <a:bodyPr/>
          <a:lstStyle/>
          <a:p>
            <a:pPr algn="l"/>
            <a:r>
              <a:rPr lang="fr-FR" sz="1200" dirty="0">
                <a:solidFill>
                  <a:schemeClr val="bg1"/>
                </a:solidFill>
              </a:rPr>
              <a:t>https://</a:t>
            </a:r>
            <a:r>
              <a:rPr lang="fr-FR" sz="1200" dirty="0" smtClean="0">
                <a:solidFill>
                  <a:schemeClr val="bg1"/>
                </a:solidFill>
              </a:rPr>
              <a:t>2012books.lardbucket.org/books/principles-of-general-chemistry-v1.0/s14-08-the-behavior-of-real-gases.html?fbclid=IwAR0oLVk4kuHLJ0I5PfFHaopaRCbbVQpZ950Qxs57mdsImew5tHLHW3QuBfc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Le modèle du gaz parfait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1</a:t>
            </a:r>
            <a:r>
              <a:rPr lang="fr-FR" sz="3200" b="1" dirty="0" smtClean="0">
                <a:solidFill>
                  <a:srgbClr val="00B050"/>
                </a:solidFill>
              </a:rPr>
              <a:t>. Définition du gaz parfait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4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40C356BA-01D6-42E7-A00F-6C36B6F3DD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2" t="3717" r="2430" b="2030"/>
          <a:stretch/>
        </p:blipFill>
        <p:spPr>
          <a:xfrm>
            <a:off x="305709" y="1992573"/>
            <a:ext cx="11641541" cy="4071849"/>
          </a:xfrm>
          <a:prstGeom prst="rect">
            <a:avLst/>
          </a:prstGeom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II. Du gaz parfait aux gaz réels, détentes</a:t>
            </a: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Détente de Joule - Thomson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06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01715716-431E-4F55-B580-F1016F9FB39A}"/>
              </a:ext>
            </a:extLst>
          </p:cNvPr>
          <p:cNvGrpSpPr/>
          <p:nvPr/>
        </p:nvGrpSpPr>
        <p:grpSpPr>
          <a:xfrm>
            <a:off x="2560546" y="109184"/>
            <a:ext cx="7070906" cy="6141493"/>
            <a:chOff x="2854052" y="330357"/>
            <a:chExt cx="5808164" cy="6238307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xmlns="" id="{8B76A011-12D5-4F45-955C-E4300E57E5CE}"/>
                </a:ext>
              </a:extLst>
            </p:cNvPr>
            <p:cNvGrpSpPr/>
            <p:nvPr/>
          </p:nvGrpSpPr>
          <p:grpSpPr>
            <a:xfrm>
              <a:off x="2854052" y="330357"/>
              <a:ext cx="5808164" cy="6238307"/>
              <a:chOff x="2854052" y="330357"/>
              <a:chExt cx="5808164" cy="6238307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xmlns="" id="{62218377-4757-4D6C-914A-FE53F4EDA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4052" y="330357"/>
                <a:ext cx="5808164" cy="3052184"/>
              </a:xfrm>
              <a:prstGeom prst="rect">
                <a:avLst/>
              </a:prstGeom>
            </p:spPr>
          </p:pic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xmlns="" id="{8FF353A1-56BD-483C-94A0-439ED60F9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4052" y="3356992"/>
                <a:ext cx="5808164" cy="3211672"/>
              </a:xfrm>
              <a:prstGeom prst="rect">
                <a:avLst/>
              </a:prstGeom>
            </p:spPr>
          </p:pic>
        </p:grp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xmlns="" id="{50EA4E19-CD75-41EF-82BE-FB759CBE34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62" t="60275" r="17080" b="35241"/>
            <a:stretch/>
          </p:blipFill>
          <p:spPr>
            <a:xfrm>
              <a:off x="6958508" y="5013176"/>
              <a:ext cx="360040" cy="288032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xmlns="" id="{4EB54828-E131-456E-AB1D-E23E704243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62" t="60275" r="17080" b="35241"/>
            <a:stretch/>
          </p:blipFill>
          <p:spPr>
            <a:xfrm>
              <a:off x="6934272" y="4437112"/>
              <a:ext cx="360040" cy="288032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xmlns="" id="{165A8DBE-11C0-45FC-9AE2-1E44290FB1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31" t="71522" r="71630" b="24703"/>
            <a:stretch/>
          </p:blipFill>
          <p:spPr>
            <a:xfrm>
              <a:off x="3961154" y="2204864"/>
              <a:ext cx="216024" cy="288033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xmlns="" id="{9EA71859-7283-4257-9E21-91C8273D9D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31" t="71522" r="71630" b="24703"/>
            <a:stretch/>
          </p:blipFill>
          <p:spPr>
            <a:xfrm>
              <a:off x="3949162" y="1627334"/>
              <a:ext cx="216024" cy="288033"/>
            </a:xfrm>
            <a:prstGeom prst="rect">
              <a:avLst/>
            </a:prstGeom>
          </p:spPr>
        </p:pic>
      </p:grp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Système d’étude pour la détente de Joule-Thomson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3877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1117</TotalTime>
  <Words>253</Words>
  <Application>Microsoft Office PowerPoint</Application>
  <PresentationFormat>Grand écran</PresentationFormat>
  <Paragraphs>73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LP11 – Gaz réels, gaz parfait</vt:lpstr>
      <vt:lpstr>Introduction</vt:lpstr>
      <vt:lpstr>Introduction</vt:lpstr>
      <vt:lpstr>Introduction</vt:lpstr>
      <vt:lpstr>Introduction</vt:lpstr>
      <vt:lpstr>Introduction</vt:lpstr>
      <vt:lpstr>I. Le modèle du gaz parfait  1. Définition du gaz parfait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33</cp:revision>
  <dcterms:created xsi:type="dcterms:W3CDTF">2019-02-02T09:11:16Z</dcterms:created>
  <dcterms:modified xsi:type="dcterms:W3CDTF">2019-06-22T17:02:05Z</dcterms:modified>
</cp:coreProperties>
</file>