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 smtClean="0"/>
              <a:t>LP14 – Machines</a:t>
            </a:r>
            <a:br>
              <a:rPr lang="fr-FR" sz="9600" dirty="0" smtClean="0"/>
            </a:br>
            <a:r>
              <a:rPr lang="fr-FR" sz="9600" dirty="0" smtClean="0"/>
              <a:t>thermiques réelles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1" y="6441464"/>
            <a:ext cx="1219200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407842-B3C4-41C0-86ED-DF3B64AC1222}"/>
              </a:ext>
            </a:extLst>
          </p:cNvPr>
          <p:cNvSpPr/>
          <p:nvPr/>
        </p:nvSpPr>
        <p:spPr>
          <a:xfrm>
            <a:off x="2833353" y="3773510"/>
            <a:ext cx="901520" cy="579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41EA7DD-3D9D-4AAB-BE03-411C4757205E}"/>
              </a:ext>
            </a:extLst>
          </p:cNvPr>
          <p:cNvSpPr/>
          <p:nvPr/>
        </p:nvSpPr>
        <p:spPr>
          <a:xfrm>
            <a:off x="6785021" y="4984124"/>
            <a:ext cx="901520" cy="641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A8A78A-9B53-4A88-9F00-B26E87FCAD73}"/>
              </a:ext>
            </a:extLst>
          </p:cNvPr>
          <p:cNvSpPr/>
          <p:nvPr/>
        </p:nvSpPr>
        <p:spPr>
          <a:xfrm>
            <a:off x="7760473" y="2226530"/>
            <a:ext cx="1062897" cy="641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1DD1BE-DA9B-47C8-8CCA-7661E5D94A48}"/>
              </a:ext>
            </a:extLst>
          </p:cNvPr>
          <p:cNvSpPr/>
          <p:nvPr/>
        </p:nvSpPr>
        <p:spPr>
          <a:xfrm>
            <a:off x="4993419" y="1227367"/>
            <a:ext cx="532738" cy="728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DDEEB6D-188B-4504-808D-484DB2BE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" t="5433" r="29331" b="1438"/>
          <a:stretch/>
        </p:blipFill>
        <p:spPr>
          <a:xfrm>
            <a:off x="3265868" y="1067823"/>
            <a:ext cx="8500056" cy="525458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0A818AF8-55E8-461A-A3DF-1443D556FC6C}"/>
              </a:ext>
            </a:extLst>
          </p:cNvPr>
          <p:cNvSpPr/>
          <p:nvPr/>
        </p:nvSpPr>
        <p:spPr>
          <a:xfrm>
            <a:off x="10457645" y="4465030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AACB614B-2CE6-4F81-A441-D3E4BEE93152}"/>
              </a:ext>
            </a:extLst>
          </p:cNvPr>
          <p:cNvSpPr/>
          <p:nvPr/>
        </p:nvSpPr>
        <p:spPr>
          <a:xfrm>
            <a:off x="5858814" y="2768678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FD2FBB6A-2723-4276-BF92-6929360BDB4D}"/>
              </a:ext>
            </a:extLst>
          </p:cNvPr>
          <p:cNvSpPr/>
          <p:nvPr/>
        </p:nvSpPr>
        <p:spPr>
          <a:xfrm>
            <a:off x="5858814" y="4465029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AF00F1F2-37D8-43EC-A32C-7FFF3F20C5C3}"/>
              </a:ext>
            </a:extLst>
          </p:cNvPr>
          <p:cNvSpPr/>
          <p:nvPr/>
        </p:nvSpPr>
        <p:spPr>
          <a:xfrm>
            <a:off x="11353800" y="3111127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="" id="{BDBAAAC5-770D-4DAE-9D17-9928776C6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301292"/>
                  </p:ext>
                </p:extLst>
              </p:nvPr>
            </p:nvGraphicFramePr>
            <p:xfrm>
              <a:off x="173650" y="1392123"/>
              <a:ext cx="2939888" cy="4605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944">
                      <a:extLst>
                        <a:ext uri="{9D8B030D-6E8A-4147-A177-3AD203B41FA5}">
                          <a16:colId xmlns:a16="http://schemas.microsoft.com/office/drawing/2014/main" xmlns="" val="3670599553"/>
                        </a:ext>
                      </a:extLst>
                    </a:gridCol>
                    <a:gridCol w="1469944">
                      <a:extLst>
                        <a:ext uri="{9D8B030D-6E8A-4147-A177-3AD203B41FA5}">
                          <a16:colId xmlns:a16="http://schemas.microsoft.com/office/drawing/2014/main" xmlns="" val="2487361889"/>
                        </a:ext>
                      </a:extLst>
                    </a:gridCol>
                  </a:tblGrid>
                  <a:tr h="901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Points d’étude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Entropie massique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𝒌𝑱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3997672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4021327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207790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99909735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486815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BAAAC5-770D-4DAE-9D17-9928776C6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301292"/>
                  </p:ext>
                </p:extLst>
              </p:nvPr>
            </p:nvGraphicFramePr>
            <p:xfrm>
              <a:off x="173650" y="1392123"/>
              <a:ext cx="2939888" cy="4605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9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70599553"/>
                        </a:ext>
                      </a:extLst>
                    </a:gridCol>
                    <a:gridCol w="14699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87361889"/>
                        </a:ext>
                      </a:extLst>
                    </a:gridCol>
                  </a:tblGrid>
                  <a:tr h="92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Points d’étude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30" t="-3311" r="-1660" b="-402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3997672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4021327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00207790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9909735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486815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10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21319" y="25986"/>
            <a:ext cx="11191164" cy="1146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Etude d’une machine thermique en système ouvert</a:t>
            </a:r>
          </a:p>
          <a:p>
            <a:r>
              <a:rPr lang="fr-FR" sz="2400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Etudes énergétiques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2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3D3A06B-3A6E-458F-A84B-A6E7116B4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" r="5033" b="8489"/>
          <a:stretch/>
        </p:blipFill>
        <p:spPr>
          <a:xfrm>
            <a:off x="559558" y="1068074"/>
            <a:ext cx="11064761" cy="518663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11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319" y="81306"/>
            <a:ext cx="11191164" cy="1146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Etude d’une machine thermique en système ouvert</a:t>
            </a:r>
          </a:p>
          <a:p>
            <a:r>
              <a:rPr lang="fr-FR" sz="2400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Etudes énergétiques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4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76FDC4C1-71B4-4AFA-9EE6-550E2356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352"/>
            <a:ext cx="5105870" cy="34240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90DD0E1-96F2-4A3A-A543-C6E9B467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98" y="2109933"/>
            <a:ext cx="4577588" cy="35349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152" y="6439437"/>
            <a:ext cx="81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Physique, une approche moderne, Tout-en-un, C. </a:t>
            </a:r>
            <a:r>
              <a:rPr lang="fr-FR" dirty="0" err="1" smtClean="0">
                <a:solidFill>
                  <a:schemeClr val="bg1"/>
                </a:solidFill>
              </a:rPr>
              <a:t>Lagoute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O.Pujol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E.Desmeules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6979" y="286603"/>
            <a:ext cx="11191164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Illustration sur le cas simple d’une machine fermée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Cycle idéal, cycle réel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7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0152" y="6439437"/>
            <a:ext cx="81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Physique, une approche moderne, Tout-en-un, C. </a:t>
            </a:r>
            <a:r>
              <a:rPr lang="fr-FR" dirty="0" err="1" smtClean="0">
                <a:solidFill>
                  <a:schemeClr val="bg1"/>
                </a:solidFill>
              </a:rPr>
              <a:t>Lagoute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O.Pujol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E.Desmeules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844218A-4E9B-4EBE-B79E-AF078AA7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26" y="1869354"/>
            <a:ext cx="5253574" cy="36680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8970D52-B16A-4328-BACA-532DB267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72" y="1917141"/>
            <a:ext cx="4750828" cy="357252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6979" y="286603"/>
            <a:ext cx="11191164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Illustration sur le cas simple d’une machine fermée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Cycle idéal, cycle réel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6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F036055-1BA4-46C9-AB26-EBA3982A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90" y="1878069"/>
            <a:ext cx="5810579" cy="441124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0152" y="6439437"/>
            <a:ext cx="81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Valeurs caractérisant le changement d’état liquide-vapeur du R134a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6979" y="286603"/>
            <a:ext cx="11191164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Etude d’une machine thermique en système ouvert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Présentation de la machine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8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C5679C5-C5CE-42BC-964D-4B4F75DEA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" b="1"/>
          <a:stretch/>
        </p:blipFill>
        <p:spPr>
          <a:xfrm>
            <a:off x="4776716" y="729010"/>
            <a:ext cx="7387988" cy="55790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36979" y="286603"/>
            <a:ext cx="11191164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Etude d’une machine thermique en système ouvert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Présentation de la machine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9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E2F8BB40-5128-4B6A-BCF9-BE1C11954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 b="3462"/>
          <a:stretch/>
        </p:blipFill>
        <p:spPr>
          <a:xfrm>
            <a:off x="122830" y="136475"/>
            <a:ext cx="11848571" cy="608534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53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40ADE11-E49D-4C52-A1F6-A2B9AEFCF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0" t="2208" r="11559" b="9447"/>
          <a:stretch/>
        </p:blipFill>
        <p:spPr>
          <a:xfrm>
            <a:off x="3348040" y="1053793"/>
            <a:ext cx="7379100" cy="52426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36979" y="286603"/>
            <a:ext cx="11191164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Etude d’une machine thermique en système ouvert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	2. Diagramme des frigoristes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II.2) Diagramme des frigoristes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0C36B954-9A57-4AF5-B912-7ED92881B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1" b="2359"/>
          <a:stretch/>
        </p:blipFill>
        <p:spPr>
          <a:xfrm>
            <a:off x="0" y="286603"/>
            <a:ext cx="12193497" cy="599828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A818AF8-55E8-461A-A3DF-1443D556FC6C}"/>
              </a:ext>
            </a:extLst>
          </p:cNvPr>
          <p:cNvSpPr/>
          <p:nvPr/>
        </p:nvSpPr>
        <p:spPr>
          <a:xfrm>
            <a:off x="7352340" y="4382138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AACB614B-2CE6-4F81-A441-D3E4BEE93152}"/>
              </a:ext>
            </a:extLst>
          </p:cNvPr>
          <p:cNvSpPr/>
          <p:nvPr/>
        </p:nvSpPr>
        <p:spPr>
          <a:xfrm>
            <a:off x="2611841" y="2762321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FD2FBB6A-2723-4276-BF92-6929360BDB4D}"/>
              </a:ext>
            </a:extLst>
          </p:cNvPr>
          <p:cNvSpPr/>
          <p:nvPr/>
        </p:nvSpPr>
        <p:spPr>
          <a:xfrm>
            <a:off x="2611841" y="4382138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AF00F1F2-37D8-43EC-A32C-7FFF3F20C5C3}"/>
              </a:ext>
            </a:extLst>
          </p:cNvPr>
          <p:cNvSpPr/>
          <p:nvPr/>
        </p:nvSpPr>
        <p:spPr>
          <a:xfrm>
            <a:off x="8371113" y="2810534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3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CB2-ADB3-4D69-BE07-51075CB6CB94}" type="slidenum">
              <a:rPr lang="fr-FR" smtClean="0"/>
              <a:t>9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407842-B3C4-41C0-86ED-DF3B64AC1222}"/>
              </a:ext>
            </a:extLst>
          </p:cNvPr>
          <p:cNvSpPr/>
          <p:nvPr/>
        </p:nvSpPr>
        <p:spPr>
          <a:xfrm>
            <a:off x="2833353" y="3773510"/>
            <a:ext cx="901520" cy="579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41EA7DD-3D9D-4AAB-BE03-411C4757205E}"/>
              </a:ext>
            </a:extLst>
          </p:cNvPr>
          <p:cNvSpPr/>
          <p:nvPr/>
        </p:nvSpPr>
        <p:spPr>
          <a:xfrm>
            <a:off x="6785021" y="4984124"/>
            <a:ext cx="901520" cy="641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A8A78A-9B53-4A88-9F00-B26E87FCAD73}"/>
              </a:ext>
            </a:extLst>
          </p:cNvPr>
          <p:cNvSpPr/>
          <p:nvPr/>
        </p:nvSpPr>
        <p:spPr>
          <a:xfrm>
            <a:off x="7760473" y="2226530"/>
            <a:ext cx="1062897" cy="641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1DD1BE-DA9B-47C8-8CCA-7661E5D94A48}"/>
              </a:ext>
            </a:extLst>
          </p:cNvPr>
          <p:cNvSpPr/>
          <p:nvPr/>
        </p:nvSpPr>
        <p:spPr>
          <a:xfrm>
            <a:off x="4993419" y="1227367"/>
            <a:ext cx="532738" cy="728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DDEEB6D-188B-4504-808D-484DB2BE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" t="5433" r="29331" b="1438"/>
          <a:stretch/>
        </p:blipFill>
        <p:spPr>
          <a:xfrm>
            <a:off x="3265868" y="1067823"/>
            <a:ext cx="8500056" cy="525458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0A818AF8-55E8-461A-A3DF-1443D556FC6C}"/>
              </a:ext>
            </a:extLst>
          </p:cNvPr>
          <p:cNvSpPr/>
          <p:nvPr/>
        </p:nvSpPr>
        <p:spPr>
          <a:xfrm>
            <a:off x="10457645" y="4465030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AACB614B-2CE6-4F81-A441-D3E4BEE93152}"/>
              </a:ext>
            </a:extLst>
          </p:cNvPr>
          <p:cNvSpPr/>
          <p:nvPr/>
        </p:nvSpPr>
        <p:spPr>
          <a:xfrm>
            <a:off x="5858814" y="2768678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FD2FBB6A-2723-4276-BF92-6929360BDB4D}"/>
              </a:ext>
            </a:extLst>
          </p:cNvPr>
          <p:cNvSpPr/>
          <p:nvPr/>
        </p:nvSpPr>
        <p:spPr>
          <a:xfrm>
            <a:off x="5858814" y="4465029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AF00F1F2-37D8-43EC-A32C-7FFF3F20C5C3}"/>
              </a:ext>
            </a:extLst>
          </p:cNvPr>
          <p:cNvSpPr/>
          <p:nvPr/>
        </p:nvSpPr>
        <p:spPr>
          <a:xfrm>
            <a:off x="11353800" y="3111127"/>
            <a:ext cx="463640" cy="4160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="" id="{BDBAAAC5-770D-4DAE-9D17-9928776C6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863048"/>
                  </p:ext>
                </p:extLst>
              </p:nvPr>
            </p:nvGraphicFramePr>
            <p:xfrm>
              <a:off x="152509" y="1391725"/>
              <a:ext cx="2939888" cy="4606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944">
                      <a:extLst>
                        <a:ext uri="{9D8B030D-6E8A-4147-A177-3AD203B41FA5}">
                          <a16:colId xmlns:a16="http://schemas.microsoft.com/office/drawing/2014/main" xmlns="" val="3670599553"/>
                        </a:ext>
                      </a:extLst>
                    </a:gridCol>
                    <a:gridCol w="1469944">
                      <a:extLst>
                        <a:ext uri="{9D8B030D-6E8A-4147-A177-3AD203B41FA5}">
                          <a16:colId xmlns:a16="http://schemas.microsoft.com/office/drawing/2014/main" xmlns="" val="2487361889"/>
                        </a:ext>
                      </a:extLst>
                    </a:gridCol>
                  </a:tblGrid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Points d’étude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enthalpie massique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𝒌𝑱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3997672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4021327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207790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99909735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486815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BAAAC5-770D-4DAE-9D17-9928776C6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863048"/>
                  </p:ext>
                </p:extLst>
              </p:nvPr>
            </p:nvGraphicFramePr>
            <p:xfrm>
              <a:off x="152509" y="1391725"/>
              <a:ext cx="2939888" cy="4606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9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70599553"/>
                        </a:ext>
                      </a:extLst>
                    </a:gridCol>
                    <a:gridCol w="14699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87361889"/>
                        </a:ext>
                      </a:extLst>
                    </a:gridCol>
                  </a:tblGrid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Points d’étude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245" t="-3311" r="-1660" b="-402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3997672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40213272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00207790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9909735"/>
                      </a:ext>
                    </a:extLst>
                  </a:tr>
                  <a:tr h="921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486815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itre 1"/>
          <p:cNvSpPr txBox="1">
            <a:spLocks/>
          </p:cNvSpPr>
          <p:nvPr/>
        </p:nvSpPr>
        <p:spPr>
          <a:xfrm>
            <a:off x="21319" y="81306"/>
            <a:ext cx="11191164" cy="1146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Etude d’une machine thermique en système ouvert</a:t>
            </a:r>
          </a:p>
          <a:p>
            <a:r>
              <a:rPr lang="fr-FR" sz="2400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Etudes énergétiques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652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</TotalTime>
  <Words>183</Words>
  <Application>Microsoft Office PowerPoint</Application>
  <PresentationFormat>Grand écran</PresentationFormat>
  <Paragraphs>61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LP14 – Machines thermiques réelles</vt:lpstr>
      <vt:lpstr>I. Illustration sur le cas simple d’une machine fermée  1. Cycle idéal, cycle réel</vt:lpstr>
      <vt:lpstr>I. Illustration sur le cas simple d’une machine fermée  1. Cycle idéal, cycle réel</vt:lpstr>
      <vt:lpstr>II. Etude d’une machine thermique en système ouvert  1. Présentation de la machine</vt:lpstr>
      <vt:lpstr>II. Etude d’une machine thermique en système ouvert  1. Présentation de la machine</vt:lpstr>
      <vt:lpstr>Présentation PowerPoint</vt:lpstr>
      <vt:lpstr>II. Etude d’une machine thermique en système ouvert  2. Diagramme des frigoristes</vt:lpstr>
      <vt:lpstr>II.2) Diagramme des frigoristes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16</cp:revision>
  <dcterms:created xsi:type="dcterms:W3CDTF">2019-02-02T09:11:16Z</dcterms:created>
  <dcterms:modified xsi:type="dcterms:W3CDTF">2019-06-23T15:16:35Z</dcterms:modified>
</cp:coreProperties>
</file>