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r.wikipedia.org/wiki/Diagramme_de_pha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users.lal.in2p3.fr/puzo/thermo/cours_thermo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sers.lal.in2p3.fr/puzo/thermo/cours_thermo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lal.in2p3.fr/puzo/thermo/cours_thermo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lal.in2p3.fr/puzo/therm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39544" cy="3566160"/>
          </a:xfrm>
        </p:spPr>
        <p:txBody>
          <a:bodyPr>
            <a:normAutofit/>
          </a:bodyPr>
          <a:lstStyle/>
          <a:p>
            <a:r>
              <a:rPr lang="fr-FR" dirty="0" smtClean="0"/>
              <a:t>LP15 – Transitions de </a:t>
            </a:r>
            <a:r>
              <a:rPr lang="fr-FR" dirty="0" smtClean="0"/>
              <a:t>phase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2050" name="Picture 2" descr="RÃ©sultat de recherche d'images pour &quot;diagramme PT de l'eau&quot;">
            <a:extLst>
              <a:ext uri="{FF2B5EF4-FFF2-40B4-BE49-F238E27FC236}">
                <a16:creationId xmlns="" xmlns:a16="http://schemas.microsoft.com/office/drawing/2014/main" id="{240F4E40-8EF7-48B8-BB5D-24389F82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85" y="1772186"/>
            <a:ext cx="5997263" cy="455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67DEC502-DB20-41D0-9128-125C99B5A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67" r="53717" b="11097"/>
          <a:stretch/>
        </p:blipFill>
        <p:spPr>
          <a:xfrm>
            <a:off x="837972" y="1785834"/>
            <a:ext cx="5029313" cy="45369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1427" y="6455578"/>
            <a:ext cx="9512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B. Diu, </a:t>
            </a:r>
            <a:r>
              <a:rPr lang="fr-FR" i="1" dirty="0" smtClean="0">
                <a:solidFill>
                  <a:schemeClr val="bg1"/>
                </a:solidFill>
              </a:rPr>
              <a:t>Thermodynamique</a:t>
            </a:r>
            <a:r>
              <a:rPr lang="fr-FR" dirty="0" smtClean="0">
                <a:solidFill>
                  <a:schemeClr val="bg1"/>
                </a:solidFill>
              </a:rPr>
              <a:t> (2007) et </a:t>
            </a:r>
            <a:r>
              <a:rPr lang="fr-FR" dirty="0">
                <a:solidFill>
                  <a:schemeClr val="bg1"/>
                </a:solidFill>
                <a:hlinkClick r:id="rId4"/>
              </a:rPr>
              <a:t>https://fr.wikipedia.org/wiki/Diagramme_de_phase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La transition liquide-vapeur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Diagrammes des variables d’état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I.1) Diagrammes de variables d’état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2298D2B-A09B-474C-BF38-B7F65177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688D4E1E-9453-4140-AED3-3D5A89F4DE06}"/>
              </a:ext>
            </a:extLst>
          </p:cNvPr>
          <p:cNvSpPr txBox="1">
            <a:spLocks/>
          </p:cNvSpPr>
          <p:nvPr/>
        </p:nvSpPr>
        <p:spPr>
          <a:xfrm>
            <a:off x="852152" y="2446337"/>
            <a:ext cx="1051560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pic>
        <p:nvPicPr>
          <p:cNvPr id="1028" name="Picture 4" descr="RÃ©sultat de recherche d'images pour &quot;diagramme de clapeyron eau&quot;">
            <a:extLst>
              <a:ext uri="{FF2B5EF4-FFF2-40B4-BE49-F238E27FC236}">
                <a16:creationId xmlns="" xmlns:a16="http://schemas.microsoft.com/office/drawing/2014/main" id="{BC959579-535D-4575-96A6-9FECE7FE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352"/>
            <a:ext cx="5302716" cy="37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9315D65F-1B58-41AD-9B84-ADE1FB456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22" t="2867" r="16841" b="21309"/>
          <a:stretch/>
        </p:blipFill>
        <p:spPr>
          <a:xfrm>
            <a:off x="5254544" y="1808244"/>
            <a:ext cx="6937456" cy="4398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0568" y="6433912"/>
            <a:ext cx="5577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users.lal.in2p3.fr/puzo/thermo/cours_thermo.pdf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5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I.2) </a:t>
            </a:r>
            <a:r>
              <a:rPr lang="fr-FR" dirty="0"/>
              <a:t>Description thermodynamique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F3B0A2B-85C7-40A0-8AA9-881E3042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568" y="6433912"/>
            <a:ext cx="5577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https://users.lal.in2p3.fr/puzo/thermo/cours_thermo.pdf</a:t>
            </a: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717651" y="1078526"/>
            <a:ext cx="8100812" cy="5267459"/>
            <a:chOff x="1717651" y="1078526"/>
            <a:chExt cx="8100812" cy="5267459"/>
          </a:xfrm>
        </p:grpSpPr>
        <p:pic>
          <p:nvPicPr>
            <p:cNvPr id="8" name="Image 7">
              <a:extLst>
                <a:ext uri="{FF2B5EF4-FFF2-40B4-BE49-F238E27FC236}">
                  <a16:creationId xmlns="" xmlns:a16="http://schemas.microsoft.com/office/drawing/2014/main" id="{F0BF9542-EF4E-40C1-B073-EF4C6EB4E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4" r="10981" b="13999"/>
            <a:stretch/>
          </p:blipFill>
          <p:spPr>
            <a:xfrm>
              <a:off x="1717651" y="1078526"/>
              <a:ext cx="8100812" cy="526745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181858" y="4224270"/>
              <a:ext cx="1635617" cy="1622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4"/>
            <a:srcRect t="3016" r="4511" b="2831"/>
            <a:stretch/>
          </p:blipFill>
          <p:spPr>
            <a:xfrm>
              <a:off x="6126480" y="4064773"/>
              <a:ext cx="1755390" cy="1712891"/>
            </a:xfrm>
            <a:prstGeom prst="rect">
              <a:avLst/>
            </a:prstGeom>
          </p:spPr>
        </p:pic>
        <p:sp>
          <p:nvSpPr>
            <p:cNvPr id="12" name="Ellipse 11"/>
            <p:cNvSpPr/>
            <p:nvPr/>
          </p:nvSpPr>
          <p:spPr>
            <a:xfrm>
              <a:off x="6181858" y="4064773"/>
              <a:ext cx="115911" cy="1083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H="1" flipV="1">
              <a:off x="6297769" y="4173130"/>
              <a:ext cx="150340" cy="128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915177" y="1532586"/>
              <a:ext cx="897315" cy="1635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9312" y="1712716"/>
              <a:ext cx="1743075" cy="1733550"/>
            </a:xfrm>
            <a:prstGeom prst="rect">
              <a:avLst/>
            </a:prstGeom>
          </p:spPr>
        </p:pic>
        <p:cxnSp>
          <p:nvCxnSpPr>
            <p:cNvPr id="18" name="Connecteur droit 17"/>
            <p:cNvCxnSpPr/>
            <p:nvPr/>
          </p:nvCxnSpPr>
          <p:spPr>
            <a:xfrm>
              <a:off x="4584879" y="2949262"/>
              <a:ext cx="682580" cy="3734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0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I.4) </a:t>
            </a:r>
            <a:r>
              <a:rPr lang="fr-FR" dirty="0"/>
              <a:t>Modélisation de la </a:t>
            </a:r>
            <a:r>
              <a:rPr lang="fr-FR" dirty="0" smtClean="0"/>
              <a:t>transition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0817B6BA-4756-49AD-A5B1-DC61372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C690DFB2-CDB9-41D5-97AE-36A521B5C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1" t="3444" r="18927" b="9988"/>
          <a:stretch/>
        </p:blipFill>
        <p:spPr>
          <a:xfrm>
            <a:off x="2999099" y="1114781"/>
            <a:ext cx="5537915" cy="51185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568" y="6433912"/>
            <a:ext cx="5577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https://users.lal.in2p3.fr/puzo/thermo/cours_thermo.pdf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0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II.3) </a:t>
            </a:r>
            <a:r>
              <a:rPr lang="fr-FR" dirty="0"/>
              <a:t>Confrontation aux </a:t>
            </a:r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93672BA-494A-448B-82E1-3E6692CE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19366766-4AC2-4EEA-B683-77CA782CD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" t="14737" r="52811" b="8496"/>
          <a:stretch/>
        </p:blipFill>
        <p:spPr>
          <a:xfrm>
            <a:off x="3063428" y="1602843"/>
            <a:ext cx="6361043" cy="49914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388" y="6400800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Diu thermodynamique, édition Herman 2007</a:t>
            </a:r>
          </a:p>
        </p:txBody>
      </p:sp>
    </p:spTree>
    <p:extLst>
      <p:ext uri="{BB962C8B-B14F-4D97-AF65-F5344CB8AC3E}">
        <p14:creationId xmlns:p14="http://schemas.microsoft.com/office/powerpoint/2010/main" val="319751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08FFD376-804C-497E-9DD0-494F866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06D22254-575E-4556-89A7-E68E795E8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7" t="7795" r="4657" b="4902"/>
          <a:stretch/>
        </p:blipFill>
        <p:spPr>
          <a:xfrm>
            <a:off x="138444" y="2156347"/>
            <a:ext cx="11986846" cy="36985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388" y="6400800"/>
            <a:ext cx="10712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Généralisation des résultats aux transition du second ordre (</a:t>
            </a:r>
            <a:r>
              <a:rPr lang="fr-FR" sz="2000" dirty="0">
                <a:hlinkClick r:id="rId3"/>
              </a:rPr>
              <a:t>https://</a:t>
            </a:r>
            <a:r>
              <a:rPr lang="fr-FR" sz="2000" dirty="0" smtClean="0">
                <a:hlinkClick r:id="rId3"/>
              </a:rPr>
              <a:t>users.lal.in2p3.fr/puzo/thermo/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La transition </a:t>
            </a:r>
            <a:r>
              <a:rPr lang="fr-FR" b="1" dirty="0" err="1" smtClean="0">
                <a:solidFill>
                  <a:schemeClr val="accent2"/>
                </a:solidFill>
              </a:rPr>
              <a:t>ferro</a:t>
            </a:r>
            <a:r>
              <a:rPr lang="fr-FR" b="1" dirty="0" smtClean="0">
                <a:solidFill>
                  <a:schemeClr val="accent2"/>
                </a:solidFill>
              </a:rPr>
              <a:t>-paramagnétique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Prédiction du modèle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9442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2837</TotalTime>
  <Words>91</Words>
  <Application>Microsoft Office PowerPoint</Application>
  <PresentationFormat>Grand écran</PresentationFormat>
  <Paragraphs>21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Rétrospective</vt:lpstr>
      <vt:lpstr>Conception personnalisée</vt:lpstr>
      <vt:lpstr>LP15 – Transitions de phase</vt:lpstr>
      <vt:lpstr>I. La transition liquide-vapeur  1. Diagrammes des variables d’état</vt:lpstr>
      <vt:lpstr>I.1) Diagrammes de variables d’état</vt:lpstr>
      <vt:lpstr>I.2) Description thermodynamique </vt:lpstr>
      <vt:lpstr>I.4) Modélisation de la transition</vt:lpstr>
      <vt:lpstr>II.3) Confrontation aux résultats</vt:lpstr>
      <vt:lpstr>II. La transition ferro-paramagnétique  Prédiction du modèle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23</cp:revision>
  <dcterms:created xsi:type="dcterms:W3CDTF">2019-02-02T09:11:16Z</dcterms:created>
  <dcterms:modified xsi:type="dcterms:W3CDTF">2019-06-23T15:17:27Z</dcterms:modified>
</cp:coreProperties>
</file>