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2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LP16 – Facteur de Boltzmann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53874" t="30622" r="1174" b="1840"/>
          <a:stretch/>
        </p:blipFill>
        <p:spPr>
          <a:xfrm>
            <a:off x="7570645" y="2322783"/>
            <a:ext cx="4378817" cy="3309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59559" y="2239328"/>
                <a:ext cx="669718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/>
                  <a:t>Dans cet exemple où le système est l’ensemble des points présentés par deux dés on peut identifier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b="1" dirty="0" smtClean="0"/>
                  <a:t>Le macro-état : </a:t>
                </a:r>
                <a:r>
                  <a:rPr lang="fr-FR" sz="2000" dirty="0" smtClean="0"/>
                  <a:t>c’est la somme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 smtClean="0"/>
                  <a:t> des faces des deux dés. Ici, il vaut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b="1" dirty="0" smtClean="0"/>
                  <a:t>Le micro-état : </a:t>
                </a:r>
                <a:r>
                  <a:rPr lang="fr-FR" sz="2000" dirty="0" smtClean="0"/>
                  <a:t>c’est la répartition des points entre les deux dés. Ici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fr-FR" sz="20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000" dirty="0"/>
              </a:p>
              <a:p>
                <a:r>
                  <a:rPr lang="fr-FR" sz="2000" dirty="0" smtClean="0"/>
                  <a:t>Pour un macro-état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 smtClean="0"/>
                  <a:t> donné il peut exister un nombre important de micro-états possibles. Par exemple pour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 = 7</m:t>
                    </m:r>
                  </m:oMath>
                </a14:m>
                <a:r>
                  <a:rPr lang="fr-FR" sz="2000" dirty="0" smtClean="0"/>
                  <a:t>, il existe 6 micro-états possibles 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6;1</m:t>
                          </m:r>
                        </m:e>
                      </m:d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5;2</m:t>
                          </m:r>
                        </m:e>
                      </m:d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4;3</m:t>
                          </m:r>
                        </m:e>
                      </m:d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3;4</m:t>
                          </m:r>
                        </m:e>
                      </m:d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2;5</m:t>
                          </m:r>
                        </m:e>
                      </m:d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 {1;6}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9" y="2239328"/>
                <a:ext cx="6697188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002" t="-876" r="-1639" b="-8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EE63-995E-47CB-9FAA-5C5816534630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49551" y="286603"/>
            <a:ext cx="10987524" cy="1450757"/>
          </a:xfrm>
        </p:spPr>
        <p:txBody>
          <a:bodyPr>
            <a:normAutofit fontScale="90000"/>
          </a:bodyPr>
          <a:lstStyle/>
          <a:p>
            <a:r>
              <a:rPr lang="fr-FR" sz="4400" b="1" dirty="0">
                <a:solidFill>
                  <a:schemeClr val="accent2"/>
                </a:solidFill>
              </a:rPr>
              <a:t>II. </a:t>
            </a:r>
            <a:r>
              <a:rPr lang="fr-FR" sz="4400" b="1" dirty="0" smtClean="0">
                <a:solidFill>
                  <a:schemeClr val="accent2"/>
                </a:solidFill>
              </a:rPr>
              <a:t>Description statistique d'un </a:t>
            </a:r>
            <a:r>
              <a:rPr lang="fr-FR" sz="4400" b="1" dirty="0">
                <a:solidFill>
                  <a:schemeClr val="accent2"/>
                </a:solidFill>
              </a:rPr>
              <a:t>système </a:t>
            </a:r>
            <a:r>
              <a:rPr lang="fr-FR" sz="4400" b="1" dirty="0" smtClean="0">
                <a:solidFill>
                  <a:schemeClr val="accent2"/>
                </a:solidFill>
              </a:rPr>
              <a:t>macroscopique en équilibre avec un thermostat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Les objets de la physique statistique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Un exemple de système où macro-état et micro-état sont différents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B1863059-15CD-4B76-822F-60013704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38" y="1418618"/>
            <a:ext cx="6661349" cy="486028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6892BA59-2D2B-4B0A-8EB4-4ACDF2BC05D6}"/>
              </a:ext>
            </a:extLst>
          </p:cNvPr>
          <p:cNvSpPr txBox="1"/>
          <p:nvPr/>
        </p:nvSpPr>
        <p:spPr>
          <a:xfrm>
            <a:off x="0" y="6462910"/>
            <a:ext cx="107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Population </a:t>
            </a:r>
            <a:r>
              <a:rPr lang="fr-FR" dirty="0">
                <a:solidFill>
                  <a:schemeClr val="bg1"/>
                </a:solidFill>
              </a:rPr>
              <a:t>moyenne des deux niveaux d’énergie en fonction de la </a:t>
            </a:r>
            <a:r>
              <a:rPr lang="fr-FR" dirty="0" smtClean="0">
                <a:solidFill>
                  <a:schemeClr val="bg1"/>
                </a:solidFill>
              </a:rPr>
              <a:t>température, </a:t>
            </a:r>
            <a:r>
              <a:rPr lang="fr-FR" i="1" dirty="0" smtClean="0">
                <a:solidFill>
                  <a:schemeClr val="bg1"/>
                </a:solidFill>
              </a:rPr>
              <a:t>Physique Tout-en-un, MP/MP*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EE63-995E-47CB-9FAA-5C5816534630}" type="slidenum">
              <a:rPr lang="fr-FR" smtClean="0"/>
              <a:t>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49551" y="286603"/>
            <a:ext cx="10987524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III. Illustration sur l’étude détaillée d’un système à deux niveaux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Population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5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BFE491DF-0E35-4019-AA5D-A6A73B1DC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3" b="5544"/>
          <a:stretch/>
        </p:blipFill>
        <p:spPr>
          <a:xfrm rot="10800000">
            <a:off x="3360031" y="1805600"/>
            <a:ext cx="5766564" cy="44624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79" y="6415705"/>
            <a:ext cx="10758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Energie d’un système à 2 niveaux en fonction de la température </a:t>
            </a:r>
            <a:r>
              <a:rPr lang="fr-FR" dirty="0" smtClean="0">
                <a:solidFill>
                  <a:schemeClr val="bg1"/>
                </a:solidFill>
              </a:rPr>
              <a:t>adimensionnée, </a:t>
            </a:r>
            <a:r>
              <a:rPr lang="fr-FR" i="1" dirty="0">
                <a:solidFill>
                  <a:schemeClr val="bg1"/>
                </a:solidFill>
              </a:rPr>
              <a:t>Physique Tout-en-un, MP/MP*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EE63-995E-47CB-9FAA-5C5816534630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49551" y="286603"/>
            <a:ext cx="10987524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III. Illustration sur l’étude détaillée d’un système à deux niveaux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Energie du système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3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="" xmlns:a16="http://schemas.microsoft.com/office/drawing/2014/main" id="{6C9EBA2A-02B8-4C6E-9882-CA6231A00B1B}"/>
                  </a:ext>
                </a:extLst>
              </p:cNvPr>
              <p:cNvSpPr txBox="1"/>
              <p:nvPr/>
            </p:nvSpPr>
            <p:spPr>
              <a:xfrm>
                <a:off x="2192907" y="1945864"/>
                <a:ext cx="8100812" cy="4039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  <a:p>
                <a:endParaRPr lang="fr-FR" sz="3200" dirty="0"/>
              </a:p>
              <a:p>
                <a:endParaRPr lang="fr-F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sup>
                          </m:s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9EBA2A-02B8-4C6E-9882-CA6231A00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7" y="1945864"/>
                <a:ext cx="8100812" cy="40391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EE63-995E-47CB-9FAA-5C5816534630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49551" y="286603"/>
            <a:ext cx="10987524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Outils mathématiques</a:t>
            </a:r>
            <a:endParaRPr lang="fr-FR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06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3966</TotalTime>
  <Words>182</Words>
  <Application>Microsoft Office PowerPoint</Application>
  <PresentationFormat>Grand écran</PresentationFormat>
  <Paragraphs>25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LP16 – Facteur de Boltzmann</vt:lpstr>
      <vt:lpstr>II. Description statistique d'un système macroscopique en équilibre avec un thermostat  1. Les objets de la physique statistique</vt:lpstr>
      <vt:lpstr>III. Illustration sur l’étude détaillée d’un système à deux niveaux  2. Population</vt:lpstr>
      <vt:lpstr>III. Illustration sur l’étude détaillée d’un système à deux niveaux  3. Energie du système</vt:lpstr>
      <vt:lpstr>Outils mathématiques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20</cp:revision>
  <dcterms:created xsi:type="dcterms:W3CDTF">2019-02-02T09:11:16Z</dcterms:created>
  <dcterms:modified xsi:type="dcterms:W3CDTF">2019-06-23T15:21:01Z</dcterms:modified>
</cp:coreProperties>
</file>