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09/06/2019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09/06/2019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09/06/2019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09/06/2019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09/06/2019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09/06/2019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09/06/2019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09/06/2019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09/06/2019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09/06/2019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09/06/2019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09/06/2019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39544" cy="3566160"/>
          </a:xfrm>
        </p:spPr>
        <p:txBody>
          <a:bodyPr>
            <a:normAutofit/>
          </a:bodyPr>
          <a:lstStyle/>
          <a:p>
            <a:r>
              <a:rPr lang="fr-FR" dirty="0" smtClean="0"/>
              <a:t>LP18 </a:t>
            </a:r>
            <a:r>
              <a:rPr lang="fr-FR" dirty="0" smtClean="0"/>
              <a:t>– </a:t>
            </a:r>
            <a:r>
              <a:rPr lang="fr-FR" dirty="0" smtClean="0"/>
              <a:t>Phénomènes de transport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B2E44ABC-5687-442F-BD23-92146266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z="1800" smtClean="0"/>
              <a:pPr/>
              <a:t>2</a:t>
            </a:fld>
            <a:endParaRPr lang="fr-FR" dirty="0"/>
          </a:p>
        </p:txBody>
      </p:sp>
      <p:graphicFrame>
        <p:nvGraphicFramePr>
          <p:cNvPr id="7" name="Espace réservé du contenu 3">
            <a:extLst>
              <a:ext uri="{FF2B5EF4-FFF2-40B4-BE49-F238E27FC236}">
                <a16:creationId xmlns="" xmlns:a16="http://schemas.microsoft.com/office/drawing/2014/main" id="{9F23B816-3113-4C38-A5F5-9953E93C54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179632"/>
              </p:ext>
            </p:extLst>
          </p:nvPr>
        </p:nvGraphicFramePr>
        <p:xfrm>
          <a:off x="1111216" y="2579428"/>
          <a:ext cx="10264194" cy="2807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398">
                  <a:extLst>
                    <a:ext uri="{9D8B030D-6E8A-4147-A177-3AD203B41FA5}">
                      <a16:colId xmlns="" xmlns:a16="http://schemas.microsoft.com/office/drawing/2014/main" val="4048491992"/>
                    </a:ext>
                  </a:extLst>
                </a:gridCol>
                <a:gridCol w="3421398">
                  <a:extLst>
                    <a:ext uri="{9D8B030D-6E8A-4147-A177-3AD203B41FA5}">
                      <a16:colId xmlns="" xmlns:a16="http://schemas.microsoft.com/office/drawing/2014/main" val="2428543546"/>
                    </a:ext>
                  </a:extLst>
                </a:gridCol>
                <a:gridCol w="3421398">
                  <a:extLst>
                    <a:ext uri="{9D8B030D-6E8A-4147-A177-3AD203B41FA5}">
                      <a16:colId xmlns="" xmlns:a16="http://schemas.microsoft.com/office/drawing/2014/main" val="2010400785"/>
                    </a:ext>
                  </a:extLst>
                </a:gridCol>
              </a:tblGrid>
              <a:tr h="591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Type d’équilibre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Échelle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Grandeurs manipulées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85610283"/>
                  </a:ext>
                </a:extLst>
              </a:tr>
              <a:tr h="594784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Équilibre thermodynamique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Macroscopique (1 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Champs scalaires uniformes : P, T…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2751324"/>
                  </a:ext>
                </a:extLst>
              </a:tr>
              <a:tr h="1026616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Équilibre thermodynamique 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Mésoscopique</a:t>
                      </a:r>
                      <a:r>
                        <a:rPr lang="fr-FR" dirty="0"/>
                        <a:t> (10</a:t>
                      </a:r>
                      <a:r>
                        <a:rPr lang="fr-FR" baseline="30000" dirty="0"/>
                        <a:t>-6</a:t>
                      </a:r>
                      <a:r>
                        <a:rPr lang="fr-FR" dirty="0"/>
                        <a:t> 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Champs scalaires non uniformes : P(</a:t>
                      </a:r>
                      <a:r>
                        <a:rPr lang="fr-FR" dirty="0" err="1"/>
                        <a:t>M,t</a:t>
                      </a:r>
                      <a:r>
                        <a:rPr lang="fr-FR" dirty="0"/>
                        <a:t>), T(</a:t>
                      </a:r>
                      <a:r>
                        <a:rPr lang="fr-FR" dirty="0" err="1"/>
                        <a:t>M,t</a:t>
                      </a:r>
                      <a:r>
                        <a:rPr lang="fr-FR" dirty="0"/>
                        <a:t>)…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83271392"/>
                  </a:ext>
                </a:extLst>
              </a:tr>
              <a:tr h="594784"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Déséquilibre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Microscopique (10</a:t>
                      </a:r>
                      <a:r>
                        <a:rPr lang="fr-FR" baseline="30000" dirty="0"/>
                        <a:t>-10</a:t>
                      </a:r>
                      <a:r>
                        <a:rPr lang="fr-FR" dirty="0"/>
                        <a:t> 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Positions et vitesses des molécules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83460072"/>
                  </a:ext>
                </a:extLst>
              </a:tr>
            </a:tbl>
          </a:graphicData>
        </a:graphic>
      </p:graphicFrame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111217" y="286603"/>
            <a:ext cx="10264192" cy="1450757"/>
          </a:xfrm>
        </p:spPr>
        <p:txBody>
          <a:bodyPr>
            <a:normAutofit fontScale="90000"/>
          </a:bodyPr>
          <a:lstStyle/>
          <a:p>
            <a:r>
              <a:rPr lang="fr-FR" sz="4400" b="1" dirty="0" smtClean="0">
                <a:solidFill>
                  <a:schemeClr val="accent2"/>
                </a:solidFill>
              </a:rPr>
              <a:t>I. Introduction à l’étude des systèmes hors-équilibre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Nécessité de l’équilibre thermodynamique local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Distinction entre les différentes échelles de description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9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B2E44ABC-5687-442F-BD23-92146266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z="1800" smtClean="0">
                <a:solidFill>
                  <a:schemeClr val="bg1"/>
                </a:solidFill>
              </a:rPr>
              <a:pPr/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Espace réservé du contenu 3">
                <a:extLst>
                  <a:ext uri="{FF2B5EF4-FFF2-40B4-BE49-F238E27FC236}">
                    <a16:creationId xmlns="" xmlns:a16="http://schemas.microsoft.com/office/drawing/2014/main" id="{7C14FD5C-ECB5-45C7-B3BC-66A69970CA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21811976"/>
                  </p:ext>
                </p:extLst>
              </p:nvPr>
            </p:nvGraphicFramePr>
            <p:xfrm>
              <a:off x="698571" y="2450060"/>
              <a:ext cx="10855817" cy="32970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04439">
                      <a:extLst>
                        <a:ext uri="{9D8B030D-6E8A-4147-A177-3AD203B41FA5}">
                          <a16:colId xmlns="" xmlns:a16="http://schemas.microsoft.com/office/drawing/2014/main" val="607365247"/>
                        </a:ext>
                      </a:extLst>
                    </a:gridCol>
                    <a:gridCol w="2261156">
                      <a:extLst>
                        <a:ext uri="{9D8B030D-6E8A-4147-A177-3AD203B41FA5}">
                          <a16:colId xmlns="" xmlns:a16="http://schemas.microsoft.com/office/drawing/2014/main" val="2761757844"/>
                        </a:ext>
                      </a:extLst>
                    </a:gridCol>
                    <a:gridCol w="2164702">
                      <a:extLst>
                        <a:ext uri="{9D8B030D-6E8A-4147-A177-3AD203B41FA5}">
                          <a16:colId xmlns="" xmlns:a16="http://schemas.microsoft.com/office/drawing/2014/main" val="3839036869"/>
                        </a:ext>
                      </a:extLst>
                    </a:gridCol>
                    <a:gridCol w="2162760">
                      <a:extLst>
                        <a:ext uri="{9D8B030D-6E8A-4147-A177-3AD203B41FA5}">
                          <a16:colId xmlns="" xmlns:a16="http://schemas.microsoft.com/office/drawing/2014/main" val="3345256813"/>
                        </a:ext>
                      </a:extLst>
                    </a:gridCol>
                    <a:gridCol w="2162760"/>
                  </a:tblGrid>
                  <a:tr h="978225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thermique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de particules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de quantité de mouvement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Conduction électrique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950139659"/>
                      </a:ext>
                    </a:extLst>
                  </a:tr>
                  <a:tr h="684757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Grandeur extensive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Énergie interne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Nombre de particules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Quantité de mouvement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Charge électrique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447403814"/>
                      </a:ext>
                    </a:extLst>
                  </a:tr>
                  <a:tr h="684757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Grandeur intensive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Température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Densité de particules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Vitesse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Potentiel électrique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772277833"/>
                      </a:ext>
                    </a:extLst>
                  </a:tr>
                  <a:tr h="949286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Équation bilan locale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mtClean="0">
                                    <a:latin typeface="Cambria Math" panose="02040503050406030204" pitchFamily="18" charset="0"/>
                                  </a:rPr>
                                  <m:t>ρ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 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div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fr-FR" smtClean="0"/>
                                          <m:t>th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div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div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fr-F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fr-FR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acc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num>
                                  <m:den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div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3888654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Espace réservé du contenu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C14FD5C-ECB5-45C7-B3BC-66A69970CA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21811976"/>
                  </p:ext>
                </p:extLst>
              </p:nvPr>
            </p:nvGraphicFramePr>
            <p:xfrm>
              <a:off x="698571" y="2450060"/>
              <a:ext cx="10855817" cy="329702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0443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607365247"/>
                        </a:ext>
                      </a:extLst>
                    </a:gridCol>
                    <a:gridCol w="226115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761757844"/>
                        </a:ext>
                      </a:extLst>
                    </a:gridCol>
                    <a:gridCol w="216470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839036869"/>
                        </a:ext>
                      </a:extLst>
                    </a:gridCol>
                    <a:gridCol w="216276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345256813"/>
                        </a:ext>
                      </a:extLst>
                    </a:gridCol>
                    <a:gridCol w="2162760"/>
                  </a:tblGrid>
                  <a:tr h="978225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thermique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de particules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de quantité de mouvement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Conduction électrique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950139659"/>
                      </a:ext>
                    </a:extLst>
                  </a:tr>
                  <a:tr h="684757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Grandeur extensive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Énergie interne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Nombre de particules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Quantité de mouvement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Charge électrique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447403814"/>
                      </a:ext>
                    </a:extLst>
                  </a:tr>
                  <a:tr h="684757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Grandeur intensive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Température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Densité de particules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Vitesse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Potentiel électrique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772277833"/>
                      </a:ext>
                    </a:extLst>
                  </a:tr>
                  <a:tr h="949286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Équation bilan locale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3011" t="-248077" r="-287366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2254" t="-248077" r="-201127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2254" t="-248077" r="-101127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2254" t="-248077" r="-1127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388865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11217" y="286603"/>
            <a:ext cx="10264192" cy="1450757"/>
          </a:xfrm>
        </p:spPr>
        <p:txBody>
          <a:bodyPr>
            <a:normAutofit fontScale="90000"/>
          </a:bodyPr>
          <a:lstStyle/>
          <a:p>
            <a:r>
              <a:rPr lang="fr-FR" sz="4400" b="1" dirty="0" smtClean="0">
                <a:solidFill>
                  <a:schemeClr val="accent2"/>
                </a:solidFill>
              </a:rPr>
              <a:t>I. Introduction à l’étude des systèmes hors-équilibre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Nécessité de l’équilibre thermodynamique local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5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II.1) Loi phénoménologique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ce réservé du contenu 3">
                <a:extLst>
                  <a:ext uri="{FF2B5EF4-FFF2-40B4-BE49-F238E27FC236}">
                    <a16:creationId xmlns="" xmlns:a16="http://schemas.microsoft.com/office/drawing/2014/main" id="{7C14FD5C-ECB5-45C7-B3BC-66A69970CAEE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492509" y="1602037"/>
              <a:ext cx="10855817" cy="424631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04439">
                      <a:extLst>
                        <a:ext uri="{9D8B030D-6E8A-4147-A177-3AD203B41FA5}">
                          <a16:colId xmlns="" xmlns:a16="http://schemas.microsoft.com/office/drawing/2014/main" val="607365247"/>
                        </a:ext>
                      </a:extLst>
                    </a:gridCol>
                    <a:gridCol w="2261156">
                      <a:extLst>
                        <a:ext uri="{9D8B030D-6E8A-4147-A177-3AD203B41FA5}">
                          <a16:colId xmlns="" xmlns:a16="http://schemas.microsoft.com/office/drawing/2014/main" val="2761757844"/>
                        </a:ext>
                      </a:extLst>
                    </a:gridCol>
                    <a:gridCol w="2164702">
                      <a:extLst>
                        <a:ext uri="{9D8B030D-6E8A-4147-A177-3AD203B41FA5}">
                          <a16:colId xmlns="" xmlns:a16="http://schemas.microsoft.com/office/drawing/2014/main" val="3839036869"/>
                        </a:ext>
                      </a:extLst>
                    </a:gridCol>
                    <a:gridCol w="2162760">
                      <a:extLst>
                        <a:ext uri="{9D8B030D-6E8A-4147-A177-3AD203B41FA5}">
                          <a16:colId xmlns="" xmlns:a16="http://schemas.microsoft.com/office/drawing/2014/main" val="3345256813"/>
                        </a:ext>
                      </a:extLst>
                    </a:gridCol>
                    <a:gridCol w="2162760"/>
                  </a:tblGrid>
                  <a:tr h="978225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thermique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de particules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de quantité de mouvement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Conduction électrique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950139659"/>
                      </a:ext>
                    </a:extLst>
                  </a:tr>
                  <a:tr h="684757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Grandeur extensive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Énergie interne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Nombre de particules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Quantité de mouvement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Charge électrique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447403814"/>
                      </a:ext>
                    </a:extLst>
                  </a:tr>
                  <a:tr h="684757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Grandeur intensive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Température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Densité de particules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Vitesse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Potentiel électrique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772277833"/>
                      </a:ext>
                    </a:extLst>
                  </a:tr>
                  <a:tr h="949286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Équation bilan locale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mtClean="0">
                                    <a:latin typeface="Cambria Math" panose="02040503050406030204" pitchFamily="18" charset="0"/>
                                  </a:rPr>
                                  <m:t>ρ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 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div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fr-FR" smtClean="0"/>
                                          <m:t>th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div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div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fr-F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fr-FR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acc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num>
                                  <m:den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div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388865441"/>
                      </a:ext>
                    </a:extLst>
                  </a:tr>
                  <a:tr h="949286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Ordre de grandeur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th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box>
                                <m:box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 </m:t>
                                  </m:r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−7</m:t>
                                      </m:r>
                                    </m:sup>
                                  </m:s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−5</m:t>
                                      </m:r>
                                    </m:sup>
                                  </m:sSup>
                                </m:e>
                              </m:box>
                            </m:oMath>
                          </a14:m>
                          <a:r>
                            <a:rPr lang="fr-FR" dirty="0"/>
                            <a:t> m²/s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box>
                                <m:box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 </m:t>
                                  </m:r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−30</m:t>
                                      </m:r>
                                    </m:sup>
                                  </m:s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−6</m:t>
                                      </m:r>
                                    </m:sup>
                                  </m:sSup>
                                </m:e>
                              </m:box>
                            </m:oMath>
                          </a14:m>
                          <a:r>
                            <a:rPr lang="fr-FR" dirty="0"/>
                            <a:t> m²/s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  <m:box>
                                <m:box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 </m:t>
                                  </m:r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−7</m:t>
                                      </m:r>
                                    </m:sup>
                                  </m:s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e>
                              </m:box>
                            </m:oMath>
                          </a14:m>
                          <a:r>
                            <a:rPr lang="fr-FR" dirty="0"/>
                            <a:t> m²/s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C14FD5C-ECB5-45C7-B3BC-66A69970CA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8943188"/>
                  </p:ext>
                </p:extLst>
              </p:nvPr>
            </p:nvGraphicFramePr>
            <p:xfrm>
              <a:off x="492509" y="1602037"/>
              <a:ext cx="10855817" cy="424631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044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07365247"/>
                        </a:ext>
                      </a:extLst>
                    </a:gridCol>
                    <a:gridCol w="226115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61757844"/>
                        </a:ext>
                      </a:extLst>
                    </a:gridCol>
                    <a:gridCol w="216470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39036869"/>
                        </a:ext>
                      </a:extLst>
                    </a:gridCol>
                    <a:gridCol w="216276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345256813"/>
                        </a:ext>
                      </a:extLst>
                    </a:gridCol>
                    <a:gridCol w="2162760"/>
                  </a:tblGrid>
                  <a:tr h="978225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thermique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de particules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de quantité de mouvement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Conduction électrique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950139659"/>
                      </a:ext>
                    </a:extLst>
                  </a:tr>
                  <a:tr h="684757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Grandeur extensive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Énergie interne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Nombre de particules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Quantité de mouvement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Charge électrique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47403814"/>
                      </a:ext>
                    </a:extLst>
                  </a:tr>
                  <a:tr h="684757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Grandeur intensive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Température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Densité de particules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Vitesse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Potentiel électrique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772277833"/>
                      </a:ext>
                    </a:extLst>
                  </a:tr>
                  <a:tr h="949286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Équation bilan locale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3011" t="-248077" r="-287366" b="-1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2254" t="-248077" r="-201127" b="-1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2254" t="-248077" r="-101127" b="-1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2254" t="-248077" r="-1127" b="-1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88865441"/>
                      </a:ext>
                    </a:extLst>
                  </a:tr>
                  <a:tr h="949286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Ordre de grandeur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3011" t="-348077" r="-287366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54" t="-348077" r="-201127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254" t="-348077" r="-101127" b="-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796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791E94F-0695-42A2-97C0-6AD9ED4C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II.2) Equation de diffusion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13D0D5C8-625F-470C-AA42-5E3882D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z="1800" smtClean="0">
                <a:solidFill>
                  <a:schemeClr val="bg1"/>
                </a:solidFill>
              </a:rPr>
              <a:pPr/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Espace réservé du contenu 3">
                <a:extLst>
                  <a:ext uri="{FF2B5EF4-FFF2-40B4-BE49-F238E27FC236}">
                    <a16:creationId xmlns="" xmlns:a16="http://schemas.microsoft.com/office/drawing/2014/main" id="{9EC3F5BC-952D-4336-8F24-3A45EC4BEF1D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873188" y="1264142"/>
              <a:ext cx="10506584" cy="44798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36146">
                      <a:extLst>
                        <a:ext uri="{9D8B030D-6E8A-4147-A177-3AD203B41FA5}">
                          <a16:colId xmlns="" xmlns:a16="http://schemas.microsoft.com/office/drawing/2014/main" val="607365247"/>
                        </a:ext>
                      </a:extLst>
                    </a:gridCol>
                    <a:gridCol w="2740190">
                      <a:extLst>
                        <a:ext uri="{9D8B030D-6E8A-4147-A177-3AD203B41FA5}">
                          <a16:colId xmlns="" xmlns:a16="http://schemas.microsoft.com/office/drawing/2014/main" val="2761757844"/>
                        </a:ext>
                      </a:extLst>
                    </a:gridCol>
                    <a:gridCol w="2616297">
                      <a:extLst>
                        <a:ext uri="{9D8B030D-6E8A-4147-A177-3AD203B41FA5}">
                          <a16:colId xmlns="" xmlns:a16="http://schemas.microsoft.com/office/drawing/2014/main" val="3839036869"/>
                        </a:ext>
                      </a:extLst>
                    </a:gridCol>
                    <a:gridCol w="2613951">
                      <a:extLst>
                        <a:ext uri="{9D8B030D-6E8A-4147-A177-3AD203B41FA5}">
                          <a16:colId xmlns="" xmlns:a16="http://schemas.microsoft.com/office/drawing/2014/main" val="3345256813"/>
                        </a:ext>
                      </a:extLst>
                    </a:gridCol>
                  </a:tblGrid>
                  <a:tr h="976895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thermique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de particules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de quantité de mouvement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950139659"/>
                      </a:ext>
                    </a:extLst>
                  </a:tr>
                  <a:tr h="719975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Grandeur extensive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Énergie interne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Nombre de particules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Quantité de mouvement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447403814"/>
                      </a:ext>
                    </a:extLst>
                  </a:tr>
                  <a:tr h="565979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Grandeur intensive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Température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Densité de particules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Vitesse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772277833"/>
                      </a:ext>
                    </a:extLst>
                  </a:tr>
                  <a:tr h="935609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Équation bilan locale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mtClean="0">
                                    <a:latin typeface="Cambria Math" panose="02040503050406030204" pitchFamily="18" charset="0"/>
                                  </a:rPr>
                                  <m:t>ρ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 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div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fr-FR" smtClean="0"/>
                                          <m:t>th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div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fr-FR" smtClean="0"/>
                                  <m:t>div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fr-F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fr-FR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acc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388865441"/>
                      </a:ext>
                    </a:extLst>
                  </a:tr>
                  <a:tr h="719975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Loi phénoménologique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fr-FR" smtClean="0"/>
                                          <m:t>th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fr-FR" smtClean="0"/>
                                      <m:t>grad</m:t>
                                    </m:r>
                                  </m:e>
                                </m:acc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fr-FR" smtClean="0"/>
                                      <m:t>grad</m:t>
                                    </m:r>
                                  </m:e>
                                </m:acc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fr-F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fr-FR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acc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fr-FR" smtClean="0"/>
                                      <m:t>grad</m:t>
                                    </m:r>
                                  </m:e>
                                </m:acc>
                                <m: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719752740"/>
                      </a:ext>
                    </a:extLst>
                  </a:tr>
                  <a:tr h="561403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Ordre de grandeur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fr-FR" smtClean="0"/>
                                    <m:t>th</m:t>
                                  </m:r>
                                </m:sub>
                              </m:sSub>
                              <m:r>
                                <a:rPr lang="fr-FR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box>
                                <m:box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~ </m:t>
                                  </m:r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fr-FR" smtClean="0">
                                          <a:latin typeface="Cambria Math" panose="02040503050406030204" pitchFamily="18" charset="0"/>
                                        </a:rPr>
                                        <m:t>−7</m:t>
                                      </m:r>
                                    </m:sup>
                                  </m:sSup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fr-FR" smtClean="0">
                                          <a:latin typeface="Cambria Math" panose="02040503050406030204" pitchFamily="18" charset="0"/>
                                        </a:rPr>
                                        <m:t>−5</m:t>
                                      </m:r>
                                    </m:sup>
                                  </m:sSup>
                                </m:e>
                              </m:box>
                            </m:oMath>
                          </a14:m>
                          <a:r>
                            <a:rPr lang="fr-FR" dirty="0"/>
                            <a:t> m²/s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fr-FR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box>
                                <m:box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~ </m:t>
                                  </m:r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fr-FR" smtClean="0">
                                          <a:latin typeface="Cambria Math" panose="02040503050406030204" pitchFamily="18" charset="0"/>
                                        </a:rPr>
                                        <m:t>−30</m:t>
                                      </m:r>
                                    </m:sup>
                                  </m:sSup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fr-FR" smtClean="0">
                                          <a:latin typeface="Cambria Math" panose="02040503050406030204" pitchFamily="18" charset="0"/>
                                        </a:rPr>
                                        <m:t>−6</m:t>
                                      </m:r>
                                    </m:sup>
                                  </m:sSup>
                                </m:e>
                              </m:box>
                            </m:oMath>
                          </a14:m>
                          <a:r>
                            <a:rPr lang="fr-FR" dirty="0"/>
                            <a:t> m²/s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num>
                                <m:den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  <m:box>
                                <m:box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~ </m:t>
                                  </m:r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fr-FR" smtClean="0">
                                          <a:latin typeface="Cambria Math" panose="02040503050406030204" pitchFamily="18" charset="0"/>
                                        </a:rPr>
                                        <m:t>−7</m:t>
                                      </m:r>
                                    </m:sup>
                                  </m:sSup>
                                  <m:r>
                                    <a:rPr lang="fr-FR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fr-FR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e>
                              </m:box>
                            </m:oMath>
                          </a14:m>
                          <a:r>
                            <a:rPr lang="fr-FR" dirty="0"/>
                            <a:t> m²/s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459884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Espace réservé du contenu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EC3F5BC-952D-4336-8F24-3A45EC4BEF1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9032501"/>
                  </p:ext>
                </p:extLst>
              </p:nvPr>
            </p:nvGraphicFramePr>
            <p:xfrm>
              <a:off x="873188" y="1264142"/>
              <a:ext cx="10506584" cy="44798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361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07365247"/>
                        </a:ext>
                      </a:extLst>
                    </a:gridCol>
                    <a:gridCol w="274019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61757844"/>
                        </a:ext>
                      </a:extLst>
                    </a:gridCol>
                    <a:gridCol w="26162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39036869"/>
                        </a:ext>
                      </a:extLst>
                    </a:gridCol>
                    <a:gridCol w="261395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345256813"/>
                        </a:ext>
                      </a:extLst>
                    </a:gridCol>
                  </a:tblGrid>
                  <a:tr h="976895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thermique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de particules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Diffusion de quantité de mouvement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950139659"/>
                      </a:ext>
                    </a:extLst>
                  </a:tr>
                  <a:tr h="719975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Grandeur extensive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Énergie interne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Nombre de particules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Quantité de mouvement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47403814"/>
                      </a:ext>
                    </a:extLst>
                  </a:tr>
                  <a:tr h="565979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Grandeur intensive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Température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Densité de particules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Vitesse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772277833"/>
                      </a:ext>
                    </a:extLst>
                  </a:tr>
                  <a:tr h="935609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Équation bilan locale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2667" t="-243791" r="-191556" b="-139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2098" t="-243791" r="-100932" b="-139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2098" t="-243791" r="-932" b="-139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88865441"/>
                      </a:ext>
                    </a:extLst>
                  </a:tr>
                  <a:tr h="719975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Loi phénoménologique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2667" t="-442017" r="-191556" b="-789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2098" t="-442017" r="-100932" b="-789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2098" t="-442017" r="-932" b="-789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19752740"/>
                      </a:ext>
                    </a:extLst>
                  </a:tr>
                  <a:tr h="561403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Ordre de grandeur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2667" t="-701087" r="-191556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2098" t="-701087" r="-100932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2098" t="-701087" r="-932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598840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353431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4213</TotalTime>
  <Words>214</Words>
  <Application>Microsoft Office PowerPoint</Application>
  <PresentationFormat>Grand écran</PresentationFormat>
  <Paragraphs>90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LP18 – Phénomènes de transport</vt:lpstr>
      <vt:lpstr>I. Introduction à l’étude des systèmes hors-équilibre  2. Nécessité de l’équilibre thermodynamique local</vt:lpstr>
      <vt:lpstr>I. Introduction à l’étude des systèmes hors-équilibre  2. Nécessité de l’équilibre thermodynamique local</vt:lpstr>
      <vt:lpstr>II.1) Loi phénoménologique</vt:lpstr>
      <vt:lpstr>II.2) Equation de diffusion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20</cp:revision>
  <dcterms:created xsi:type="dcterms:W3CDTF">2019-02-02T09:11:16Z</dcterms:created>
  <dcterms:modified xsi:type="dcterms:W3CDTF">2019-06-09T17:09:54Z</dcterms:modified>
</cp:coreProperties>
</file>