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61" r:id="rId4"/>
    <p:sldId id="262" r:id="rId5"/>
    <p:sldId id="263" r:id="rId6"/>
    <p:sldId id="264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69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1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2.png"/><Relationship Id="rId3" Type="http://schemas.openxmlformats.org/officeDocument/2006/relationships/image" Target="../media/image87.png"/><Relationship Id="rId7" Type="http://schemas.openxmlformats.org/officeDocument/2006/relationships/image" Target="../media/image12.png"/><Relationship Id="rId12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5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67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LP19 - Bilans thermiques : flux </a:t>
            </a:r>
            <a:r>
              <a:rPr lang="fr-FR" sz="6600" dirty="0" err="1" smtClean="0"/>
              <a:t>conductifs</a:t>
            </a:r>
            <a:r>
              <a:rPr lang="fr-FR" sz="6600" dirty="0" smtClean="0"/>
              <a:t>, convectifs et radiatifs.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ce réservé du numéro de diapositive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10</a:t>
            </a:fld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803042" y="1026296"/>
            <a:ext cx="8907438" cy="5263768"/>
            <a:chOff x="981844" y="783567"/>
            <a:chExt cx="9818788" cy="604848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0D7BEDF-6E79-4E67-B794-A517FF5BA5EA}"/>
                </a:ext>
              </a:extLst>
            </p:cNvPr>
            <p:cNvSpPr/>
            <p:nvPr/>
          </p:nvSpPr>
          <p:spPr>
            <a:xfrm>
              <a:off x="981844" y="1783533"/>
              <a:ext cx="9217024" cy="703083"/>
            </a:xfrm>
            <a:prstGeom prst="re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0ED366C-E2D5-48B4-BBDF-D6D7BB959E6B}"/>
                </a:ext>
              </a:extLst>
            </p:cNvPr>
            <p:cNvSpPr/>
            <p:nvPr/>
          </p:nvSpPr>
          <p:spPr>
            <a:xfrm>
              <a:off x="981844" y="2505666"/>
              <a:ext cx="9217024" cy="899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5A93628-A076-47E4-9CAE-BF0DC96805AA}"/>
                </a:ext>
              </a:extLst>
            </p:cNvPr>
            <p:cNvSpPr/>
            <p:nvPr/>
          </p:nvSpPr>
          <p:spPr>
            <a:xfrm>
              <a:off x="981844" y="3439033"/>
              <a:ext cx="9217024" cy="843889"/>
            </a:xfrm>
            <a:prstGeom prst="rect">
              <a:avLst/>
            </a:prstGeom>
            <a:solidFill>
              <a:srgbClr val="7F7F7F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665D69B-6EE0-4E10-88E5-E1BF9C6111EB}"/>
                </a:ext>
              </a:extLst>
            </p:cNvPr>
            <p:cNvSpPr/>
            <p:nvPr/>
          </p:nvSpPr>
          <p:spPr>
            <a:xfrm>
              <a:off x="981844" y="4267693"/>
              <a:ext cx="9217024" cy="881250"/>
            </a:xfrm>
            <a:prstGeom prst="rect">
              <a:avLst/>
            </a:prstGeom>
            <a:solidFill>
              <a:srgbClr val="DEEBF7"/>
            </a:solidFill>
            <a:ln cmpd="thickThin"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8A07828-CD71-4301-9935-9675E34904FE}"/>
                </a:ext>
              </a:extLst>
            </p:cNvPr>
            <p:cNvSpPr/>
            <p:nvPr/>
          </p:nvSpPr>
          <p:spPr>
            <a:xfrm>
              <a:off x="981844" y="5134143"/>
              <a:ext cx="9217024" cy="827903"/>
            </a:xfrm>
            <a:prstGeom prst="rect">
              <a:avLst/>
            </a:prstGeom>
            <a:solidFill>
              <a:srgbClr val="FFF2CC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DE4394CD-81AB-4B9F-8892-7F3A0430F7DD}"/>
                </a:ext>
              </a:extLst>
            </p:cNvPr>
            <p:cNvCxnSpPr/>
            <p:nvPr/>
          </p:nvCxnSpPr>
          <p:spPr>
            <a:xfrm>
              <a:off x="981844" y="2486617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612BFB3D-9D5E-4FAA-A72F-D69408573981}"/>
                </a:ext>
              </a:extLst>
            </p:cNvPr>
            <p:cNvCxnSpPr/>
            <p:nvPr/>
          </p:nvCxnSpPr>
          <p:spPr>
            <a:xfrm>
              <a:off x="981844" y="3424234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4DF2ED76-4E0A-46D3-84A9-2C18EE667903}"/>
                </a:ext>
              </a:extLst>
            </p:cNvPr>
            <p:cNvCxnSpPr/>
            <p:nvPr/>
          </p:nvCxnSpPr>
          <p:spPr>
            <a:xfrm>
              <a:off x="981844" y="4260509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756377BF-A440-4143-AFCB-E056C5F74E33}"/>
                </a:ext>
              </a:extLst>
            </p:cNvPr>
            <p:cNvCxnSpPr/>
            <p:nvPr/>
          </p:nvCxnSpPr>
          <p:spPr>
            <a:xfrm>
              <a:off x="981844" y="5134144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874AEA9D-3727-4AEE-8C6E-CCA2B43FA300}"/>
                </a:ext>
              </a:extLst>
            </p:cNvPr>
            <p:cNvCxnSpPr/>
            <p:nvPr/>
          </p:nvCxnSpPr>
          <p:spPr>
            <a:xfrm>
              <a:off x="981844" y="5962046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DED75DB6-EBCA-49FE-AF9A-D0AC0BCEB5EA}"/>
                </a:ext>
              </a:extLst>
            </p:cNvPr>
            <p:cNvCxnSpPr/>
            <p:nvPr/>
          </p:nvCxnSpPr>
          <p:spPr>
            <a:xfrm>
              <a:off x="981844" y="1783533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="" xmlns:a16="http://schemas.microsoft.com/office/drawing/2014/main" id="{612D1D76-BDCF-4D13-849B-BE57F01F7032}"/>
                </a:ext>
              </a:extLst>
            </p:cNvPr>
            <p:cNvSpPr txBox="1"/>
            <p:nvPr/>
          </p:nvSpPr>
          <p:spPr>
            <a:xfrm>
              <a:off x="1341884" y="1288596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="" xmlns:a16="http://schemas.microsoft.com/office/drawing/2014/main" id="{BF060C4D-1E37-478D-89FB-659EEADAF738}"/>
                </a:ext>
              </a:extLst>
            </p:cNvPr>
            <p:cNvSpPr txBox="1"/>
            <p:nvPr/>
          </p:nvSpPr>
          <p:spPr>
            <a:xfrm>
              <a:off x="1341884" y="2737901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="" xmlns:a16="http://schemas.microsoft.com/office/drawing/2014/main" id="{582C164F-4F99-4E17-BACD-7C051D2BE663}"/>
                </a:ext>
              </a:extLst>
            </p:cNvPr>
            <p:cNvSpPr txBox="1"/>
            <p:nvPr/>
          </p:nvSpPr>
          <p:spPr>
            <a:xfrm>
              <a:off x="1341884" y="6113132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="" xmlns:a16="http://schemas.microsoft.com/office/drawing/2014/main" id="{E0A15684-BA09-436A-B1B0-F5A12CE688F1}"/>
                </a:ext>
              </a:extLst>
            </p:cNvPr>
            <p:cNvSpPr txBox="1"/>
            <p:nvPr/>
          </p:nvSpPr>
          <p:spPr>
            <a:xfrm>
              <a:off x="1109159" y="5315716"/>
              <a:ext cx="9466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isolant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="" xmlns:a16="http://schemas.microsoft.com/office/drawing/2014/main" id="{6C5ED700-D974-4950-9AC5-2A91949D4C4E}"/>
                </a:ext>
              </a:extLst>
            </p:cNvPr>
            <p:cNvSpPr txBox="1"/>
            <p:nvPr/>
          </p:nvSpPr>
          <p:spPr>
            <a:xfrm>
              <a:off x="1191232" y="1909242"/>
              <a:ext cx="7825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verre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53110964-64E8-479D-AB38-0C5D72E3FB0C}"/>
                </a:ext>
              </a:extLst>
            </p:cNvPr>
            <p:cNvSpPr txBox="1"/>
            <p:nvPr/>
          </p:nvSpPr>
          <p:spPr>
            <a:xfrm>
              <a:off x="1257342" y="3625599"/>
              <a:ext cx="740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acier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6D239BBD-40B7-497F-84D1-7B5FD81A8185}"/>
                </a:ext>
              </a:extLst>
            </p:cNvPr>
            <p:cNvSpPr txBox="1"/>
            <p:nvPr/>
          </p:nvSpPr>
          <p:spPr>
            <a:xfrm>
              <a:off x="1048459" y="4477182"/>
              <a:ext cx="1520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caloporteur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="" xmlns:a16="http://schemas.microsoft.com/office/drawing/2014/main" id="{D294E741-9990-487D-A0E0-86CE78189C53}"/>
                    </a:ext>
                  </a:extLst>
                </p:cNvPr>
                <p:cNvSpPr txBox="1"/>
                <p:nvPr/>
              </p:nvSpPr>
              <p:spPr>
                <a:xfrm>
                  <a:off x="10377119" y="783567"/>
                  <a:ext cx="4235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94E741-9990-487D-A0E0-86CE78189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7119" y="783567"/>
                  <a:ext cx="42351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="" xmlns:a16="http://schemas.microsoft.com/office/drawing/2014/main" id="{D0294B25-AC42-4CD2-93DD-E9A3D49CAB8E}"/>
                    </a:ext>
                  </a:extLst>
                </p:cNvPr>
                <p:cNvSpPr txBox="1"/>
                <p:nvPr/>
              </p:nvSpPr>
              <p:spPr>
                <a:xfrm>
                  <a:off x="10368847" y="3995288"/>
                  <a:ext cx="4129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0294B25-AC42-4CD2-93DD-E9A3D49CA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3995288"/>
                  <a:ext cx="41299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="" xmlns:a16="http://schemas.microsoft.com/office/drawing/2014/main" id="{BA7C33BE-ECA1-4C72-91BE-CB0C7BDD9596}"/>
                    </a:ext>
                  </a:extLst>
                </p:cNvPr>
                <p:cNvSpPr txBox="1"/>
                <p:nvPr/>
              </p:nvSpPr>
              <p:spPr>
                <a:xfrm>
                  <a:off x="10368847" y="3138025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7C33BE-ECA1-4C72-91BE-CB0C7BDD9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3138025"/>
                  <a:ext cx="42351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="" xmlns:a16="http://schemas.microsoft.com/office/drawing/2014/main" id="{9AA6F74D-58A4-455B-8519-989857488DEF}"/>
                    </a:ext>
                  </a:extLst>
                </p:cNvPr>
                <p:cNvSpPr txBox="1"/>
                <p:nvPr/>
              </p:nvSpPr>
              <p:spPr>
                <a:xfrm>
                  <a:off x="10368847" y="2271172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AA6F74D-58A4-455B-8519-989857488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2271172"/>
                  <a:ext cx="42351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="" xmlns:a16="http://schemas.microsoft.com/office/drawing/2014/main" id="{EC49EF18-0693-464A-A2F2-18C677E51468}"/>
                    </a:ext>
                  </a:extLst>
                </p:cNvPr>
                <p:cNvSpPr txBox="1"/>
                <p:nvPr/>
              </p:nvSpPr>
              <p:spPr>
                <a:xfrm>
                  <a:off x="10377119" y="1537961"/>
                  <a:ext cx="4152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49EF18-0693-464A-A2F2-18C677E5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7119" y="1537961"/>
                  <a:ext cx="41524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="" xmlns:a16="http://schemas.microsoft.com/office/drawing/2014/main" id="{A949D0AF-DAD7-4701-8AF2-45B0F8092D81}"/>
                    </a:ext>
                  </a:extLst>
                </p:cNvPr>
                <p:cNvSpPr txBox="1"/>
                <p:nvPr/>
              </p:nvSpPr>
              <p:spPr>
                <a:xfrm>
                  <a:off x="10331441" y="4884829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949D0AF-DAD7-4701-8AF2-45B0F8092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441" y="4884829"/>
                  <a:ext cx="42351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="" xmlns:a16="http://schemas.microsoft.com/office/drawing/2014/main" id="{42DDBF87-7559-42D0-A0CB-E389488CBA82}"/>
                    </a:ext>
                  </a:extLst>
                </p:cNvPr>
                <p:cNvSpPr txBox="1"/>
                <p:nvPr/>
              </p:nvSpPr>
              <p:spPr>
                <a:xfrm>
                  <a:off x="10326183" y="5656360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2DDBF87-7559-42D0-A0CB-E389488CB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183" y="5656360"/>
                  <a:ext cx="42351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id="{3D4D4CF2-E5FD-498E-AA2C-D86F87DC2F75}"/>
                    </a:ext>
                  </a:extLst>
                </p:cNvPr>
                <p:cNvSpPr txBox="1"/>
                <p:nvPr/>
              </p:nvSpPr>
              <p:spPr>
                <a:xfrm>
                  <a:off x="10326183" y="6401164"/>
                  <a:ext cx="4235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D4D4CF2-E5FD-498E-AA2C-D86F87DC2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183" y="6401164"/>
                  <a:ext cx="423513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lèche : droite 36">
              <a:extLst>
                <a:ext uri="{FF2B5EF4-FFF2-40B4-BE49-F238E27FC236}">
                  <a16:creationId xmlns="" xmlns:a16="http://schemas.microsoft.com/office/drawing/2014/main" id="{84599B0C-F5EA-4AB6-8E29-150BA484022A}"/>
                </a:ext>
              </a:extLst>
            </p:cNvPr>
            <p:cNvSpPr/>
            <p:nvPr/>
          </p:nvSpPr>
          <p:spPr>
            <a:xfrm>
              <a:off x="2739432" y="4588213"/>
              <a:ext cx="1152128" cy="35199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id="{9222CE44-C0EC-4FF6-B302-6CCE69C11C96}"/>
              </a:ext>
            </a:extLst>
          </p:cNvPr>
          <p:cNvCxnSpPr/>
          <p:nvPr/>
        </p:nvCxnSpPr>
        <p:spPr>
          <a:xfrm flipH="1">
            <a:off x="3587011" y="1178091"/>
            <a:ext cx="6195" cy="199160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="" xmlns:a16="http://schemas.microsoft.com/office/drawing/2014/main" id="{3F400DFB-866D-4426-A3DF-58607337591E}"/>
              </a:ext>
            </a:extLst>
          </p:cNvPr>
          <p:cNvCxnSpPr/>
          <p:nvPr/>
        </p:nvCxnSpPr>
        <p:spPr>
          <a:xfrm>
            <a:off x="6827371" y="3774163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D6345CFA-F080-4CD2-9CDE-705230688746}"/>
              </a:ext>
            </a:extLst>
          </p:cNvPr>
          <p:cNvCxnSpPr/>
          <p:nvPr/>
        </p:nvCxnSpPr>
        <p:spPr>
          <a:xfrm>
            <a:off x="6112995" y="4639190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="" xmlns:a16="http://schemas.microsoft.com/office/drawing/2014/main" id="{F2CB425D-25FF-4C58-91B8-3287B1556E59}"/>
                  </a:ext>
                </a:extLst>
              </p:cNvPr>
              <p:cNvSpPr txBox="1"/>
              <p:nvPr/>
            </p:nvSpPr>
            <p:spPr>
              <a:xfrm>
                <a:off x="6316654" y="3435609"/>
                <a:ext cx="510717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CB425D-25FF-4C58-91B8-3287B155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54" y="3435609"/>
                <a:ext cx="51071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="" xmlns:a16="http://schemas.microsoft.com/office/drawing/2014/main" id="{B3C15D78-850D-4C68-AA02-BE343ED2C2C6}"/>
                  </a:ext>
                </a:extLst>
              </p:cNvPr>
              <p:cNvSpPr txBox="1"/>
              <p:nvPr/>
            </p:nvSpPr>
            <p:spPr>
              <a:xfrm>
                <a:off x="5520989" y="4791008"/>
                <a:ext cx="525720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C15D78-850D-4C68-AA02-BE343ED2C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89" y="4791008"/>
                <a:ext cx="5257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>
            <a:extLst>
              <a:ext uri="{FF2B5EF4-FFF2-40B4-BE49-F238E27FC236}">
                <a16:creationId xmlns="" xmlns:a16="http://schemas.microsoft.com/office/drawing/2014/main" id="{5961FC71-CB42-405E-B566-237FF5FAF2A8}"/>
              </a:ext>
            </a:extLst>
          </p:cNvPr>
          <p:cNvCxnSpPr>
            <a:cxnSpLocks/>
          </p:cNvCxnSpPr>
          <p:nvPr/>
        </p:nvCxnSpPr>
        <p:spPr>
          <a:xfrm>
            <a:off x="9820268" y="4458033"/>
            <a:ext cx="116474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="" xmlns:a16="http://schemas.microsoft.com/office/drawing/2014/main" id="{00674172-4D84-429E-93B0-E63EA3A003BF}"/>
                  </a:ext>
                </a:extLst>
              </p:cNvPr>
              <p:cNvSpPr txBox="1"/>
              <p:nvPr/>
            </p:nvSpPr>
            <p:spPr>
              <a:xfrm>
                <a:off x="7448593" y="4190689"/>
                <a:ext cx="237167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fr-FR" sz="3000" b="0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3000" b="0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674172-4D84-429E-93B0-E63EA3A0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93" y="4190689"/>
                <a:ext cx="237167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="" xmlns:a16="http://schemas.microsoft.com/office/drawing/2014/main" id="{ACBA70DD-0FBF-4689-9311-6B7B1D95D9E9}"/>
                  </a:ext>
                </a:extLst>
              </p:cNvPr>
              <p:cNvSpPr txBox="1"/>
              <p:nvPr/>
            </p:nvSpPr>
            <p:spPr>
              <a:xfrm>
                <a:off x="3733471" y="1116672"/>
                <a:ext cx="373239" cy="401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CBA70DD-0FBF-4689-9311-6B7B1D95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1" y="1116672"/>
                <a:ext cx="373239" cy="401770"/>
              </a:xfrm>
              <a:prstGeom prst="rect">
                <a:avLst/>
              </a:prstGeom>
              <a:blipFill rotWithShape="0">
                <a:blip r:embed="rId13"/>
                <a:stretch>
                  <a:fillRect r="-11290" b="-196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re 1"/>
          <p:cNvSpPr txBox="1">
            <a:spLocks/>
          </p:cNvSpPr>
          <p:nvPr/>
        </p:nvSpPr>
        <p:spPr>
          <a:xfrm>
            <a:off x="1097280" y="286604"/>
            <a:ext cx="10058400" cy="739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</a:t>
            </a:r>
            <a:r>
              <a:rPr lang="fr-FR" sz="3200" b="1" dirty="0" smtClean="0">
                <a:solidFill>
                  <a:srgbClr val="00B050"/>
                </a:solidFill>
              </a:rPr>
              <a:t>3. Résolution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5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space réservé du numéro de diapositive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2055468" y="286604"/>
            <a:ext cx="8142024" cy="5900621"/>
            <a:chOff x="2633332" y="-432957"/>
            <a:chExt cx="9350065" cy="6758606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0D7BEDF-6E79-4E67-B794-A517FF5BA5EA}"/>
                </a:ext>
              </a:extLst>
            </p:cNvPr>
            <p:cNvSpPr/>
            <p:nvPr/>
          </p:nvSpPr>
          <p:spPr>
            <a:xfrm>
              <a:off x="2633332" y="1147451"/>
              <a:ext cx="9217024" cy="1083311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60ED366C-E2D5-48B4-BBDF-D6D7BB959E6B}"/>
                </a:ext>
              </a:extLst>
            </p:cNvPr>
            <p:cNvSpPr/>
            <p:nvPr/>
          </p:nvSpPr>
          <p:spPr>
            <a:xfrm>
              <a:off x="2766373" y="2256243"/>
              <a:ext cx="9217024" cy="116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5A93628-A076-47E4-9CAE-BF0DC96805AA}"/>
                </a:ext>
              </a:extLst>
            </p:cNvPr>
            <p:cNvSpPr/>
            <p:nvPr/>
          </p:nvSpPr>
          <p:spPr>
            <a:xfrm>
              <a:off x="2651191" y="3390816"/>
              <a:ext cx="9217024" cy="1320279"/>
            </a:xfrm>
            <a:prstGeom prst="rect">
              <a:avLst/>
            </a:prstGeom>
            <a:solidFill>
              <a:srgbClr val="7F7F7F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665D69B-6EE0-4E10-88E5-E1BF9C6111EB}"/>
                </a:ext>
              </a:extLst>
            </p:cNvPr>
            <p:cNvSpPr/>
            <p:nvPr/>
          </p:nvSpPr>
          <p:spPr>
            <a:xfrm>
              <a:off x="2651191" y="4711095"/>
              <a:ext cx="9217024" cy="1614554"/>
            </a:xfrm>
            <a:prstGeom prst="rect">
              <a:avLst/>
            </a:prstGeom>
            <a:solidFill>
              <a:srgbClr val="DEEBF7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DE4394CD-81AB-4B9F-8892-7F3A0430F7DD}"/>
                </a:ext>
              </a:extLst>
            </p:cNvPr>
            <p:cNvCxnSpPr/>
            <p:nvPr/>
          </p:nvCxnSpPr>
          <p:spPr>
            <a:xfrm>
              <a:off x="2633332" y="2224059"/>
              <a:ext cx="921702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612BFB3D-9D5E-4FAA-A72F-D69408573981}"/>
                </a:ext>
              </a:extLst>
            </p:cNvPr>
            <p:cNvCxnSpPr/>
            <p:nvPr/>
          </p:nvCxnSpPr>
          <p:spPr>
            <a:xfrm>
              <a:off x="2651191" y="3379996"/>
              <a:ext cx="921702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4DF2ED76-4E0A-46D3-84A9-2C18EE667903}"/>
                </a:ext>
              </a:extLst>
            </p:cNvPr>
            <p:cNvCxnSpPr/>
            <p:nvPr/>
          </p:nvCxnSpPr>
          <p:spPr>
            <a:xfrm>
              <a:off x="2651191" y="4706984"/>
              <a:ext cx="921702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DED75DB6-EBCA-49FE-AF9A-D0AC0BCEB5EA}"/>
                </a:ext>
              </a:extLst>
            </p:cNvPr>
            <p:cNvCxnSpPr/>
            <p:nvPr/>
          </p:nvCxnSpPr>
          <p:spPr>
            <a:xfrm>
              <a:off x="2633332" y="1128402"/>
              <a:ext cx="921702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612D1D76-BDCF-4D13-849B-BE57F01F7032}"/>
                </a:ext>
              </a:extLst>
            </p:cNvPr>
            <p:cNvSpPr txBox="1"/>
            <p:nvPr/>
          </p:nvSpPr>
          <p:spPr>
            <a:xfrm>
              <a:off x="2993370" y="348986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="" xmlns:a16="http://schemas.microsoft.com/office/drawing/2014/main" id="{BF060C4D-1E37-478D-89FB-659EEADAF738}"/>
                </a:ext>
              </a:extLst>
            </p:cNvPr>
            <p:cNvSpPr txBox="1"/>
            <p:nvPr/>
          </p:nvSpPr>
          <p:spPr>
            <a:xfrm>
              <a:off x="2993370" y="2561666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6C5ED700-D974-4950-9AC5-2A91949D4C4E}"/>
                </a:ext>
              </a:extLst>
            </p:cNvPr>
            <p:cNvSpPr txBox="1"/>
            <p:nvPr/>
          </p:nvSpPr>
          <p:spPr>
            <a:xfrm>
              <a:off x="2842720" y="1474849"/>
              <a:ext cx="7825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verre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53110964-64E8-479D-AB38-0C5D72E3FB0C}"/>
                </a:ext>
              </a:extLst>
            </p:cNvPr>
            <p:cNvSpPr txBox="1"/>
            <p:nvPr/>
          </p:nvSpPr>
          <p:spPr>
            <a:xfrm>
              <a:off x="2884334" y="3830115"/>
              <a:ext cx="740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acier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="" xmlns:a16="http://schemas.microsoft.com/office/drawing/2014/main" id="{6D239BBD-40B7-497F-84D1-7B5FD81A8185}"/>
                </a:ext>
              </a:extLst>
            </p:cNvPr>
            <p:cNvSpPr txBox="1"/>
            <p:nvPr/>
          </p:nvSpPr>
          <p:spPr>
            <a:xfrm>
              <a:off x="2675997" y="5173522"/>
              <a:ext cx="1520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caloporteur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="" xmlns:a16="http://schemas.microsoft.com/office/drawing/2014/main" id="{D294E741-9990-487D-A0E0-86CE78189C53}"/>
                    </a:ext>
                  </a:extLst>
                </p:cNvPr>
                <p:cNvSpPr txBox="1"/>
                <p:nvPr/>
              </p:nvSpPr>
              <p:spPr>
                <a:xfrm>
                  <a:off x="8407760" y="-432957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94E741-9990-487D-A0E0-86CE78189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760" y="-432957"/>
                  <a:ext cx="27328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935" r="-45161" b="-5294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="" xmlns:a16="http://schemas.microsoft.com/office/drawing/2014/main" id="{D0294B25-AC42-4CD2-93DD-E9A3D49CAB8E}"/>
                    </a:ext>
                  </a:extLst>
                </p:cNvPr>
                <p:cNvSpPr txBox="1"/>
                <p:nvPr/>
              </p:nvSpPr>
              <p:spPr>
                <a:xfrm>
                  <a:off x="6435249" y="4576615"/>
                  <a:ext cx="2665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0294B25-AC42-4CD2-93DD-E9A3D49CA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249" y="4576615"/>
                  <a:ext cx="26654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667" r="-43333" b="-5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="" xmlns:a16="http://schemas.microsoft.com/office/drawing/2014/main" id="{BA7C33BE-ECA1-4C72-91BE-CB0C7BDD9596}"/>
                    </a:ext>
                  </a:extLst>
                </p:cNvPr>
                <p:cNvSpPr txBox="1"/>
                <p:nvPr/>
              </p:nvSpPr>
              <p:spPr>
                <a:xfrm>
                  <a:off x="8271120" y="3408430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7C33BE-ECA1-4C72-91BE-CB0C7BDD9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120" y="3408430"/>
                  <a:ext cx="27328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161" r="-41935" b="-5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="" xmlns:a16="http://schemas.microsoft.com/office/drawing/2014/main" id="{9AA6F74D-58A4-455B-8519-989857488DEF}"/>
                    </a:ext>
                  </a:extLst>
                </p:cNvPr>
                <p:cNvSpPr txBox="1"/>
                <p:nvPr/>
              </p:nvSpPr>
              <p:spPr>
                <a:xfrm>
                  <a:off x="7704374" y="1813207"/>
                  <a:ext cx="273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AA6F74D-58A4-455B-8519-989857488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374" y="1813207"/>
                  <a:ext cx="27327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935" r="-45161" b="-4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="" xmlns:a16="http://schemas.microsoft.com/office/drawing/2014/main" id="{EC49EF18-0693-464A-A2F2-18C677E51468}"/>
                    </a:ext>
                  </a:extLst>
                </p:cNvPr>
                <p:cNvSpPr txBox="1"/>
                <p:nvPr/>
              </p:nvSpPr>
              <p:spPr>
                <a:xfrm>
                  <a:off x="7752672" y="1160586"/>
                  <a:ext cx="267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49EF18-0693-464A-A2F2-18C677E5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672" y="1160586"/>
                  <a:ext cx="2679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6667" r="-43333" b="-5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lèche : droite 34">
              <a:extLst>
                <a:ext uri="{FF2B5EF4-FFF2-40B4-BE49-F238E27FC236}">
                  <a16:creationId xmlns="" xmlns:a16="http://schemas.microsoft.com/office/drawing/2014/main" id="{6150BF07-5FDD-4BFD-A5B5-85A716D49C24}"/>
                </a:ext>
              </a:extLst>
            </p:cNvPr>
            <p:cNvSpPr/>
            <p:nvPr/>
          </p:nvSpPr>
          <p:spPr>
            <a:xfrm>
              <a:off x="4855321" y="5285178"/>
              <a:ext cx="1152128" cy="351996"/>
            </a:xfrm>
            <a:prstGeom prst="rightArrow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6F03ECB8-3352-48A0-91F8-12E81308FF6B}"/>
                </a:ext>
              </a:extLst>
            </p:cNvPr>
            <p:cNvSpPr/>
            <p:nvPr/>
          </p:nvSpPr>
          <p:spPr>
            <a:xfrm>
              <a:off x="8120354" y="1289354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57827B8-55D4-4DFD-803C-46B21B01DD4F}"/>
                </a:ext>
              </a:extLst>
            </p:cNvPr>
            <p:cNvSpPr/>
            <p:nvPr/>
          </p:nvSpPr>
          <p:spPr>
            <a:xfrm>
              <a:off x="7544290" y="2396841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39F02570-1158-4B05-B4F8-79F29D2CE9DD}"/>
                </a:ext>
              </a:extLst>
            </p:cNvPr>
            <p:cNvSpPr/>
            <p:nvPr/>
          </p:nvSpPr>
          <p:spPr>
            <a:xfrm>
              <a:off x="8671194" y="2396841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98B52F0-1909-4959-939B-20EB8871935E}"/>
                </a:ext>
              </a:extLst>
            </p:cNvPr>
            <p:cNvSpPr/>
            <p:nvPr/>
          </p:nvSpPr>
          <p:spPr>
            <a:xfrm>
              <a:off x="6665780" y="3709365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124D353-F685-4D3C-9474-5E10EF83E334}"/>
                </a:ext>
              </a:extLst>
            </p:cNvPr>
            <p:cNvSpPr/>
            <p:nvPr/>
          </p:nvSpPr>
          <p:spPr>
            <a:xfrm>
              <a:off x="6665780" y="4933082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BEC8E9-970F-4304-9697-8341E7A66C2B}"/>
                </a:ext>
              </a:extLst>
            </p:cNvPr>
            <p:cNvSpPr/>
            <p:nvPr/>
          </p:nvSpPr>
          <p:spPr>
            <a:xfrm>
              <a:off x="7544290" y="137646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D214E699-4D98-4DDA-8025-6E3BE3603212}"/>
                </a:ext>
              </a:extLst>
            </p:cNvPr>
            <p:cNvSpPr/>
            <p:nvPr/>
          </p:nvSpPr>
          <p:spPr>
            <a:xfrm>
              <a:off x="8671194" y="137646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F79C9F68-A1EB-4B1D-B6EE-35F444ED7B1E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8264370" y="2077172"/>
              <a:ext cx="0" cy="153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121BD8BD-B93B-4861-BDC3-D862B65F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809796" y="5720900"/>
              <a:ext cx="0" cy="6047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291233C1-92ED-4BE8-BF9C-D2D539FD99F7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6809796" y="4497183"/>
              <a:ext cx="0" cy="4358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350DF196-A8C4-4ABC-B03B-0F10EAE7D22E}"/>
                </a:ext>
              </a:extLst>
            </p:cNvPr>
            <p:cNvCxnSpPr>
              <a:cxnSpLocks/>
            </p:cNvCxnSpPr>
            <p:nvPr/>
          </p:nvCxnSpPr>
          <p:spPr>
            <a:xfrm>
              <a:off x="7669878" y="1120801"/>
              <a:ext cx="11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F3F00B61-03EB-4708-9A77-15600CE79018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7686379" y="925464"/>
              <a:ext cx="1927" cy="195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71020558-3B9B-420A-ACC3-C9C0B452E4F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8815210" y="938550"/>
              <a:ext cx="0" cy="195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="" xmlns:a16="http://schemas.microsoft.com/office/drawing/2014/main" id="{8230884C-110C-4CA7-96D4-6F097AB30176}"/>
                </a:ext>
              </a:extLst>
            </p:cNvPr>
            <p:cNvGrpSpPr/>
            <p:nvPr/>
          </p:nvGrpSpPr>
          <p:grpSpPr>
            <a:xfrm flipV="1">
              <a:off x="7679403" y="2226650"/>
              <a:ext cx="1152000" cy="168135"/>
              <a:chOff x="4501333" y="1125158"/>
              <a:chExt cx="1152000" cy="202938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="" xmlns:a16="http://schemas.microsoft.com/office/drawing/2014/main" id="{9ACC6B8E-055C-430F-AAA2-17725AA6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33" y="1328096"/>
                <a:ext cx="11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="" xmlns:a16="http://schemas.microsoft.com/office/drawing/2014/main" id="{2F2788E9-0615-401B-A4A5-799B2ABA6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8309" y="1125158"/>
                <a:ext cx="0" cy="202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="" xmlns:a16="http://schemas.microsoft.com/office/drawing/2014/main" id="{90161571-1EA1-4499-AB9C-8DB5E71FEC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7140" y="1125158"/>
                <a:ext cx="0" cy="19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="" xmlns:a16="http://schemas.microsoft.com/office/drawing/2014/main" id="{4BB615D0-BEDB-479F-9681-C0CEC81259A8}"/>
                </a:ext>
              </a:extLst>
            </p:cNvPr>
            <p:cNvGrpSpPr/>
            <p:nvPr/>
          </p:nvGrpSpPr>
          <p:grpSpPr>
            <a:xfrm>
              <a:off x="7679403" y="3194462"/>
              <a:ext cx="1152000" cy="185533"/>
              <a:chOff x="4501333" y="1125158"/>
              <a:chExt cx="1152000" cy="202938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="" xmlns:a16="http://schemas.microsoft.com/office/drawing/2014/main" id="{41CBEC5C-E2A8-4FC7-90F1-2CA97EEFB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33" y="1328096"/>
                <a:ext cx="11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="" xmlns:a16="http://schemas.microsoft.com/office/drawing/2014/main" id="{29903C20-94A0-4C24-B4FA-C5521750E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8309" y="1125158"/>
                <a:ext cx="0" cy="202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="" xmlns:a16="http://schemas.microsoft.com/office/drawing/2014/main" id="{8D37F379-0347-4477-B707-6F4C3087A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7140" y="1125158"/>
                <a:ext cx="0" cy="19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>
              <a:extLst>
                <a:ext uri="{FF2B5EF4-FFF2-40B4-BE49-F238E27FC236}">
                  <a16:creationId xmlns="" xmlns:a16="http://schemas.microsoft.com/office/drawing/2014/main" id="{8D32799A-6059-421E-AACA-9062A1B0AD9A}"/>
                </a:ext>
              </a:extLst>
            </p:cNvPr>
            <p:cNvCxnSpPr>
              <a:cxnSpLocks/>
            </p:cNvCxnSpPr>
            <p:nvPr/>
          </p:nvCxnSpPr>
          <p:spPr>
            <a:xfrm>
              <a:off x="6809796" y="3517338"/>
              <a:ext cx="0" cy="1920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="" xmlns:a16="http://schemas.microsoft.com/office/drawing/2014/main" id="{D0C4AAE9-33B6-47B2-B36C-8B736BDCF1D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8264370" y="1120801"/>
              <a:ext cx="0" cy="168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="" xmlns:a16="http://schemas.microsoft.com/office/drawing/2014/main" id="{83E2789E-08E4-4A68-8B18-15A67738DD32}"/>
                </a:ext>
              </a:extLst>
            </p:cNvPr>
            <p:cNvGrpSpPr/>
            <p:nvPr/>
          </p:nvGrpSpPr>
          <p:grpSpPr>
            <a:xfrm flipV="1">
              <a:off x="7679403" y="-4105"/>
              <a:ext cx="1152000" cy="132227"/>
              <a:chOff x="4501333" y="1125158"/>
              <a:chExt cx="1152000" cy="202938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="" xmlns:a16="http://schemas.microsoft.com/office/drawing/2014/main" id="{5C05154A-71D3-435F-882E-A24F61FE0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333" y="1328096"/>
                <a:ext cx="11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="" xmlns:a16="http://schemas.microsoft.com/office/drawing/2014/main" id="{657DFCA0-2BC1-4670-B9E9-3499A812A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8309" y="1125158"/>
                <a:ext cx="0" cy="202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="" xmlns:a16="http://schemas.microsoft.com/office/drawing/2014/main" id="{27FFA27D-F6F6-414C-BAB2-BC14FEBCBB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7140" y="1125158"/>
                <a:ext cx="0" cy="19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="" xmlns:a16="http://schemas.microsoft.com/office/drawing/2014/main" id="{D56DF381-4740-4FC8-857E-708F3140DA38}"/>
                </a:ext>
              </a:extLst>
            </p:cNvPr>
            <p:cNvCxnSpPr>
              <a:cxnSpLocks/>
            </p:cNvCxnSpPr>
            <p:nvPr/>
          </p:nvCxnSpPr>
          <p:spPr>
            <a:xfrm>
              <a:off x="8302420" y="-29908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="" xmlns:a16="http://schemas.microsoft.com/office/drawing/2014/main" id="{037AEF92-9031-4154-85C8-5D6384B7EA6A}"/>
                    </a:ext>
                  </a:extLst>
                </p:cNvPr>
                <p:cNvSpPr txBox="1"/>
                <p:nvPr/>
              </p:nvSpPr>
              <p:spPr>
                <a:xfrm>
                  <a:off x="7239707" y="228570"/>
                  <a:ext cx="204736" cy="578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37AEF92-9031-4154-85C8-5D6384B7E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707" y="228570"/>
                  <a:ext cx="204736" cy="57817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8696" b="-3013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="" xmlns:a16="http://schemas.microsoft.com/office/drawing/2014/main" id="{041B867B-7BF6-4A2B-940F-F7F22FFFF6C6}"/>
                    </a:ext>
                  </a:extLst>
                </p:cNvPr>
                <p:cNvSpPr txBox="1"/>
                <p:nvPr/>
              </p:nvSpPr>
              <p:spPr>
                <a:xfrm>
                  <a:off x="9056458" y="205417"/>
                  <a:ext cx="520399" cy="630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1B867B-7BF6-4A2B-940F-F7F22FFFF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458" y="205417"/>
                  <a:ext cx="520399" cy="63010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95" r="-27119" b="-316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="" xmlns:a16="http://schemas.microsoft.com/office/drawing/2014/main" id="{DFEFB49F-FF85-43B1-B011-E8F8AA8E909D}"/>
                    </a:ext>
                  </a:extLst>
                </p:cNvPr>
                <p:cNvSpPr txBox="1"/>
                <p:nvPr/>
              </p:nvSpPr>
              <p:spPr>
                <a:xfrm>
                  <a:off x="9061991" y="2462856"/>
                  <a:ext cx="520399" cy="630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FEFB49F-FF85-43B1-B011-E8F8AA8E9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991" y="2462856"/>
                  <a:ext cx="520399" cy="6301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6667" b="-316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="" xmlns:a16="http://schemas.microsoft.com/office/drawing/2014/main" id="{B4DF2807-1A16-4C74-A19F-95723DD2D721}"/>
                    </a:ext>
                  </a:extLst>
                </p:cNvPr>
                <p:cNvSpPr txBox="1"/>
                <p:nvPr/>
              </p:nvSpPr>
              <p:spPr>
                <a:xfrm>
                  <a:off x="7105439" y="2462856"/>
                  <a:ext cx="339004" cy="6362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4DF2807-1A16-4C74-A19F-95723DD2D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439" y="2462856"/>
                  <a:ext cx="339004" cy="6362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32" r="-21053" b="-3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="" xmlns:a16="http://schemas.microsoft.com/office/drawing/2014/main" id="{C85CF074-5A59-421B-BAEF-F68E9E342316}"/>
                    </a:ext>
                  </a:extLst>
                </p:cNvPr>
                <p:cNvSpPr txBox="1"/>
                <p:nvPr/>
              </p:nvSpPr>
              <p:spPr>
                <a:xfrm>
                  <a:off x="8508110" y="1387456"/>
                  <a:ext cx="327974" cy="6362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85CF074-5A59-421B-BAEF-F68E9E342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110" y="1387456"/>
                  <a:ext cx="327974" cy="6362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8421" b="-3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="" xmlns:a16="http://schemas.microsoft.com/office/drawing/2014/main" id="{AA69F223-CBF5-411B-A531-CD928F1E4BF6}"/>
                    </a:ext>
                  </a:extLst>
                </p:cNvPr>
                <p:cNvSpPr txBox="1"/>
                <p:nvPr/>
              </p:nvSpPr>
              <p:spPr>
                <a:xfrm>
                  <a:off x="7044986" y="3785943"/>
                  <a:ext cx="329899" cy="634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A69F223-CBF5-411B-A531-CD928F1E4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986" y="3785943"/>
                  <a:ext cx="329899" cy="63466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8421"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="" xmlns:a16="http://schemas.microsoft.com/office/drawing/2014/main" id="{D94262E5-79F6-45C0-A2E0-E375FE84B434}"/>
                    </a:ext>
                  </a:extLst>
                </p:cNvPr>
                <p:cNvSpPr txBox="1"/>
                <p:nvPr/>
              </p:nvSpPr>
              <p:spPr>
                <a:xfrm>
                  <a:off x="7026185" y="4996134"/>
                  <a:ext cx="334451" cy="6285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94262E5-79F6-45C0-A2E0-E375FE84B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185" y="4996134"/>
                  <a:ext cx="334451" cy="62850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32" r="-18421"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56">
              <a:extLst>
                <a:ext uri="{FF2B5EF4-FFF2-40B4-BE49-F238E27FC236}">
                  <a16:creationId xmlns="" xmlns:a16="http://schemas.microsoft.com/office/drawing/2014/main" id="{C955F1C2-2D1C-49F8-B280-C354CD354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580" y="-190429"/>
              <a:ext cx="48" cy="37077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="" xmlns:a16="http://schemas.microsoft.com/office/drawing/2014/main" id="{71BAFCC7-D372-4576-AC1A-393B8E85B687}"/>
                </a:ext>
              </a:extLst>
            </p:cNvPr>
            <p:cNvSpPr/>
            <p:nvPr/>
          </p:nvSpPr>
          <p:spPr>
            <a:xfrm>
              <a:off x="5081580" y="21775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="" xmlns:a16="http://schemas.microsoft.com/office/drawing/2014/main" id="{735E9FBE-8188-43DE-B51D-A2DEED02939A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5081580" y="433750"/>
              <a:ext cx="43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="" xmlns:a16="http://schemas.microsoft.com/office/drawing/2014/main" id="{3C8EDCE5-FFBB-4AC9-A054-C9CE1C87FA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7580" y="3517338"/>
              <a:ext cx="29482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="" xmlns:a16="http://schemas.microsoft.com/office/drawing/2014/main" id="{DCF2CA66-F067-48D1-B430-6892D8C3A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234" y="3390813"/>
              <a:ext cx="0" cy="126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="" xmlns:a16="http://schemas.microsoft.com/office/drawing/2014/main" id="{3139B014-F683-49FF-BDFE-E502AA2150BE}"/>
                </a:ext>
              </a:extLst>
            </p:cNvPr>
            <p:cNvSpPr/>
            <p:nvPr/>
          </p:nvSpPr>
          <p:spPr>
            <a:xfrm>
              <a:off x="8213322" y="107121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="" xmlns:a16="http://schemas.microsoft.com/office/drawing/2014/main" id="{C8955F08-1F70-4488-AE9E-C4B56E169E5A}"/>
                </a:ext>
              </a:extLst>
            </p:cNvPr>
            <p:cNvSpPr/>
            <p:nvPr/>
          </p:nvSpPr>
          <p:spPr>
            <a:xfrm>
              <a:off x="8210370" y="216507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="" xmlns:a16="http://schemas.microsoft.com/office/drawing/2014/main" id="{CCFA21BF-7878-4333-B9CC-5E9E0152E637}"/>
                </a:ext>
              </a:extLst>
            </p:cNvPr>
            <p:cNvSpPr/>
            <p:nvPr/>
          </p:nvSpPr>
          <p:spPr>
            <a:xfrm>
              <a:off x="8177234" y="332014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="" xmlns:a16="http://schemas.microsoft.com/office/drawing/2014/main" id="{67C7F665-A2A0-45D6-AF34-26A97B46B35F}"/>
                </a:ext>
              </a:extLst>
            </p:cNvPr>
            <p:cNvSpPr/>
            <p:nvPr/>
          </p:nvSpPr>
          <p:spPr>
            <a:xfrm>
              <a:off x="8248420" y="-32693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="" xmlns:a16="http://schemas.microsoft.com/office/drawing/2014/main" id="{2DEB0923-72BC-4255-B4A1-A53200728CB1}"/>
                </a:ext>
              </a:extLst>
            </p:cNvPr>
            <p:cNvSpPr/>
            <p:nvPr/>
          </p:nvSpPr>
          <p:spPr>
            <a:xfrm>
              <a:off x="6755796" y="465504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="" xmlns:a16="http://schemas.microsoft.com/office/drawing/2014/main" id="{8432CF84-9CC1-45AB-B6DB-0CDB4FC28851}"/>
                </a:ext>
              </a:extLst>
            </p:cNvPr>
            <p:cNvCxnSpPr/>
            <p:nvPr/>
          </p:nvCxnSpPr>
          <p:spPr>
            <a:xfrm>
              <a:off x="5297580" y="1474849"/>
              <a:ext cx="0" cy="54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="" xmlns:a16="http://schemas.microsoft.com/office/drawing/2014/main" id="{E125027E-3777-48CD-B930-334A89DBE75B}"/>
                </a:ext>
              </a:extLst>
            </p:cNvPr>
            <p:cNvCxnSpPr/>
            <p:nvPr/>
          </p:nvCxnSpPr>
          <p:spPr>
            <a:xfrm>
              <a:off x="6807770" y="5774655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="" xmlns:a16="http://schemas.microsoft.com/office/drawing/2014/main" id="{4CB584FF-5924-433D-926A-DF86F1CF1E3D}"/>
                    </a:ext>
                  </a:extLst>
                </p:cNvPr>
                <p:cNvSpPr txBox="1"/>
                <p:nvPr/>
              </p:nvSpPr>
              <p:spPr>
                <a:xfrm>
                  <a:off x="6938667" y="5733989"/>
                  <a:ext cx="4079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CB584FF-5924-433D-926A-DF86F1CF1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667" y="5733989"/>
                  <a:ext cx="4079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1304" r="-52174" b="-7234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="" xmlns:a16="http://schemas.microsoft.com/office/drawing/2014/main" id="{D10BF9F3-9130-40C4-9293-3A3E80552C44}"/>
                    </a:ext>
                  </a:extLst>
                </p:cNvPr>
                <p:cNvSpPr txBox="1"/>
                <p:nvPr/>
              </p:nvSpPr>
              <p:spPr>
                <a:xfrm>
                  <a:off x="5328536" y="1425442"/>
                  <a:ext cx="3917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0BF9F3-9130-40C4-9293-3A3E80552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36" y="1425442"/>
                  <a:ext cx="39170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3182" r="-45455" b="-7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="" xmlns:a16="http://schemas.microsoft.com/office/drawing/2014/main" id="{BAFEF66A-2EE4-4F1E-BAD1-2034D1C29B15}"/>
                </a:ext>
              </a:extLst>
            </p:cNvPr>
            <p:cNvSpPr/>
            <p:nvPr/>
          </p:nvSpPr>
          <p:spPr>
            <a:xfrm>
              <a:off x="6753770" y="61315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="" xmlns:a16="http://schemas.microsoft.com/office/drawing/2014/main" id="{EF536990-FA8F-4AF8-8C25-D2DAC3646EF0}"/>
                    </a:ext>
                  </a:extLst>
                </p:cNvPr>
                <p:cNvSpPr txBox="1"/>
                <p:nvPr/>
              </p:nvSpPr>
              <p:spPr>
                <a:xfrm>
                  <a:off x="6435249" y="5918655"/>
                  <a:ext cx="287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F536990-FA8F-4AF8-8C25-D2DAC3646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249" y="5918655"/>
                  <a:ext cx="28706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3750" r="-43750" b="-4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itre 1"/>
          <p:cNvSpPr txBox="1">
            <a:spLocks/>
          </p:cNvSpPr>
          <p:nvPr/>
        </p:nvSpPr>
        <p:spPr>
          <a:xfrm>
            <a:off x="1097280" y="286604"/>
            <a:ext cx="10058400" cy="739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</a:t>
            </a:r>
            <a:r>
              <a:rPr lang="fr-FR" sz="3200" b="1" dirty="0" smtClean="0">
                <a:solidFill>
                  <a:srgbClr val="00B050"/>
                </a:solidFill>
              </a:rPr>
              <a:t>3. Résolution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4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12</a:t>
            </a:fld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1752607" y="990600"/>
            <a:ext cx="8421704" cy="5217017"/>
            <a:chOff x="1874678" y="699898"/>
            <a:chExt cx="9217024" cy="5820053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665D69B-6EE0-4E10-88E5-E1BF9C6111EB}"/>
                </a:ext>
              </a:extLst>
            </p:cNvPr>
            <p:cNvSpPr/>
            <p:nvPr/>
          </p:nvSpPr>
          <p:spPr>
            <a:xfrm>
              <a:off x="1874678" y="4713932"/>
              <a:ext cx="9217024" cy="1806019"/>
            </a:xfrm>
            <a:prstGeom prst="rect">
              <a:avLst/>
            </a:prstGeom>
            <a:solidFill>
              <a:srgbClr val="DEEBF7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4DF2ED76-4E0A-46D3-84A9-2C18EE667903}"/>
                </a:ext>
              </a:extLst>
            </p:cNvPr>
            <p:cNvCxnSpPr/>
            <p:nvPr/>
          </p:nvCxnSpPr>
          <p:spPr>
            <a:xfrm>
              <a:off x="1874678" y="4709821"/>
              <a:ext cx="921702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6D239BBD-40B7-497F-84D1-7B5FD81A8185}"/>
                </a:ext>
              </a:extLst>
            </p:cNvPr>
            <p:cNvSpPr txBox="1"/>
            <p:nvPr/>
          </p:nvSpPr>
          <p:spPr>
            <a:xfrm>
              <a:off x="1899484" y="5176359"/>
              <a:ext cx="1520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caloporteur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="" xmlns:a16="http://schemas.microsoft.com/office/drawing/2014/main" id="{D294E741-9990-487D-A0E0-86CE78189C53}"/>
                    </a:ext>
                  </a:extLst>
                </p:cNvPr>
                <p:cNvSpPr txBox="1"/>
                <p:nvPr/>
              </p:nvSpPr>
              <p:spPr>
                <a:xfrm>
                  <a:off x="7613383" y="699898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94E741-9990-487D-A0E0-86CE78189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383" y="699898"/>
                  <a:ext cx="27328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829" r="-14634"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="" xmlns:a16="http://schemas.microsoft.com/office/drawing/2014/main" id="{BA7C33BE-ECA1-4C72-91BE-CB0C7BDD9596}"/>
                    </a:ext>
                  </a:extLst>
                </p:cNvPr>
                <p:cNvSpPr txBox="1"/>
                <p:nvPr/>
              </p:nvSpPr>
              <p:spPr>
                <a:xfrm>
                  <a:off x="6094412" y="3573016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7C33BE-ECA1-4C72-91BE-CB0C7BDD9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12" y="3573016"/>
                  <a:ext cx="2732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829" r="-14634"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lèche : droite 34">
              <a:extLst>
                <a:ext uri="{FF2B5EF4-FFF2-40B4-BE49-F238E27FC236}">
                  <a16:creationId xmlns="" xmlns:a16="http://schemas.microsoft.com/office/drawing/2014/main" id="{6150BF07-5FDD-4BFD-A5B5-85A716D49C24}"/>
                </a:ext>
              </a:extLst>
            </p:cNvPr>
            <p:cNvSpPr/>
            <p:nvPr/>
          </p:nvSpPr>
          <p:spPr>
            <a:xfrm>
              <a:off x="3614407" y="5235040"/>
              <a:ext cx="1152128" cy="351996"/>
            </a:xfrm>
            <a:prstGeom prst="rightArrow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121BD8BD-B93B-4861-BDC3-D862B65F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033283" y="5723737"/>
              <a:ext cx="0" cy="4607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291233C1-92ED-4BE8-BF9C-D2D539FD99F7}"/>
                </a:ext>
              </a:extLst>
            </p:cNvPr>
            <p:cNvCxnSpPr>
              <a:cxnSpLocks/>
            </p:cNvCxnSpPr>
            <p:nvPr/>
          </p:nvCxnSpPr>
          <p:spPr>
            <a:xfrm>
              <a:off x="6033283" y="3520175"/>
              <a:ext cx="0" cy="2952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="" xmlns:a16="http://schemas.microsoft.com/office/drawing/2014/main" id="{C85CF074-5A59-421B-BAEF-F68E9E342316}"/>
                    </a:ext>
                  </a:extLst>
                </p:cNvPr>
                <p:cNvSpPr txBox="1"/>
                <p:nvPr/>
              </p:nvSpPr>
              <p:spPr>
                <a:xfrm>
                  <a:off x="7750948" y="1882438"/>
                  <a:ext cx="3172407" cy="6362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85CF074-5A59-421B-BAEF-F68E9E342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948" y="1882438"/>
                  <a:ext cx="3172407" cy="6362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513" b="-117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="" xmlns:a16="http://schemas.microsoft.com/office/drawing/2014/main" id="{AA69F223-CBF5-411B-A531-CD928F1E4BF6}"/>
                    </a:ext>
                  </a:extLst>
                </p:cNvPr>
                <p:cNvSpPr txBox="1"/>
                <p:nvPr/>
              </p:nvSpPr>
              <p:spPr>
                <a:xfrm>
                  <a:off x="6263382" y="4369413"/>
                  <a:ext cx="913007" cy="634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A69F223-CBF5-411B-A531-CD928F1E4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382" y="4369413"/>
                  <a:ext cx="913007" cy="6346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90" b="-129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C955F1C2-2D1C-49F8-B280-C354CD35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521067" y="783847"/>
              <a:ext cx="0" cy="2750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 18">
              <a:extLst>
                <a:ext uri="{FF2B5EF4-FFF2-40B4-BE49-F238E27FC236}">
                  <a16:creationId xmlns="" xmlns:a16="http://schemas.microsoft.com/office/drawing/2014/main" id="{B1C4737B-DBAC-45C2-8A82-928D451D6828}"/>
                </a:ext>
              </a:extLst>
            </p:cNvPr>
            <p:cNvGrpSpPr/>
            <p:nvPr/>
          </p:nvGrpSpPr>
          <p:grpSpPr>
            <a:xfrm>
              <a:off x="4305067" y="1278046"/>
              <a:ext cx="432000" cy="432000"/>
              <a:chOff x="2040479" y="980728"/>
              <a:chExt cx="432000" cy="432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="" xmlns:a16="http://schemas.microsoft.com/office/drawing/2014/main" id="{71BAFCC7-D372-4576-AC1A-393B8E85B687}"/>
                  </a:ext>
                </a:extLst>
              </p:cNvPr>
              <p:cNvSpPr/>
              <p:nvPr/>
            </p:nvSpPr>
            <p:spPr>
              <a:xfrm>
                <a:off x="2040479" y="980728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="" xmlns:a16="http://schemas.microsoft.com/office/drawing/2014/main" id="{735E9FBE-8188-43DE-B51D-A2DEED02939A}"/>
                  </a:ext>
                </a:extLst>
              </p:cNvPr>
              <p:cNvCxnSpPr>
                <a:cxnSpLocks/>
                <a:stCxn id="20" idx="2"/>
                <a:endCxn id="20" idx="6"/>
              </p:cNvCxnSpPr>
              <p:nvPr/>
            </p:nvCxnSpPr>
            <p:spPr>
              <a:xfrm>
                <a:off x="2040479" y="1196728"/>
                <a:ext cx="43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3C8EDCE5-FFBB-4AC9-A054-C9CE1C87FA9E}"/>
                </a:ext>
              </a:extLst>
            </p:cNvPr>
            <p:cNvCxnSpPr>
              <a:cxnSpLocks/>
            </p:cNvCxnSpPr>
            <p:nvPr/>
          </p:nvCxnSpPr>
          <p:spPr>
            <a:xfrm>
              <a:off x="4521067" y="3520175"/>
              <a:ext cx="29482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="" xmlns:a16="http://schemas.microsoft.com/office/drawing/2014/main" id="{CCFA21BF-7878-4333-B9CC-5E9E0152E637}"/>
                </a:ext>
              </a:extLst>
            </p:cNvPr>
            <p:cNvSpPr/>
            <p:nvPr/>
          </p:nvSpPr>
          <p:spPr>
            <a:xfrm>
              <a:off x="5979036" y="3466174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="" xmlns:a16="http://schemas.microsoft.com/office/drawing/2014/main" id="{8432CF84-9CC1-45AB-B6DB-0CDB4FC28851}"/>
                </a:ext>
              </a:extLst>
            </p:cNvPr>
            <p:cNvCxnSpPr/>
            <p:nvPr/>
          </p:nvCxnSpPr>
          <p:spPr>
            <a:xfrm>
              <a:off x="4521067" y="1753545"/>
              <a:ext cx="0" cy="54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="" xmlns:a16="http://schemas.microsoft.com/office/drawing/2014/main" id="{E125027E-3777-48CD-B930-334A89DBE75B}"/>
                </a:ext>
              </a:extLst>
            </p:cNvPr>
            <p:cNvCxnSpPr/>
            <p:nvPr/>
          </p:nvCxnSpPr>
          <p:spPr>
            <a:xfrm>
              <a:off x="6033283" y="5464391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="" xmlns:a16="http://schemas.microsoft.com/office/drawing/2014/main" id="{4CB584FF-5924-433D-926A-DF86F1CF1E3D}"/>
                    </a:ext>
                  </a:extLst>
                </p:cNvPr>
                <p:cNvSpPr txBox="1"/>
                <p:nvPr/>
              </p:nvSpPr>
              <p:spPr>
                <a:xfrm>
                  <a:off x="6162154" y="5392383"/>
                  <a:ext cx="4079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CB584FF-5924-433D-926A-DF86F1CF1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154" y="5392383"/>
                  <a:ext cx="40793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230" r="-19672" b="-5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="" xmlns:a16="http://schemas.microsoft.com/office/drawing/2014/main" id="{D10BF9F3-9130-40C4-9293-3A3E80552C44}"/>
                    </a:ext>
                  </a:extLst>
                </p:cNvPr>
                <p:cNvSpPr txBox="1"/>
                <p:nvPr/>
              </p:nvSpPr>
              <p:spPr>
                <a:xfrm>
                  <a:off x="4671533" y="1933020"/>
                  <a:ext cx="3917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0BF9F3-9130-40C4-9293-3A3E80552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33" y="1933020"/>
                  <a:ext cx="39170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7586" r="-15517" b="-5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F98B52F0-1909-4959-939B-20EB8871935E}"/>
                </a:ext>
              </a:extLst>
            </p:cNvPr>
            <p:cNvSpPr/>
            <p:nvPr/>
          </p:nvSpPr>
          <p:spPr>
            <a:xfrm>
              <a:off x="5889267" y="4317968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632C7EAF-7A9D-4E94-84F1-A7245F02CC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2916" y="774322"/>
              <a:ext cx="0" cy="2750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6F03ECB8-3352-48A0-91F8-12E81308FF6B}"/>
                </a:ext>
              </a:extLst>
            </p:cNvPr>
            <p:cNvSpPr/>
            <p:nvPr/>
          </p:nvSpPr>
          <p:spPr>
            <a:xfrm>
              <a:off x="7312450" y="1806661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FA0A3595-3204-4546-A51E-C7A7FB6A8462}"/>
                </a:ext>
              </a:extLst>
            </p:cNvPr>
            <p:cNvSpPr/>
            <p:nvPr/>
          </p:nvSpPr>
          <p:spPr>
            <a:xfrm>
              <a:off x="7415365" y="72834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49594D66-455F-4494-94F4-6CA857BCB157}"/>
                </a:ext>
              </a:extLst>
            </p:cNvPr>
            <p:cNvSpPr/>
            <p:nvPr/>
          </p:nvSpPr>
          <p:spPr>
            <a:xfrm>
              <a:off x="5977257" y="6181344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="" xmlns:a16="http://schemas.microsoft.com/office/drawing/2014/main" id="{5994720D-B2A5-4E11-865A-6D3ACD9D494B}"/>
                    </a:ext>
                  </a:extLst>
                </p:cNvPr>
                <p:cNvSpPr txBox="1"/>
                <p:nvPr/>
              </p:nvSpPr>
              <p:spPr>
                <a:xfrm>
                  <a:off x="5639923" y="6042844"/>
                  <a:ext cx="287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994720D-B2A5-4E11-865A-6D3ACD9D4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923" y="6042844"/>
                  <a:ext cx="28706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907" r="-11628" b="-292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itre 1"/>
          <p:cNvSpPr txBox="1">
            <a:spLocks/>
          </p:cNvSpPr>
          <p:nvPr/>
        </p:nvSpPr>
        <p:spPr>
          <a:xfrm>
            <a:off x="1097280" y="286604"/>
            <a:ext cx="10058400" cy="739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</a:t>
            </a:r>
            <a:r>
              <a:rPr lang="fr-FR" sz="3200" b="1" dirty="0" smtClean="0">
                <a:solidFill>
                  <a:srgbClr val="00B050"/>
                </a:solidFill>
              </a:rPr>
              <a:t>3. Résolution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13</a:t>
            </a:fld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="" xmlns:a16="http://schemas.microsoft.com/office/drawing/2014/main" id="{D131FC6B-A264-4A48-AD86-0BE755256B89}"/>
              </a:ext>
            </a:extLst>
          </p:cNvPr>
          <p:cNvSpPr/>
          <p:nvPr/>
        </p:nvSpPr>
        <p:spPr>
          <a:xfrm>
            <a:off x="8248517" y="1515169"/>
            <a:ext cx="3207798" cy="917258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474603" y="990600"/>
            <a:ext cx="7981712" cy="5201754"/>
            <a:chOff x="2782044" y="1336657"/>
            <a:chExt cx="8586812" cy="5616624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665D69B-6EE0-4E10-88E5-E1BF9C6111EB}"/>
                </a:ext>
              </a:extLst>
            </p:cNvPr>
            <p:cNvSpPr/>
            <p:nvPr/>
          </p:nvSpPr>
          <p:spPr>
            <a:xfrm>
              <a:off x="2782044" y="3933056"/>
              <a:ext cx="8586811" cy="2019149"/>
            </a:xfrm>
            <a:prstGeom prst="rect">
              <a:avLst/>
            </a:prstGeom>
            <a:solidFill>
              <a:srgbClr val="DEEBF7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4DF2ED76-4E0A-46D3-84A9-2C18EE667903}"/>
                </a:ext>
              </a:extLst>
            </p:cNvPr>
            <p:cNvCxnSpPr>
              <a:cxnSpLocks/>
            </p:cNvCxnSpPr>
            <p:nvPr/>
          </p:nvCxnSpPr>
          <p:spPr>
            <a:xfrm>
              <a:off x="2782044" y="3928945"/>
              <a:ext cx="858681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="" xmlns:a16="http://schemas.microsoft.com/office/drawing/2014/main" id="{D294E741-9990-487D-A0E0-86CE78189C53}"/>
                    </a:ext>
                  </a:extLst>
                </p:cNvPr>
                <p:cNvSpPr txBox="1"/>
                <p:nvPr/>
              </p:nvSpPr>
              <p:spPr>
                <a:xfrm>
                  <a:off x="7875322" y="1336657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94E741-9990-487D-A0E0-86CE78189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322" y="1336657"/>
                  <a:ext cx="27328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829" r="-14634" b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="" xmlns:a16="http://schemas.microsoft.com/office/drawing/2014/main" id="{BA7C33BE-ECA1-4C72-91BE-CB0C7BDD9596}"/>
                    </a:ext>
                  </a:extLst>
                </p:cNvPr>
                <p:cNvSpPr txBox="1"/>
                <p:nvPr/>
              </p:nvSpPr>
              <p:spPr>
                <a:xfrm>
                  <a:off x="6371566" y="3180327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7C33BE-ECA1-4C72-91BE-CB0C7BDD9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66" y="3180327"/>
                  <a:ext cx="2732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0" r="-14286" b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121BD8BD-B93B-4861-BDC3-D862B65F10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0437" y="5696605"/>
              <a:ext cx="0" cy="4607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291233C1-92ED-4BE8-BF9C-D2D539FD99F7}"/>
                </a:ext>
              </a:extLst>
            </p:cNvPr>
            <p:cNvCxnSpPr>
              <a:cxnSpLocks/>
            </p:cNvCxnSpPr>
            <p:nvPr/>
          </p:nvCxnSpPr>
          <p:spPr>
            <a:xfrm>
              <a:off x="6310437" y="3127486"/>
              <a:ext cx="0" cy="3687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="" xmlns:a16="http://schemas.microsoft.com/office/drawing/2014/main" id="{C85CF074-5A59-421B-BAEF-F68E9E342316}"/>
                    </a:ext>
                  </a:extLst>
                </p:cNvPr>
                <p:cNvSpPr txBox="1"/>
                <p:nvPr/>
              </p:nvSpPr>
              <p:spPr>
                <a:xfrm>
                  <a:off x="8014139" y="2000034"/>
                  <a:ext cx="3205621" cy="636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85CF074-5A59-421B-BAEF-F68E9E342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139" y="2000034"/>
                  <a:ext cx="3205621" cy="6363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4" r="-3476" b="-82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="" xmlns:a16="http://schemas.microsoft.com/office/drawing/2014/main" id="{AA69F223-CBF5-411B-A531-CD928F1E4BF6}"/>
                    </a:ext>
                  </a:extLst>
                </p:cNvPr>
                <p:cNvSpPr txBox="1"/>
                <p:nvPr/>
              </p:nvSpPr>
              <p:spPr>
                <a:xfrm>
                  <a:off x="6598469" y="3591494"/>
                  <a:ext cx="913007" cy="634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A69F223-CBF5-411B-A531-CD928F1E4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469" y="3591494"/>
                  <a:ext cx="913007" cy="6346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9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3C8EDCE5-FFBB-4AC9-A054-C9CE1C87FA9E}"/>
                </a:ext>
              </a:extLst>
            </p:cNvPr>
            <p:cNvCxnSpPr>
              <a:cxnSpLocks/>
            </p:cNvCxnSpPr>
            <p:nvPr/>
          </p:nvCxnSpPr>
          <p:spPr>
            <a:xfrm>
              <a:off x="4798221" y="3127486"/>
              <a:ext cx="29482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CCFA21BF-7878-4333-B9CC-5E9E0152E637}"/>
                </a:ext>
              </a:extLst>
            </p:cNvPr>
            <p:cNvSpPr/>
            <p:nvPr/>
          </p:nvSpPr>
          <p:spPr>
            <a:xfrm>
              <a:off x="6256190" y="307348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8432CF84-9CC1-45AB-B6DB-0CDB4FC28851}"/>
                </a:ext>
              </a:extLst>
            </p:cNvPr>
            <p:cNvCxnSpPr/>
            <p:nvPr/>
          </p:nvCxnSpPr>
          <p:spPr>
            <a:xfrm>
              <a:off x="4798221" y="2201790"/>
              <a:ext cx="0" cy="54880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E125027E-3777-48CD-B930-334A89DBE75B}"/>
                </a:ext>
              </a:extLst>
            </p:cNvPr>
            <p:cNvCxnSpPr/>
            <p:nvPr/>
          </p:nvCxnSpPr>
          <p:spPr>
            <a:xfrm>
              <a:off x="6310189" y="4401660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="" xmlns:a16="http://schemas.microsoft.com/office/drawing/2014/main" id="{4CB584FF-5924-433D-926A-DF86F1CF1E3D}"/>
                    </a:ext>
                  </a:extLst>
                </p:cNvPr>
                <p:cNvSpPr txBox="1"/>
                <p:nvPr/>
              </p:nvSpPr>
              <p:spPr>
                <a:xfrm>
                  <a:off x="8981198" y="4407080"/>
                  <a:ext cx="4388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CB584FF-5924-433D-926A-DF86F1CF1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198" y="4407080"/>
                  <a:ext cx="43883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1" r="-14925" b="-446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="" xmlns:a16="http://schemas.microsoft.com/office/drawing/2014/main" id="{D10BF9F3-9130-40C4-9293-3A3E80552C44}"/>
                    </a:ext>
                  </a:extLst>
                </p:cNvPr>
                <p:cNvSpPr txBox="1"/>
                <p:nvPr/>
              </p:nvSpPr>
              <p:spPr>
                <a:xfrm>
                  <a:off x="4910201" y="2347998"/>
                  <a:ext cx="3917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0BF9F3-9130-40C4-9293-3A3E80552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01" y="2347998"/>
                  <a:ext cx="39170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333" r="-15000" b="-446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98B52F0-1909-4959-939B-20EB8871935E}"/>
                </a:ext>
              </a:extLst>
            </p:cNvPr>
            <p:cNvSpPr/>
            <p:nvPr/>
          </p:nvSpPr>
          <p:spPr>
            <a:xfrm>
              <a:off x="6166173" y="3496897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C955F1C2-2D1C-49F8-B280-C354CD35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798221" y="1389850"/>
              <a:ext cx="0" cy="1752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632C7EAF-7A9D-4E94-84F1-A7245F02C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070" y="1475156"/>
              <a:ext cx="6449" cy="16574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F03ECB8-3352-48A0-91F8-12E81308FF6B}"/>
                </a:ext>
              </a:extLst>
            </p:cNvPr>
            <p:cNvSpPr/>
            <p:nvPr/>
          </p:nvSpPr>
          <p:spPr>
            <a:xfrm>
              <a:off x="7596054" y="1918759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id="{FA0A3595-3204-4546-A51E-C7A7FB6A8462}"/>
                </a:ext>
              </a:extLst>
            </p:cNvPr>
            <p:cNvSpPr/>
            <p:nvPr/>
          </p:nvSpPr>
          <p:spPr>
            <a:xfrm>
              <a:off x="7695595" y="141704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1D316C72-9991-46DA-B275-E320A9F89CAA}"/>
                </a:ext>
              </a:extLst>
            </p:cNvPr>
            <p:cNvCxnSpPr>
              <a:cxnSpLocks/>
            </p:cNvCxnSpPr>
            <p:nvPr/>
          </p:nvCxnSpPr>
          <p:spPr>
            <a:xfrm>
              <a:off x="2782044" y="5952207"/>
              <a:ext cx="8586811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="" xmlns:a16="http://schemas.microsoft.com/office/drawing/2014/main" id="{B1C4737B-DBAC-45C2-8A82-928D451D6828}"/>
                </a:ext>
              </a:extLst>
            </p:cNvPr>
            <p:cNvGrpSpPr/>
            <p:nvPr/>
          </p:nvGrpSpPr>
          <p:grpSpPr>
            <a:xfrm>
              <a:off x="4582221" y="1745794"/>
              <a:ext cx="432000" cy="432000"/>
              <a:chOff x="2040479" y="980728"/>
              <a:chExt cx="432000" cy="432000"/>
            </a:xfrm>
          </p:grpSpPr>
          <p:sp>
            <p:nvSpPr>
              <p:cNvPr id="40" name="Ellipse 39">
                <a:extLst>
                  <a:ext uri="{FF2B5EF4-FFF2-40B4-BE49-F238E27FC236}">
                    <a16:creationId xmlns="" xmlns:a16="http://schemas.microsoft.com/office/drawing/2014/main" id="{71BAFCC7-D372-4576-AC1A-393B8E85B687}"/>
                  </a:ext>
                </a:extLst>
              </p:cNvPr>
              <p:cNvSpPr/>
              <p:nvPr/>
            </p:nvSpPr>
            <p:spPr>
              <a:xfrm>
                <a:off x="2040479" y="980728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="" xmlns:a16="http://schemas.microsoft.com/office/drawing/2014/main" id="{735E9FBE-8188-43DE-B51D-A2DEED02939A}"/>
                  </a:ext>
                </a:extLst>
              </p:cNvPr>
              <p:cNvCxnSpPr>
                <a:cxnSpLocks/>
                <a:stCxn id="40" idx="2"/>
                <a:endCxn id="40" idx="6"/>
              </p:cNvCxnSpPr>
              <p:nvPr/>
            </p:nvCxnSpPr>
            <p:spPr>
              <a:xfrm>
                <a:off x="2040479" y="1196728"/>
                <a:ext cx="43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id="{FB188BED-8524-4382-8E50-E6D31497DF82}"/>
                    </a:ext>
                  </a:extLst>
                </p:cNvPr>
                <p:cNvSpPr txBox="1"/>
                <p:nvPr/>
              </p:nvSpPr>
              <p:spPr>
                <a:xfrm>
                  <a:off x="6598469" y="5610535"/>
                  <a:ext cx="1354473" cy="6362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B188BED-8524-4382-8E50-E6D31497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469" y="5610535"/>
                  <a:ext cx="1354473" cy="6362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5" r="-2427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5CBBC01C-EDA5-41A1-9607-69EBA3E575E9}"/>
                </a:ext>
              </a:extLst>
            </p:cNvPr>
            <p:cNvSpPr/>
            <p:nvPr/>
          </p:nvSpPr>
          <p:spPr>
            <a:xfrm>
              <a:off x="6166173" y="5581636"/>
              <a:ext cx="288032" cy="787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="" xmlns:a16="http://schemas.microsoft.com/office/drawing/2014/main" id="{8E9F3B48-8FC4-42C8-9F7C-AB6DD44C6B37}"/>
                    </a:ext>
                  </a:extLst>
                </p:cNvPr>
                <p:cNvSpPr txBox="1"/>
                <p:nvPr/>
              </p:nvSpPr>
              <p:spPr>
                <a:xfrm>
                  <a:off x="6441707" y="6676282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E9F3B48-8FC4-42C8-9F7C-AB6DD44C6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707" y="6676282"/>
                  <a:ext cx="27328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810" r="-14286" b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49A9D70C-817E-41DA-90E3-1172C7B0C39E}"/>
                </a:ext>
              </a:extLst>
            </p:cNvPr>
            <p:cNvSpPr/>
            <p:nvPr/>
          </p:nvSpPr>
          <p:spPr>
            <a:xfrm>
              <a:off x="6256190" y="674040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95F59724-ACC8-46EF-A97E-221956DB1B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056617" y="4818604"/>
              <a:ext cx="0" cy="2880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671465D2-B739-4C0A-9F93-FFA2BC170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4954" y="4966714"/>
              <a:ext cx="4902027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D04103AE-064F-4ADA-9FC0-2FB8E083AC3E}"/>
                </a:ext>
              </a:extLst>
            </p:cNvPr>
            <p:cNvCxnSpPr/>
            <p:nvPr/>
          </p:nvCxnSpPr>
          <p:spPr>
            <a:xfrm>
              <a:off x="6310189" y="5121739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="" xmlns:a16="http://schemas.microsoft.com/office/drawing/2014/main" id="{C1AF6F04-966D-4F24-8A58-A5FCDF7EDF27}"/>
                    </a:ext>
                  </a:extLst>
                </p:cNvPr>
                <p:cNvSpPr txBox="1"/>
                <p:nvPr/>
              </p:nvSpPr>
              <p:spPr>
                <a:xfrm>
                  <a:off x="6441707" y="5081073"/>
                  <a:ext cx="4199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1AF6F04-966D-4F24-8A58-A5FCDF7ED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707" y="5081073"/>
                  <a:ext cx="419922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0" r="-18750" b="-446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="" xmlns:a16="http://schemas.microsoft.com/office/drawing/2014/main" id="{36A56467-0278-4A9E-B0CF-261DBE0B6AD9}"/>
                    </a:ext>
                  </a:extLst>
                </p:cNvPr>
                <p:cNvSpPr txBox="1"/>
                <p:nvPr/>
              </p:nvSpPr>
              <p:spPr>
                <a:xfrm>
                  <a:off x="5964946" y="4818172"/>
                  <a:ext cx="287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6A56467-0278-4A9E-B0CF-261DBE0B6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946" y="4818172"/>
                  <a:ext cx="28706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727" r="-11364" b="-232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id="{04D23F3D-FBF9-4D50-A5F2-E07FCB1DE932}"/>
                </a:ext>
              </a:extLst>
            </p:cNvPr>
            <p:cNvSpPr/>
            <p:nvPr/>
          </p:nvSpPr>
          <p:spPr>
            <a:xfrm>
              <a:off x="6256190" y="491158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="" xmlns:a16="http://schemas.microsoft.com/office/drawing/2014/main" id="{4683D9C4-CA6B-478F-9D4F-0EEE2349CFCC}"/>
                    </a:ext>
                  </a:extLst>
                </p:cNvPr>
                <p:cNvSpPr txBox="1"/>
                <p:nvPr/>
              </p:nvSpPr>
              <p:spPr>
                <a:xfrm>
                  <a:off x="6454205" y="4312446"/>
                  <a:ext cx="4079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683D9C4-CA6B-478F-9D4F-0EEE2349C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205" y="4312446"/>
                  <a:ext cx="40793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806" r="-17742" b="-446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 : coins arrondis 43">
            <a:extLst>
              <a:ext uri="{FF2B5EF4-FFF2-40B4-BE49-F238E27FC236}">
                <a16:creationId xmlns="" xmlns:a16="http://schemas.microsoft.com/office/drawing/2014/main" id="{0AE535B3-1831-47A3-A473-A4D5E263F3DE}"/>
              </a:ext>
            </a:extLst>
          </p:cNvPr>
          <p:cNvSpPr/>
          <p:nvPr/>
        </p:nvSpPr>
        <p:spPr>
          <a:xfrm>
            <a:off x="6915124" y="4855179"/>
            <a:ext cx="1503754" cy="877676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2">
            <a:extLst>
              <a:ext uri="{FF2B5EF4-FFF2-40B4-BE49-F238E27FC236}">
                <a16:creationId xmlns="" xmlns:a16="http://schemas.microsoft.com/office/drawing/2014/main" id="{2F320B20-4376-4F23-8F43-E516F83178D0}"/>
              </a:ext>
            </a:extLst>
          </p:cNvPr>
          <p:cNvSpPr/>
          <p:nvPr/>
        </p:nvSpPr>
        <p:spPr>
          <a:xfrm>
            <a:off x="6939783" y="3037279"/>
            <a:ext cx="1051349" cy="745391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itre 1"/>
          <p:cNvSpPr txBox="1">
            <a:spLocks/>
          </p:cNvSpPr>
          <p:nvPr/>
        </p:nvSpPr>
        <p:spPr>
          <a:xfrm>
            <a:off x="1097280" y="286604"/>
            <a:ext cx="10058400" cy="7396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</a:t>
            </a:r>
            <a:r>
              <a:rPr lang="fr-FR" sz="3200" b="1" dirty="0" smtClean="0">
                <a:solidFill>
                  <a:srgbClr val="00B050"/>
                </a:solidFill>
              </a:rPr>
              <a:t>3. Résolution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45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Schéma électrique équivalent</a:t>
            </a:r>
            <a:endParaRPr lang="fr-F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9403091" y="990241"/>
                <a:ext cx="8495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i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91" y="990241"/>
                <a:ext cx="84954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7911204" y="3078861"/>
                <a:ext cx="8495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04" y="3078861"/>
                <a:ext cx="8495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8418878" y="4989012"/>
                <a:ext cx="8495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b="1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78" y="4989012"/>
                <a:ext cx="84954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8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III.3) Résolution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="" xmlns:a16="http://schemas.microsoft.com/office/drawing/2014/main" id="{9F9DA785-7797-4154-81D4-B0DE56D3941A}"/>
                  </a:ext>
                </a:extLst>
              </p:cNvPr>
              <p:cNvSpPr txBox="1"/>
              <p:nvPr/>
            </p:nvSpPr>
            <p:spPr>
              <a:xfrm>
                <a:off x="0" y="3057152"/>
                <a:ext cx="12010030" cy="1474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9DA785-7797-4154-81D4-B0DE56D39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7152"/>
                <a:ext cx="12010030" cy="14748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14</a:t>
            </a:fld>
            <a:endParaRPr lang="fr-FR"/>
          </a:p>
        </p:txBody>
      </p:sp>
      <p:sp>
        <p:nvSpPr>
          <p:cNvPr id="5" name="Rectangle : coins arrondis 2">
            <a:extLst>
              <a:ext uri="{FF2B5EF4-FFF2-40B4-BE49-F238E27FC236}">
                <a16:creationId xmlns="" xmlns:a16="http://schemas.microsoft.com/office/drawing/2014/main" id="{D131FC6B-A264-4A48-AD86-0BE755256B89}"/>
              </a:ext>
            </a:extLst>
          </p:cNvPr>
          <p:cNvSpPr/>
          <p:nvPr/>
        </p:nvSpPr>
        <p:spPr>
          <a:xfrm>
            <a:off x="902118" y="3812771"/>
            <a:ext cx="3780429" cy="816806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2">
            <a:extLst>
              <a:ext uri="{FF2B5EF4-FFF2-40B4-BE49-F238E27FC236}">
                <a16:creationId xmlns="" xmlns:a16="http://schemas.microsoft.com/office/drawing/2014/main" id="{D131FC6B-A264-4A48-AD86-0BE755256B89}"/>
              </a:ext>
            </a:extLst>
          </p:cNvPr>
          <p:cNvSpPr/>
          <p:nvPr/>
        </p:nvSpPr>
        <p:spPr>
          <a:xfrm>
            <a:off x="6681872" y="3794565"/>
            <a:ext cx="3780429" cy="816806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42">
            <a:extLst>
              <a:ext uri="{FF2B5EF4-FFF2-40B4-BE49-F238E27FC236}">
                <a16:creationId xmlns="" xmlns:a16="http://schemas.microsoft.com/office/drawing/2014/main" id="{2F320B20-4376-4F23-8F43-E516F83178D0}"/>
              </a:ext>
            </a:extLst>
          </p:cNvPr>
          <p:cNvSpPr/>
          <p:nvPr/>
        </p:nvSpPr>
        <p:spPr>
          <a:xfrm>
            <a:off x="4930737" y="3794565"/>
            <a:ext cx="1116587" cy="816806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42">
            <a:extLst>
              <a:ext uri="{FF2B5EF4-FFF2-40B4-BE49-F238E27FC236}">
                <a16:creationId xmlns="" xmlns:a16="http://schemas.microsoft.com/office/drawing/2014/main" id="{2F320B20-4376-4F23-8F43-E516F83178D0}"/>
              </a:ext>
            </a:extLst>
          </p:cNvPr>
          <p:cNvSpPr/>
          <p:nvPr/>
        </p:nvSpPr>
        <p:spPr>
          <a:xfrm>
            <a:off x="10746957" y="3794565"/>
            <a:ext cx="1116587" cy="816806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2">
            <a:extLst>
              <a:ext uri="{FF2B5EF4-FFF2-40B4-BE49-F238E27FC236}">
                <a16:creationId xmlns="" xmlns:a16="http://schemas.microsoft.com/office/drawing/2014/main" id="{D131FC6B-A264-4A48-AD86-0BE755256B89}"/>
              </a:ext>
            </a:extLst>
          </p:cNvPr>
          <p:cNvSpPr/>
          <p:nvPr/>
        </p:nvSpPr>
        <p:spPr>
          <a:xfrm>
            <a:off x="7337885" y="2977760"/>
            <a:ext cx="3780429" cy="816806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7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41554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16</a:t>
            </a:fld>
            <a:endParaRPr lang="fr-FR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7210"/>
            <a:ext cx="3865046" cy="4022725"/>
          </a:xfr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44" y="1998300"/>
            <a:ext cx="4093814" cy="4200543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résistance thermique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7080621"/>
                  </p:ext>
                </p:extLst>
              </p:nvPr>
            </p:nvGraphicFramePr>
            <p:xfrm>
              <a:off x="868680" y="2243293"/>
              <a:ext cx="10515600" cy="3491865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1795818"/>
                    <a:gridCol w="3207224"/>
                    <a:gridCol w="5512558"/>
                  </a:tblGrid>
                  <a:tr h="371665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Conduction électrique</a:t>
                          </a:r>
                          <a:r>
                            <a:rPr lang="fr-FR" baseline="0" dirty="0" smtClean="0"/>
                            <a:t> dans un conducteur ohmique en régime permanent (tube de courant)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Diffusion thermique (sans rayonnement ni convection) dans un solide en l’absence de sources</a:t>
                          </a:r>
                          <a:r>
                            <a:rPr lang="fr-FR" baseline="0" dirty="0" smtClean="0"/>
                            <a:t> internes et de fuite thermiques par les bords en régime permanent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Equation locale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𝑒𝑙𝑒𝑐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𝑔𝑟𝑎𝑑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𝑔𝑟𝑎𝑑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Flux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𝑒𝑙𝑒𝑐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nary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𝑑𝑆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𝑑𝑆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Résistance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𝑒𝑙𝑒𝑐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𝑒𝑙𝑒𝑐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7080621"/>
                  </p:ext>
                </p:extLst>
              </p:nvPr>
            </p:nvGraphicFramePr>
            <p:xfrm>
              <a:off x="868680" y="2243293"/>
              <a:ext cx="10515600" cy="3527679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1795818"/>
                    <a:gridCol w="3207224"/>
                    <a:gridCol w="5512558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Conduction électrique</a:t>
                          </a:r>
                          <a:r>
                            <a:rPr lang="fr-FR" baseline="0" dirty="0" smtClean="0"/>
                            <a:t> dans un conducteur ohmique en régime permanent (tube de courant)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Diffusion thermique (sans rayonnement ni convection) dans un solide en l’absence de sources</a:t>
                          </a:r>
                          <a:r>
                            <a:rPr lang="fr-FR" baseline="0" dirty="0" smtClean="0"/>
                            <a:t> internes et de fuite thermiques par les bords en régime permanent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958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Equation locale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6084" t="-98101" r="-172433" b="-1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0718" t="-98101" r="-221" b="-173418"/>
                          </a:stretch>
                        </a:blipFill>
                      </a:tcPr>
                    </a:tc>
                  </a:tr>
                  <a:tr h="730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Flux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6084" t="-260833" r="-17243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0718" t="-260833" r="-221" b="-128333"/>
                          </a:stretch>
                        </a:blipFill>
                      </a:tcPr>
                    </a:tc>
                  </a:tr>
                  <a:tr h="92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Résistance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6084" t="-284868" r="-17243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0718" t="-284868" r="-221" b="-13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résistance thermique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3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46" y="1996086"/>
            <a:ext cx="6386668" cy="420497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résistance thermique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19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6" y="1800063"/>
            <a:ext cx="6176266" cy="443247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résistance thermique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</p:spPr>
            <p:txBody>
              <a:bodyPr>
                <a:normAutofit fontScale="90000"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I. Formulation locale du bilant thermique</a:t>
                </a:r>
                <a:br>
                  <a:rPr lang="fr-FR" b="1" dirty="0" smtClean="0">
                    <a:solidFill>
                      <a:schemeClr val="accent2"/>
                    </a:solidFill>
                  </a:rPr>
                </a:br>
                <a:r>
                  <a:rPr lang="fr-FR" b="1" dirty="0">
                    <a:solidFill>
                      <a:schemeClr val="accent2"/>
                    </a:solidFill>
                  </a:rPr>
                  <a:t>	</a:t>
                </a:r>
                <a:r>
                  <a:rPr lang="fr-FR" sz="3200" b="1" dirty="0" smtClean="0">
                    <a:solidFill>
                      <a:srgbClr val="00B050"/>
                    </a:solidFill>
                  </a:rPr>
                  <a:t>2. Grandeurs associées aux transferts à travers une surface</a:t>
                </a:r>
                <a14:m>
                  <m:oMath xmlns:m="http://schemas.openxmlformats.org/officeDocument/2006/math"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fr-FR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  <a:blipFill rotWithShape="0">
                <a:blip r:embed="rId2"/>
                <a:stretch>
                  <a:fillRect l="-2364" b="-92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9711" y="1951630"/>
                <a:ext cx="7418695" cy="4258101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/>
                <a:r>
                  <a:rPr lang="fr-FR" sz="9600" dirty="0" smtClean="0"/>
                  <a:t>Le </a:t>
                </a:r>
                <a:r>
                  <a:rPr lang="fr-FR" sz="9600" b="1" dirty="0" smtClean="0"/>
                  <a:t>flux thermique </a:t>
                </a:r>
                <a:r>
                  <a:rPr lang="fr-FR" sz="9600" dirty="0" smtClean="0"/>
                  <a:t>entrant à travers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96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sz="9600" b="0" dirty="0" smtClean="0"/>
                  <a:t> à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9600" b="0" dirty="0" smtClean="0"/>
                  <a:t> la quantité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9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6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fr-FR" sz="96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sub>
                    </m:sSub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9600" b="1" dirty="0" smtClean="0"/>
                  <a:t> </a:t>
                </a:r>
                <a:r>
                  <a:rPr lang="fr-FR" sz="9600" b="0" dirty="0" smtClean="0"/>
                  <a:t>telle que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9600" b="0" i="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eqArr>
                          <m:eqArrPr>
                            <m:ctrlPr>
                              <a:rPr lang="fr-FR" sz="9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9600" b="0" i="1" smtClean="0">
                                <a:latin typeface="Cambria Math" panose="02040503050406030204" pitchFamily="18" charset="0"/>
                              </a:rPr>
                              <m:t>𝑒𝑛𝑡𝑟𝑎𝑛𝑡</m:t>
                            </m:r>
                          </m:e>
                          <m:e>
                            <m:r>
                              <a:rPr lang="fr-FR" sz="9600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fr-FR" sz="9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9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eqArr>
                      </m:sub>
                    </m:sSub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96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9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d>
                      <m:d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fr-FR" sz="9600" b="0" dirty="0" smtClean="0"/>
                  <a:t>.</a:t>
                </a:r>
              </a:p>
              <a:p>
                <a:pPr algn="just"/>
                <a:r>
                  <a:rPr lang="fr-FR" sz="9600" dirty="0" smtClean="0"/>
                  <a:t>Le </a:t>
                </a:r>
                <a:r>
                  <a:rPr lang="fr-FR" sz="9600" b="1" dirty="0" smtClean="0"/>
                  <a:t>flux thermique surfacique élémentaire </a:t>
                </a:r>
                <a:r>
                  <a:rPr lang="fr-FR" sz="9600" dirty="0" smtClean="0"/>
                  <a:t>entrant à travers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FR" sz="9600" b="0" dirty="0" smtClean="0"/>
                  <a:t> à 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9600" b="0" dirty="0" smtClean="0"/>
                  <a:t> la quantité </a:t>
                </a:r>
                <a14:m>
                  <m:oMath xmlns:m="http://schemas.openxmlformats.org/officeDocument/2006/math">
                    <m:r>
                      <a:rPr lang="el-GR" sz="9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9600" b="1" dirty="0" smtClean="0"/>
                  <a:t> </a:t>
                </a:r>
                <a:r>
                  <a:rPr lang="fr-FR" sz="9600" b="0" dirty="0" smtClean="0"/>
                  <a:t>telle que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eqArr>
                            <m:eqArrPr>
                              <m:ctrlP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  <m:t>𝑒𝑛𝑡𝑟𝑎𝑛𝑡</m:t>
                              </m:r>
                            </m:e>
                            <m:e>
                              <m: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  <m: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9600" b="0" i="0" smtClean="0">
                                      <a:latin typeface="Cambria Math" panose="02040503050406030204" pitchFamily="18" charset="0"/>
                                    </a:rPr>
                                    <m:t>dS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9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eqArr>
                        </m:sub>
                      </m:sSub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sz="9600" b="0" dirty="0" smtClean="0"/>
              </a:p>
              <a:p>
                <a:pPr algn="just"/>
                <a:r>
                  <a:rPr lang="fr-FR" sz="9600" dirty="0" smtClean="0"/>
                  <a:t>Le </a:t>
                </a:r>
                <a:r>
                  <a:rPr lang="fr-FR" sz="9600" b="1" dirty="0" smtClean="0"/>
                  <a:t>vecteur densité de flux thermique </a:t>
                </a:r>
                <a:r>
                  <a:rPr lang="fr-FR" sz="9600" dirty="0" smtClean="0"/>
                  <a:t>le champ</a:t>
                </a:r>
                <a14:m>
                  <m:oMath xmlns:m="http://schemas.openxmlformats.org/officeDocument/2006/math">
                    <m:r>
                      <a:rPr lang="fr-FR" sz="96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9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9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fr-FR" sz="9600" b="1" i="1" smtClean="0">
                                <a:latin typeface="Cambria Math" panose="02040503050406030204" pitchFamily="18" charset="0"/>
                              </a:rPr>
                              <m:t>𝒕𝒉</m:t>
                            </m:r>
                          </m:sub>
                        </m:sSub>
                      </m:e>
                    </m:acc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9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9600" b="1" dirty="0" smtClean="0"/>
                  <a:t> </a:t>
                </a:r>
                <a:r>
                  <a:rPr lang="fr-FR" sz="9600" b="0" dirty="0" smtClean="0"/>
                  <a:t>tel que, en tout point, à tout instant, et quelque soit l’élément de surface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FR" sz="9600" b="0" dirty="0" smtClean="0"/>
                  <a:t> orienté par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fr-FR" sz="9600" b="0" dirty="0" smtClean="0"/>
                  <a:t> étudié, on ait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96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2400" b="0" dirty="0" smtClean="0"/>
              </a:p>
            </p:txBody>
          </p:sp>
        </mc:Choice>
        <mc:Fallback xmlns=""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9711" y="1951630"/>
                <a:ext cx="7418695" cy="4258101"/>
              </a:xfrm>
              <a:blipFill rotWithShape="0">
                <a:blip r:embed="rId3"/>
                <a:stretch>
                  <a:fillRect l="-1233" t="-3290" r="-2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6" y="2221282"/>
            <a:ext cx="4219069" cy="3368260"/>
          </a:xfr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Définitions des quantités décrivant le flux d’énergie à travers une surface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Propriétés des différents flux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Transfert par diffusion : la conduction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8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4127550115"/>
                  </p:ext>
                </p:extLst>
              </p:nvPr>
            </p:nvGraphicFramePr>
            <p:xfrm>
              <a:off x="839787" y="2603435"/>
              <a:ext cx="10515600" cy="2298937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449323"/>
                    <a:gridCol w="2415654"/>
                    <a:gridCol w="5650623"/>
                  </a:tblGrid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Matériau étudié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Ordre</a:t>
                          </a:r>
                          <a:r>
                            <a:rPr lang="fr-FR" baseline="0" dirty="0" smtClean="0"/>
                            <a:t> de grandeur de </a:t>
                          </a:r>
                          <a14:m>
                            <m:oMath xmlns:m="http://schemas.openxmlformats.org/officeDocument/2006/math">
                              <m:r>
                                <a:rPr lang="fr-FR" baseline="0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Exemples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Métal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Cu : 386</a:t>
                          </a:r>
                          <a:r>
                            <a:rPr lang="fr-FR" baseline="0" dirty="0" smtClean="0"/>
                            <a:t> – Al : 210 – acier : 13 à 46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ou liquide usuel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Verre : 0,7 à 1 – eau : 0,6 – bois : 0,1 à 0,2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Gaz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 :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aseline="0" dirty="0" smtClean="0">
                                      <a:latin typeface="Cambria Math" panose="02040503050406030204" pitchFamily="18" charset="0"/>
                                    </a:rPr>
                                    <m:t>2,6.10</m:t>
                                  </m:r>
                                </m:e>
                                <m:sup>
                                  <m:r>
                                    <a:rPr lang="fr-FR" baseline="0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692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+ Gaz emprisonné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Laine de verre</a:t>
                          </a:r>
                          <a:r>
                            <a:rPr lang="fr-FR" baseline="0" dirty="0" smtClean="0"/>
                            <a:t> : 0,004 – duvet : 0,02 – polystyrène : 0,004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8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4127550115"/>
                  </p:ext>
                </p:extLst>
              </p:nvPr>
            </p:nvGraphicFramePr>
            <p:xfrm>
              <a:off x="839787" y="2603435"/>
              <a:ext cx="10515600" cy="2298937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449323"/>
                    <a:gridCol w="2415654"/>
                    <a:gridCol w="5650623"/>
                  </a:tblGrid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Matériau étudié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259" t="-4545" r="-234005" b="-4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Exemples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Métal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259" t="-104545" r="-234005" b="-3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Cu : 386</a:t>
                          </a:r>
                          <a:r>
                            <a:rPr lang="fr-FR" baseline="0" dirty="0" smtClean="0"/>
                            <a:t> – Al : 210 – acier : 13 à 46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ou liquide usuel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259" t="-204545" r="-234005" b="-2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Verre : 0,7 à 1 – eau : 0,6 – bois : 0,1 à 0,2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0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Gaz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259" t="-304545" r="-234005" b="-1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6192" t="-304545" r="-216" b="-189394"/>
                          </a:stretch>
                        </a:blipFill>
                      </a:tcPr>
                    </a:tc>
                  </a:tr>
                  <a:tr h="692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+ Gaz emprisonné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259" t="-234211" r="-234005" b="-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Laine de verre</a:t>
                          </a:r>
                          <a:r>
                            <a:rPr lang="fr-FR" baseline="0" dirty="0" smtClean="0"/>
                            <a:t> : 0,004 – duvet : 0,02 – polystyrène : 0,004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5002888"/>
                <a:ext cx="10517187" cy="9748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b="0" dirty="0" smtClean="0"/>
                  <a:t> quantifie L’INTENSITÉ des transferts thermiques diffusifs, permettant de distinguer les bon conducteurs thermiques (métaux) des bons isolants (gaz, gaz emprisonné dans un solide)</a:t>
                </a:r>
              </a:p>
            </p:txBody>
          </p:sp>
        </mc:Choice>
        <mc:Fallback xmlns="">
          <p:sp>
            <p:nvSpPr>
              <p:cNvPr id="9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5002888"/>
                <a:ext cx="10517187" cy="974829"/>
              </a:xfrm>
              <a:blipFill rotWithShape="0">
                <a:blip r:embed="rId3"/>
                <a:stretch>
                  <a:fillRect l="-1797" t="-10000" r="-231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6"/>
              <p:cNvSpPr txBox="1">
                <a:spLocks/>
              </p:cNvSpPr>
              <p:nvPr/>
            </p:nvSpPr>
            <p:spPr>
              <a:xfrm>
                <a:off x="696883" y="2169995"/>
                <a:ext cx="10515600" cy="78703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b="1" dirty="0" smtClean="0"/>
                  <a:t>Ordres de grandeur de la CONDUCTIVITÉ THERMIQUE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fr-FR" b="1" dirty="0" smtClean="0"/>
                  <a:t> (en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b="1" dirty="0" smtClean="0"/>
                  <a:t>) :</a:t>
                </a:r>
                <a:endParaRPr lang="fr-FR" b="1" dirty="0"/>
              </a:p>
            </p:txBody>
          </p:sp>
        </mc:Choice>
        <mc:Fallback xmlns="">
          <p:sp>
            <p:nvSpPr>
              <p:cNvPr id="10" name="Espace réservé du 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3" y="2169995"/>
                <a:ext cx="10515600" cy="787038"/>
              </a:xfrm>
              <a:prstGeom prst="rect">
                <a:avLst/>
              </a:prstGeom>
              <a:blipFill rotWithShape="0">
                <a:blip r:embed="rId4"/>
                <a:stretch>
                  <a:fillRect t="-7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6"/>
              <p:cNvSpPr txBox="1">
                <a:spLocks/>
              </p:cNvSpPr>
              <p:nvPr/>
            </p:nvSpPr>
            <p:spPr>
              <a:xfrm>
                <a:off x="839787" y="2444192"/>
                <a:ext cx="10515600" cy="70719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b="1" dirty="0" smtClean="0"/>
                  <a:t>Ordres de grandeur de la DIFFUSIVITÉ THERMIQUE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fr-FR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space réservé du 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2444192"/>
                <a:ext cx="10515600" cy="707195"/>
              </a:xfrm>
              <a:prstGeom prst="rect">
                <a:avLst/>
              </a:prstGeom>
              <a:blipFill rotWithShape="0">
                <a:blip r:embed="rId2"/>
                <a:stretch>
                  <a:fillRect l="-638" t="-9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Propriétés des différents flux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Transfert par diffusion : la conduction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8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218912197"/>
                  </p:ext>
                </p:extLst>
              </p:nvPr>
            </p:nvGraphicFramePr>
            <p:xfrm>
              <a:off x="839787" y="2797790"/>
              <a:ext cx="10515603" cy="175368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2258255"/>
                    <a:gridCol w="2115403"/>
                    <a:gridCol w="1869743"/>
                    <a:gridCol w="2019869"/>
                    <a:gridCol w="2252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Matériau étudié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p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  <m:sup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baseline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Métal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ou liquide usuel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Gaz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 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8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218912197"/>
                  </p:ext>
                </p:extLst>
              </p:nvPr>
            </p:nvGraphicFramePr>
            <p:xfrm>
              <a:off x="839787" y="2797790"/>
              <a:ext cx="10515603" cy="1819466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2258255"/>
                    <a:gridCol w="2115403"/>
                    <a:gridCol w="1869743"/>
                    <a:gridCol w="2019869"/>
                    <a:gridCol w="2252333"/>
                  </a:tblGrid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Matériau étudié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7205" t="-4688" r="-291643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202" t="-4688" r="-22964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970" t="-4688" r="-112991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6757" t="-4688" r="-1081" b="-393750"/>
                          </a:stretch>
                        </a:blipFill>
                      </a:tcPr>
                    </a:tc>
                  </a:tr>
                  <a:tr h="39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Métal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7205" t="-103077" r="-291643" b="-28769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202" t="-39181" r="-229642" b="-4736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970" t="-28390" r="-112991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6757" t="-103077" r="-1081" b="-2876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Solide ou liquide usuel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7205" t="-124528" r="-291643" b="-764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6757" t="-124528" r="-1081" b="-76415"/>
                          </a:stretch>
                        </a:blipFill>
                      </a:tcPr>
                    </a:tc>
                  </a:tr>
                  <a:tr h="39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Gaz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7205" t="-366154" r="-291643" b="-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202" t="-366154" r="-229642" b="-246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6757" t="-366154" r="-1081" b="-246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9787" y="4835047"/>
                <a:ext cx="10517187" cy="8461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400" b="0" dirty="0" smtClean="0"/>
                  <a:t> quantifie LA RAPIDITÉ des transferts thermiques diffusifs : plus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400" b="0" dirty="0" smtClean="0"/>
                  <a:t> est grand pour un matériau, plus la diffusion thermique y est rapide.</a:t>
                </a:r>
              </a:p>
            </p:txBody>
          </p:sp>
        </mc:Choice>
        <mc:Fallback xmlns="">
          <p:sp>
            <p:nvSpPr>
              <p:cNvPr id="8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9787" y="4835047"/>
                <a:ext cx="10517187" cy="846162"/>
              </a:xfrm>
              <a:blipFill rotWithShape="0">
                <a:blip r:embed="rId4"/>
                <a:stretch>
                  <a:fillRect l="-1797" t="-11511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9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texte 7"/>
          <p:cNvSpPr txBox="1">
            <a:spLocks/>
          </p:cNvSpPr>
          <p:nvPr/>
        </p:nvSpPr>
        <p:spPr>
          <a:xfrm>
            <a:off x="908029" y="2374709"/>
            <a:ext cx="5251476" cy="4318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300" b="1" dirty="0" smtClean="0"/>
              <a:t>Discontinuité APPARENTE de température</a:t>
            </a:r>
            <a:endParaRPr lang="fr-FR" sz="2300" b="1" dirty="0"/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29" y="2944828"/>
            <a:ext cx="5251476" cy="3117803"/>
          </a:xfrm>
          <a:prstGeom prst="rect">
            <a:avLst/>
          </a:prstGeom>
        </p:spPr>
      </p:pic>
      <p:sp>
        <p:nvSpPr>
          <p:cNvPr id="7" name="Espace réservé du texte 8"/>
          <p:cNvSpPr txBox="1">
            <a:spLocks/>
          </p:cNvSpPr>
          <p:nvPr/>
        </p:nvSpPr>
        <p:spPr>
          <a:xfrm>
            <a:off x="6240441" y="2374708"/>
            <a:ext cx="4972042" cy="4318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300" b="1" dirty="0" smtClean="0"/>
              <a:t>Modèle de la COUCHE LIMITE</a:t>
            </a:r>
            <a:endParaRPr lang="fr-FR" sz="2300" b="1" dirty="0"/>
          </a:p>
        </p:txBody>
      </p:sp>
      <p:pic>
        <p:nvPicPr>
          <p:cNvPr id="8" name="Espace réservé du contenu 5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50"/>
          <a:stretch/>
        </p:blipFill>
        <p:spPr>
          <a:xfrm>
            <a:off x="6240441" y="2882524"/>
            <a:ext cx="5193165" cy="1679290"/>
          </a:xfrm>
          <a:prstGeom prst="rect">
            <a:avLst/>
          </a:prstGeom>
        </p:spPr>
      </p:pic>
      <p:pic>
        <p:nvPicPr>
          <p:cNvPr id="9" name="Espace réservé du contenu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6"/>
          <a:stretch/>
        </p:blipFill>
        <p:spPr>
          <a:xfrm>
            <a:off x="6240441" y="4624117"/>
            <a:ext cx="5187649" cy="1658606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Propriétés des différents flux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Transfert par convection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Position du problème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9" y="1678151"/>
            <a:ext cx="4377159" cy="4555731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6" y="1832896"/>
            <a:ext cx="6484639" cy="4400986"/>
          </a:xfrm>
          <a:prstGeom prst="rect">
            <a:avLst/>
          </a:prstGeom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Description du capteur solaire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4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7</a:t>
            </a:fld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1637732" y="803294"/>
            <a:ext cx="9400295" cy="5500425"/>
            <a:chOff x="981844" y="742549"/>
            <a:chExt cx="9818788" cy="6089502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0D7BEDF-6E79-4E67-B794-A517FF5BA5EA}"/>
                </a:ext>
              </a:extLst>
            </p:cNvPr>
            <p:cNvSpPr/>
            <p:nvPr/>
          </p:nvSpPr>
          <p:spPr>
            <a:xfrm>
              <a:off x="981844" y="1783533"/>
              <a:ext cx="9217024" cy="703083"/>
            </a:xfrm>
            <a:prstGeom prst="re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60ED366C-E2D5-48B4-BBDF-D6D7BB959E6B}"/>
                </a:ext>
              </a:extLst>
            </p:cNvPr>
            <p:cNvSpPr/>
            <p:nvPr/>
          </p:nvSpPr>
          <p:spPr>
            <a:xfrm>
              <a:off x="981844" y="2505666"/>
              <a:ext cx="9217024" cy="899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5A93628-A076-47E4-9CAE-BF0DC96805AA}"/>
                </a:ext>
              </a:extLst>
            </p:cNvPr>
            <p:cNvSpPr/>
            <p:nvPr/>
          </p:nvSpPr>
          <p:spPr>
            <a:xfrm>
              <a:off x="981844" y="3439033"/>
              <a:ext cx="9217024" cy="8438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665D69B-6EE0-4E10-88E5-E1BF9C6111EB}"/>
                </a:ext>
              </a:extLst>
            </p:cNvPr>
            <p:cNvSpPr/>
            <p:nvPr/>
          </p:nvSpPr>
          <p:spPr>
            <a:xfrm>
              <a:off x="981844" y="4267693"/>
              <a:ext cx="9217024" cy="881250"/>
            </a:xfrm>
            <a:prstGeom prst="rect">
              <a:avLst/>
            </a:prstGeom>
            <a:solidFill>
              <a:srgbClr val="DEEBF7"/>
            </a:solidFill>
            <a:ln cmpd="thickThin"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8A07828-CD71-4301-9935-9675E34904FE}"/>
                </a:ext>
              </a:extLst>
            </p:cNvPr>
            <p:cNvSpPr/>
            <p:nvPr/>
          </p:nvSpPr>
          <p:spPr>
            <a:xfrm>
              <a:off x="981844" y="5134143"/>
              <a:ext cx="9217024" cy="827903"/>
            </a:xfrm>
            <a:prstGeom prst="rect">
              <a:avLst/>
            </a:prstGeom>
            <a:solidFill>
              <a:srgbClr val="FFF2CC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DE4394CD-81AB-4B9F-8892-7F3A0430F7DD}"/>
                </a:ext>
              </a:extLst>
            </p:cNvPr>
            <p:cNvCxnSpPr/>
            <p:nvPr/>
          </p:nvCxnSpPr>
          <p:spPr>
            <a:xfrm>
              <a:off x="981844" y="2486617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612BFB3D-9D5E-4FAA-A72F-D69408573981}"/>
                </a:ext>
              </a:extLst>
            </p:cNvPr>
            <p:cNvCxnSpPr/>
            <p:nvPr/>
          </p:nvCxnSpPr>
          <p:spPr>
            <a:xfrm>
              <a:off x="981844" y="3424234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4DF2ED76-4E0A-46D3-84A9-2C18EE667903}"/>
                </a:ext>
              </a:extLst>
            </p:cNvPr>
            <p:cNvCxnSpPr/>
            <p:nvPr/>
          </p:nvCxnSpPr>
          <p:spPr>
            <a:xfrm>
              <a:off x="981844" y="4260509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756377BF-A440-4143-AFCB-E056C5F74E33}"/>
                </a:ext>
              </a:extLst>
            </p:cNvPr>
            <p:cNvCxnSpPr/>
            <p:nvPr/>
          </p:nvCxnSpPr>
          <p:spPr>
            <a:xfrm>
              <a:off x="981844" y="5134144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874AEA9D-3727-4AEE-8C6E-CCA2B43FA300}"/>
                </a:ext>
              </a:extLst>
            </p:cNvPr>
            <p:cNvCxnSpPr/>
            <p:nvPr/>
          </p:nvCxnSpPr>
          <p:spPr>
            <a:xfrm>
              <a:off x="981844" y="5962046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DED75DB6-EBCA-49FE-AF9A-D0AC0BCEB5EA}"/>
                </a:ext>
              </a:extLst>
            </p:cNvPr>
            <p:cNvCxnSpPr/>
            <p:nvPr/>
          </p:nvCxnSpPr>
          <p:spPr>
            <a:xfrm>
              <a:off x="981844" y="1783533"/>
              <a:ext cx="9217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612D1D76-BDCF-4D13-849B-BE57F01F7032}"/>
                </a:ext>
              </a:extLst>
            </p:cNvPr>
            <p:cNvSpPr txBox="1"/>
            <p:nvPr/>
          </p:nvSpPr>
          <p:spPr>
            <a:xfrm>
              <a:off x="1341884" y="1288596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="" xmlns:a16="http://schemas.microsoft.com/office/drawing/2014/main" id="{BF060C4D-1E37-478D-89FB-659EEADAF738}"/>
                </a:ext>
              </a:extLst>
            </p:cNvPr>
            <p:cNvSpPr txBox="1"/>
            <p:nvPr/>
          </p:nvSpPr>
          <p:spPr>
            <a:xfrm>
              <a:off x="1341884" y="2737901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="" xmlns:a16="http://schemas.microsoft.com/office/drawing/2014/main" id="{582C164F-4F99-4E17-BACD-7C051D2BE663}"/>
                </a:ext>
              </a:extLst>
            </p:cNvPr>
            <p:cNvSpPr txBox="1"/>
            <p:nvPr/>
          </p:nvSpPr>
          <p:spPr>
            <a:xfrm>
              <a:off x="1341884" y="6113132"/>
              <a:ext cx="4812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air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="" xmlns:a16="http://schemas.microsoft.com/office/drawing/2014/main" id="{E0A15684-BA09-436A-B1B0-F5A12CE688F1}"/>
                </a:ext>
              </a:extLst>
            </p:cNvPr>
            <p:cNvSpPr txBox="1"/>
            <p:nvPr/>
          </p:nvSpPr>
          <p:spPr>
            <a:xfrm>
              <a:off x="1109159" y="5315716"/>
              <a:ext cx="9466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isolant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="" xmlns:a16="http://schemas.microsoft.com/office/drawing/2014/main" id="{6C5ED700-D974-4950-9AC5-2A91949D4C4E}"/>
                </a:ext>
              </a:extLst>
            </p:cNvPr>
            <p:cNvSpPr txBox="1"/>
            <p:nvPr/>
          </p:nvSpPr>
          <p:spPr>
            <a:xfrm>
              <a:off x="1191232" y="1909242"/>
              <a:ext cx="7825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verre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="" xmlns:a16="http://schemas.microsoft.com/office/drawing/2014/main" id="{53110964-64E8-479D-AB38-0C5D72E3FB0C}"/>
                </a:ext>
              </a:extLst>
            </p:cNvPr>
            <p:cNvSpPr txBox="1"/>
            <p:nvPr/>
          </p:nvSpPr>
          <p:spPr>
            <a:xfrm>
              <a:off x="1257342" y="3625599"/>
              <a:ext cx="740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acier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6D239BBD-40B7-497F-84D1-7B5FD81A8185}"/>
                </a:ext>
              </a:extLst>
            </p:cNvPr>
            <p:cNvSpPr txBox="1"/>
            <p:nvPr/>
          </p:nvSpPr>
          <p:spPr>
            <a:xfrm>
              <a:off x="1048459" y="4477182"/>
              <a:ext cx="1520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/>
                <a:t>caloporteur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="" xmlns:a16="http://schemas.microsoft.com/office/drawing/2014/main" id="{D294E741-9990-487D-A0E0-86CE78189C53}"/>
                    </a:ext>
                  </a:extLst>
                </p:cNvPr>
                <p:cNvSpPr txBox="1"/>
                <p:nvPr/>
              </p:nvSpPr>
              <p:spPr>
                <a:xfrm>
                  <a:off x="10377119" y="783567"/>
                  <a:ext cx="4235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294E741-9990-487D-A0E0-86CE78189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7119" y="783567"/>
                  <a:ext cx="42351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="" xmlns:a16="http://schemas.microsoft.com/office/drawing/2014/main" id="{D0294B25-AC42-4CD2-93DD-E9A3D49CAB8E}"/>
                    </a:ext>
                  </a:extLst>
                </p:cNvPr>
                <p:cNvSpPr txBox="1"/>
                <p:nvPr/>
              </p:nvSpPr>
              <p:spPr>
                <a:xfrm>
                  <a:off x="10368847" y="3995288"/>
                  <a:ext cx="4129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0294B25-AC42-4CD2-93DD-E9A3D49CA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3995288"/>
                  <a:ext cx="41299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="" xmlns:a16="http://schemas.microsoft.com/office/drawing/2014/main" id="{BA7C33BE-ECA1-4C72-91BE-CB0C7BDD9596}"/>
                    </a:ext>
                  </a:extLst>
                </p:cNvPr>
                <p:cNvSpPr txBox="1"/>
                <p:nvPr/>
              </p:nvSpPr>
              <p:spPr>
                <a:xfrm>
                  <a:off x="10368847" y="3138025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7C33BE-ECA1-4C72-91BE-CB0C7BDD9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3138025"/>
                  <a:ext cx="42351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="" xmlns:a16="http://schemas.microsoft.com/office/drawing/2014/main" id="{9AA6F74D-58A4-455B-8519-989857488DEF}"/>
                    </a:ext>
                  </a:extLst>
                </p:cNvPr>
                <p:cNvSpPr txBox="1"/>
                <p:nvPr/>
              </p:nvSpPr>
              <p:spPr>
                <a:xfrm>
                  <a:off x="10368847" y="2271172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AA6F74D-58A4-455B-8519-989857488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847" y="2271172"/>
                  <a:ext cx="42351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="" xmlns:a16="http://schemas.microsoft.com/office/drawing/2014/main" id="{EC49EF18-0693-464A-A2F2-18C677E51468}"/>
                    </a:ext>
                  </a:extLst>
                </p:cNvPr>
                <p:cNvSpPr txBox="1"/>
                <p:nvPr/>
              </p:nvSpPr>
              <p:spPr>
                <a:xfrm>
                  <a:off x="10377119" y="1537961"/>
                  <a:ext cx="4152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49EF18-0693-464A-A2F2-18C677E5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7119" y="1537961"/>
                  <a:ext cx="41524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="" xmlns:a16="http://schemas.microsoft.com/office/drawing/2014/main" id="{A949D0AF-DAD7-4701-8AF2-45B0F8092D81}"/>
                    </a:ext>
                  </a:extLst>
                </p:cNvPr>
                <p:cNvSpPr txBox="1"/>
                <p:nvPr/>
              </p:nvSpPr>
              <p:spPr>
                <a:xfrm>
                  <a:off x="10331441" y="4884829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949D0AF-DAD7-4701-8AF2-45B0F8092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441" y="4884829"/>
                  <a:ext cx="42351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="" xmlns:a16="http://schemas.microsoft.com/office/drawing/2014/main" id="{42DDBF87-7559-42D0-A0CB-E389488CBA82}"/>
                    </a:ext>
                  </a:extLst>
                </p:cNvPr>
                <p:cNvSpPr txBox="1"/>
                <p:nvPr/>
              </p:nvSpPr>
              <p:spPr>
                <a:xfrm>
                  <a:off x="10326183" y="5656360"/>
                  <a:ext cx="42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2DDBF87-7559-42D0-A0CB-E389488CB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183" y="5656360"/>
                  <a:ext cx="42351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="" xmlns:a16="http://schemas.microsoft.com/office/drawing/2014/main" id="{3D4D4CF2-E5FD-498E-AA2C-D86F87DC2F75}"/>
                    </a:ext>
                  </a:extLst>
                </p:cNvPr>
                <p:cNvSpPr txBox="1"/>
                <p:nvPr/>
              </p:nvSpPr>
              <p:spPr>
                <a:xfrm>
                  <a:off x="10326183" y="6401164"/>
                  <a:ext cx="4235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D4D4CF2-E5FD-498E-AA2C-D86F87DC2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183" y="6401164"/>
                  <a:ext cx="423513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lèche : droite 36">
              <a:extLst>
                <a:ext uri="{FF2B5EF4-FFF2-40B4-BE49-F238E27FC236}">
                  <a16:creationId xmlns="" xmlns:a16="http://schemas.microsoft.com/office/drawing/2014/main" id="{84599B0C-F5EA-4AB6-8E29-150BA484022A}"/>
                </a:ext>
              </a:extLst>
            </p:cNvPr>
            <p:cNvSpPr/>
            <p:nvPr/>
          </p:nvSpPr>
          <p:spPr>
            <a:xfrm>
              <a:off x="2739432" y="4588213"/>
              <a:ext cx="1152128" cy="35199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9222CE44-C0EC-4FF6-B302-6CCE69C11C9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140" y="1381917"/>
              <a:ext cx="0" cy="2023268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3F400DFB-866D-4426-A3DF-58607337591E}"/>
                </a:ext>
              </a:extLst>
            </p:cNvPr>
            <p:cNvCxnSpPr>
              <a:cxnSpLocks/>
            </p:cNvCxnSpPr>
            <p:nvPr/>
          </p:nvCxnSpPr>
          <p:spPr>
            <a:xfrm>
              <a:off x="6832030" y="3909511"/>
              <a:ext cx="0" cy="784008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="" xmlns:a16="http://schemas.microsoft.com/office/drawing/2014/main" id="{ACBA70DD-0FBF-4689-9311-6B7B1D95D9E9}"/>
                    </a:ext>
                  </a:extLst>
                </p:cNvPr>
                <p:cNvSpPr txBox="1"/>
                <p:nvPr/>
              </p:nvSpPr>
              <p:spPr>
                <a:xfrm>
                  <a:off x="3455332" y="900471"/>
                  <a:ext cx="411426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CBA70DD-0FBF-4689-9311-6B7B1D95D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32" y="900471"/>
                  <a:ext cx="41142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1475" b="-196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E3F8192C-AA32-4E83-A125-8615DBE4A122}"/>
                </a:ext>
              </a:extLst>
            </p:cNvPr>
            <p:cNvCxnSpPr>
              <a:cxnSpLocks/>
            </p:cNvCxnSpPr>
            <p:nvPr/>
          </p:nvCxnSpPr>
          <p:spPr>
            <a:xfrm>
              <a:off x="5878388" y="1334916"/>
              <a:ext cx="0" cy="769134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85EF5E4E-C5C6-4533-9A14-1664992CC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2524" y="1381917"/>
              <a:ext cx="0" cy="722133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C3D466A5-16E7-4893-805D-9450481AF62C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317492"/>
              <a:ext cx="0" cy="769134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="" xmlns:a16="http://schemas.microsoft.com/office/drawing/2014/main" id="{4B94FA4E-88E9-4CEF-99F2-6C549BA07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0316" y="2886937"/>
              <a:ext cx="0" cy="722133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="" xmlns:a16="http://schemas.microsoft.com/office/drawing/2014/main" id="{E8B08B06-699F-49EA-83C8-7C7C92B79982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36" y="5718638"/>
              <a:ext cx="0" cy="769134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="" xmlns:a16="http://schemas.microsoft.com/office/drawing/2014/main" id="{036255B1-AC80-4664-8758-56390406E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2030" y="5600979"/>
              <a:ext cx="0" cy="722133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="" xmlns:a16="http://schemas.microsoft.com/office/drawing/2014/main" id="{873BE2D2-DB65-4BAC-BEF0-3726E5FB1CD0}"/>
                    </a:ext>
                  </a:extLst>
                </p:cNvPr>
                <p:cNvSpPr txBox="1"/>
                <p:nvPr/>
              </p:nvSpPr>
              <p:spPr>
                <a:xfrm>
                  <a:off x="5352668" y="742549"/>
                  <a:ext cx="52572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73BE2D2-DB65-4BAC-BEF0-3726E5FB1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668" y="742549"/>
                  <a:ext cx="525721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="" xmlns:a16="http://schemas.microsoft.com/office/drawing/2014/main" id="{C36CC1ED-0101-4D4E-8F1D-31A447821E0A}"/>
                    </a:ext>
                  </a:extLst>
                </p:cNvPr>
                <p:cNvSpPr txBox="1"/>
                <p:nvPr/>
              </p:nvSpPr>
              <p:spPr>
                <a:xfrm>
                  <a:off x="6306309" y="6063220"/>
                  <a:ext cx="52572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36CC1ED-0101-4D4E-8F1D-31A447821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09" y="6063220"/>
                  <a:ext cx="525721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="" xmlns:a16="http://schemas.microsoft.com/office/drawing/2014/main" id="{1D569F75-BA65-4066-95BB-D27697CCE0AF}"/>
                    </a:ext>
                  </a:extLst>
                </p:cNvPr>
                <p:cNvSpPr txBox="1"/>
                <p:nvPr/>
              </p:nvSpPr>
              <p:spPr>
                <a:xfrm>
                  <a:off x="4903799" y="6092279"/>
                  <a:ext cx="52572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D569F75-BA65-4066-95BB-D27697CCE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799" y="6092279"/>
                  <a:ext cx="525721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="" xmlns:a16="http://schemas.microsoft.com/office/drawing/2014/main" id="{619FE3D8-563B-4816-B3A5-D1B0880BE4B4}"/>
                    </a:ext>
                  </a:extLst>
                </p:cNvPr>
                <p:cNvSpPr txBox="1"/>
                <p:nvPr/>
              </p:nvSpPr>
              <p:spPr>
                <a:xfrm>
                  <a:off x="6990052" y="805329"/>
                  <a:ext cx="5146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19FE3D8-563B-4816-B3A5-D1B0880B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052" y="805329"/>
                  <a:ext cx="514628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="" xmlns:a16="http://schemas.microsoft.com/office/drawing/2014/main" id="{7B995EBB-2EE7-4EDA-A68A-DDB900D08A4F}"/>
                    </a:ext>
                  </a:extLst>
                </p:cNvPr>
                <p:cNvSpPr txBox="1"/>
                <p:nvPr/>
              </p:nvSpPr>
              <p:spPr>
                <a:xfrm>
                  <a:off x="7332274" y="2604270"/>
                  <a:ext cx="606897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B995EBB-2EE7-4EDA-A68A-DDB900D08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274" y="2604270"/>
                  <a:ext cx="606897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="" xmlns:a16="http://schemas.microsoft.com/office/drawing/2014/main" id="{54F7A12E-28E6-4C1F-BCFC-8AFF66E59EEE}"/>
                    </a:ext>
                  </a:extLst>
                </p:cNvPr>
                <p:cNvSpPr txBox="1"/>
                <p:nvPr/>
              </p:nvSpPr>
              <p:spPr>
                <a:xfrm>
                  <a:off x="5460066" y="2767153"/>
                  <a:ext cx="53751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4F7A12E-28E6-4C1F-BCFC-8AFF66E59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066" y="2767153"/>
                  <a:ext cx="537518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="" xmlns:a16="http://schemas.microsoft.com/office/drawing/2014/main" id="{2D8A9389-69B8-4D02-9E47-BFF3CE32D5FA}"/>
                    </a:ext>
                  </a:extLst>
                </p:cNvPr>
                <p:cNvSpPr txBox="1"/>
                <p:nvPr/>
              </p:nvSpPr>
              <p:spPr>
                <a:xfrm>
                  <a:off x="7063349" y="4287904"/>
                  <a:ext cx="636906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3000" b="0" i="1" smtClean="0">
                                <a:solidFill>
                                  <a:schemeClr val="accent2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fr-FR" sz="3000" b="0" i="1" smtClean="0">
                            <a:solidFill>
                              <a:schemeClr val="accent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3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D8A9389-69B8-4D02-9E47-BFF3CE32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349" y="4287904"/>
                  <a:ext cx="636906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053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necteur droit avec flèche 45">
              <a:extLst>
                <a:ext uri="{FF2B5EF4-FFF2-40B4-BE49-F238E27FC236}">
                  <a16:creationId xmlns="" xmlns:a16="http://schemas.microsoft.com/office/drawing/2014/main" id="{8F102A23-EF50-4C25-83FF-6A24873C3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9171" y="4637280"/>
              <a:ext cx="0" cy="70525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="" xmlns:a16="http://schemas.microsoft.com/office/drawing/2014/main" id="{26BC040E-637F-4461-9A3A-18770B4CB60F}"/>
                    </a:ext>
                  </a:extLst>
                </p:cNvPr>
                <p:cNvSpPr txBox="1"/>
                <p:nvPr/>
              </p:nvSpPr>
              <p:spPr>
                <a:xfrm>
                  <a:off x="8170490" y="4581399"/>
                  <a:ext cx="547137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fr-FR" sz="3000" dirty="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6BC040E-637F-4461-9A3A-18770B4CB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90" y="4581399"/>
                  <a:ext cx="547137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32308" r="-64198" b="-846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itre 1"/>
          <p:cNvSpPr txBox="1">
            <a:spLocks/>
          </p:cNvSpPr>
          <p:nvPr/>
        </p:nvSpPr>
        <p:spPr>
          <a:xfrm>
            <a:off x="876842" y="162708"/>
            <a:ext cx="10058400" cy="6269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E4CAD087-827A-4547-8DF3-06FD34029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0"/>
          <a:stretch/>
        </p:blipFill>
        <p:spPr>
          <a:xfrm>
            <a:off x="231374" y="2347356"/>
            <a:ext cx="5819527" cy="39536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26C38A29-DADC-45DC-AF1B-987ECC1EA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3" b="4317"/>
          <a:stretch/>
        </p:blipFill>
        <p:spPr>
          <a:xfrm>
            <a:off x="7755927" y="2347355"/>
            <a:ext cx="3178090" cy="395360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="" xmlns:a16="http://schemas.microsoft.com/office/drawing/2014/main" id="{4A9D92F9-1592-4A7B-82B2-85BA554E2B7E}"/>
              </a:ext>
            </a:extLst>
          </p:cNvPr>
          <p:cNvCxnSpPr/>
          <p:nvPr/>
        </p:nvCxnSpPr>
        <p:spPr>
          <a:xfrm>
            <a:off x="422835" y="4626324"/>
            <a:ext cx="543660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04423B1A-0BA9-4C19-9376-3525A139806A}"/>
              </a:ext>
            </a:extLst>
          </p:cNvPr>
          <p:cNvCxnSpPr/>
          <p:nvPr/>
        </p:nvCxnSpPr>
        <p:spPr>
          <a:xfrm>
            <a:off x="6486937" y="4626323"/>
            <a:ext cx="543660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12330D62-F7F9-4DC6-B6D5-6A0F65B02851}"/>
              </a:ext>
            </a:extLst>
          </p:cNvPr>
          <p:cNvSpPr txBox="1"/>
          <p:nvPr/>
        </p:nvSpPr>
        <p:spPr>
          <a:xfrm>
            <a:off x="7755927" y="1898612"/>
            <a:ext cx="317809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ASSOCIATION PARALLÈLE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8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Analyse d’une cellule solaire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Position du problème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12330D62-F7F9-4DC6-B6D5-6A0F65B02851}"/>
              </a:ext>
            </a:extLst>
          </p:cNvPr>
          <p:cNvSpPr txBox="1"/>
          <p:nvPr/>
        </p:nvSpPr>
        <p:spPr>
          <a:xfrm>
            <a:off x="422835" y="1898612"/>
            <a:ext cx="543660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ASSOCIATION SÉRIE</a:t>
            </a:r>
            <a:endParaRPr lang="fr-FR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Associations de résistances thermiques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numéro de diapositiv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C0E-7FFA-4A10-AAEF-594418F28B10}" type="slidenum">
              <a:rPr lang="fr-FR" smtClean="0"/>
              <a:t>9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842267" y="964842"/>
            <a:ext cx="5190278" cy="2197937"/>
          </a:xfrm>
          <a:prstGeom prst="rect">
            <a:avLst/>
          </a:prstGeom>
          <a:solidFill>
            <a:srgbClr val="DEEBF7"/>
          </a:solidFill>
          <a:ln cmpd="thickThin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8A07828-CD71-4301-9935-9675E34904FE}"/>
              </a:ext>
            </a:extLst>
          </p:cNvPr>
          <p:cNvSpPr/>
          <p:nvPr/>
        </p:nvSpPr>
        <p:spPr>
          <a:xfrm>
            <a:off x="842267" y="3162778"/>
            <a:ext cx="5184576" cy="1728188"/>
          </a:xfrm>
          <a:prstGeom prst="rect">
            <a:avLst/>
          </a:prstGeom>
          <a:solidFill>
            <a:srgbClr val="FFF2CC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="" xmlns:a16="http://schemas.microsoft.com/office/drawing/2014/main" id="{756377BF-A440-4143-AFCB-E056C5F74E33}"/>
              </a:ext>
            </a:extLst>
          </p:cNvPr>
          <p:cNvCxnSpPr>
            <a:cxnSpLocks/>
          </p:cNvCxnSpPr>
          <p:nvPr/>
        </p:nvCxnSpPr>
        <p:spPr>
          <a:xfrm>
            <a:off x="842267" y="3162779"/>
            <a:ext cx="51845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874AEA9D-3727-4AEE-8C6E-CCA2B43FA300}"/>
              </a:ext>
            </a:extLst>
          </p:cNvPr>
          <p:cNvCxnSpPr>
            <a:cxnSpLocks/>
          </p:cNvCxnSpPr>
          <p:nvPr/>
        </p:nvCxnSpPr>
        <p:spPr>
          <a:xfrm>
            <a:off x="842267" y="4890970"/>
            <a:ext cx="51845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582C164F-4F99-4E17-BACD-7C051D2BE663}"/>
              </a:ext>
            </a:extLst>
          </p:cNvPr>
          <p:cNvSpPr txBox="1"/>
          <p:nvPr/>
        </p:nvSpPr>
        <p:spPr>
          <a:xfrm>
            <a:off x="1202305" y="5017942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E0A15684-BA09-436A-B1B0-F5A12CE688F1}"/>
              </a:ext>
            </a:extLst>
          </p:cNvPr>
          <p:cNvSpPr txBox="1"/>
          <p:nvPr/>
        </p:nvSpPr>
        <p:spPr>
          <a:xfrm>
            <a:off x="969581" y="3811428"/>
            <a:ext cx="94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isolant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833441" y="1723779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p:sp>
        <p:nvSpPr>
          <p:cNvPr id="10" name="Flèche : droite 36">
            <a:extLst>
              <a:ext uri="{FF2B5EF4-FFF2-40B4-BE49-F238E27FC236}">
                <a16:creationId xmlns="" xmlns:a16="http://schemas.microsoft.com/office/drawing/2014/main" id="{84599B0C-F5EA-4AB6-8E29-150BA484022A}"/>
              </a:ext>
            </a:extLst>
          </p:cNvPr>
          <p:cNvSpPr/>
          <p:nvPr/>
        </p:nvSpPr>
        <p:spPr>
          <a:xfrm>
            <a:off x="1082916" y="2378734"/>
            <a:ext cx="1152000" cy="3519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508A6AB2-5373-4048-8D62-EE8E997E6EC0}"/>
              </a:ext>
            </a:extLst>
          </p:cNvPr>
          <p:cNvCxnSpPr>
            <a:cxnSpLocks/>
          </p:cNvCxnSpPr>
          <p:nvPr/>
        </p:nvCxnSpPr>
        <p:spPr>
          <a:xfrm flipH="1">
            <a:off x="3489244" y="1008245"/>
            <a:ext cx="925" cy="5139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CF7CDD14-13AE-4361-B8FF-29A28D3F533F}"/>
                  </a:ext>
                </a:extLst>
              </p:cNvPr>
              <p:cNvSpPr txBox="1"/>
              <p:nvPr/>
            </p:nvSpPr>
            <p:spPr>
              <a:xfrm>
                <a:off x="3720268" y="2139808"/>
                <a:ext cx="334451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7CDD14-13AE-4361-B8FF-29A28D3F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68" y="2139808"/>
                <a:ext cx="334451" cy="628505"/>
              </a:xfrm>
              <a:prstGeom prst="rect">
                <a:avLst/>
              </a:prstGeom>
              <a:blipFill rotWithShape="0"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543CCFA3-C582-488A-A9C0-1FD926CE8F94}"/>
              </a:ext>
            </a:extLst>
          </p:cNvPr>
          <p:cNvCxnSpPr/>
          <p:nvPr/>
        </p:nvCxnSpPr>
        <p:spPr>
          <a:xfrm>
            <a:off x="3490169" y="1723779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4AAE7522-FC6F-4562-9E9A-D5A05DDF56B6}"/>
                  </a:ext>
                </a:extLst>
              </p:cNvPr>
              <p:cNvSpPr txBox="1"/>
              <p:nvPr/>
            </p:nvSpPr>
            <p:spPr>
              <a:xfrm>
                <a:off x="3634185" y="1512257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AE7522-FC6F-4562-9E9A-D5A05DDF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85" y="1512257"/>
                <a:ext cx="4199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841" r="-1449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F57F4FA-5CB1-4F47-A015-21A5BE3C3F66}"/>
              </a:ext>
            </a:extLst>
          </p:cNvPr>
          <p:cNvSpPr/>
          <p:nvPr/>
        </p:nvSpPr>
        <p:spPr>
          <a:xfrm>
            <a:off x="3346153" y="2088363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="" xmlns:a16="http://schemas.microsoft.com/office/drawing/2014/main" id="{FAF94574-166C-4847-912A-255C90BE564B}"/>
                  </a:ext>
                </a:extLst>
              </p:cNvPr>
              <p:cNvSpPr txBox="1"/>
              <p:nvPr/>
            </p:nvSpPr>
            <p:spPr>
              <a:xfrm>
                <a:off x="3079605" y="1224269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F94574-166C-4847-912A-255C90BE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05" y="1224269"/>
                <a:ext cx="2870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67FEADEB-BDC5-48F9-B261-5B28CFA4E301}"/>
              </a:ext>
            </a:extLst>
          </p:cNvPr>
          <p:cNvSpPr/>
          <p:nvPr/>
        </p:nvSpPr>
        <p:spPr>
          <a:xfrm>
            <a:off x="3429117" y="125084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07C67864-8111-4251-B9F0-D7C604DFC584}"/>
                  </a:ext>
                </a:extLst>
              </p:cNvPr>
              <p:cNvSpPr txBox="1"/>
              <p:nvPr/>
            </p:nvSpPr>
            <p:spPr>
              <a:xfrm>
                <a:off x="3720268" y="3632843"/>
                <a:ext cx="317971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7C67864-8111-4251-B9F0-D7C604DF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68" y="3632843"/>
                <a:ext cx="317971" cy="636264"/>
              </a:xfrm>
              <a:prstGeom prst="rect">
                <a:avLst/>
              </a:prstGeom>
              <a:blipFill rotWithShape="0">
                <a:blip r:embed="rId5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0AC924A-3DB8-456A-B0ED-326F15EC2345}"/>
              </a:ext>
            </a:extLst>
          </p:cNvPr>
          <p:cNvSpPr/>
          <p:nvPr/>
        </p:nvSpPr>
        <p:spPr>
          <a:xfrm>
            <a:off x="3346153" y="3581398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="" xmlns:a16="http://schemas.microsoft.com/office/drawing/2014/main" id="{3BCC37E2-EFCD-47DD-805D-E07FD7E4B579}"/>
                  </a:ext>
                </a:extLst>
              </p:cNvPr>
              <p:cNvSpPr txBox="1"/>
              <p:nvPr/>
            </p:nvSpPr>
            <p:spPr>
              <a:xfrm>
                <a:off x="3717253" y="5316176"/>
                <a:ext cx="204735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CC37E2-EFCD-47DD-805D-E07FD7E4B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53" y="5316176"/>
                <a:ext cx="204735" cy="578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79410BC-817E-4B45-B930-A0AB83DA4FE4}"/>
              </a:ext>
            </a:extLst>
          </p:cNvPr>
          <p:cNvSpPr/>
          <p:nvPr/>
        </p:nvSpPr>
        <p:spPr>
          <a:xfrm>
            <a:off x="3346153" y="5221412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D5868AB4-25B6-4AD0-A58A-A534FD20DF7D}"/>
                  </a:ext>
                </a:extLst>
              </p:cNvPr>
              <p:cNvSpPr txBox="1"/>
              <p:nvPr/>
            </p:nvSpPr>
            <p:spPr>
              <a:xfrm>
                <a:off x="3144630" y="314665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868AB4-25B6-4AD0-A58A-A534FD20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30" y="3146654"/>
                <a:ext cx="27328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996345BB-CE81-4DD5-8969-1868A82034FC}"/>
              </a:ext>
            </a:extLst>
          </p:cNvPr>
          <p:cNvSpPr/>
          <p:nvPr/>
        </p:nvSpPr>
        <p:spPr>
          <a:xfrm>
            <a:off x="3429117" y="3109310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="" xmlns:a16="http://schemas.microsoft.com/office/drawing/2014/main" id="{3284E3A7-A725-4BFB-8250-49EF3D663791}"/>
                  </a:ext>
                </a:extLst>
              </p:cNvPr>
              <p:cNvSpPr txBox="1"/>
              <p:nvPr/>
            </p:nvSpPr>
            <p:spPr>
              <a:xfrm>
                <a:off x="3173919" y="4591907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84E3A7-A725-4BFB-8250-49EF3D66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19" y="4591907"/>
                <a:ext cx="2732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7CAFC286-9254-4F68-94FB-E23F45D0228C}"/>
              </a:ext>
            </a:extLst>
          </p:cNvPr>
          <p:cNvSpPr/>
          <p:nvPr/>
        </p:nvSpPr>
        <p:spPr>
          <a:xfrm>
            <a:off x="3429117" y="4829274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="" xmlns:a16="http://schemas.microsoft.com/office/drawing/2014/main" id="{EBF16D2A-4FB6-4285-8470-8DD46E7BC19B}"/>
                  </a:ext>
                </a:extLst>
              </p:cNvPr>
              <p:cNvSpPr txBox="1"/>
              <p:nvPr/>
            </p:nvSpPr>
            <p:spPr>
              <a:xfrm>
                <a:off x="3165955" y="603692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F16D2A-4FB6-4285-8470-8DD46E7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55" y="6036923"/>
                <a:ext cx="27328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8A316969-DC3E-483E-A26D-0110FBFE2BD3}"/>
              </a:ext>
            </a:extLst>
          </p:cNvPr>
          <p:cNvSpPr/>
          <p:nvPr/>
        </p:nvSpPr>
        <p:spPr>
          <a:xfrm>
            <a:off x="3439306" y="607259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9A223D4-DC71-419F-8216-B15C352D5972}"/>
              </a:ext>
            </a:extLst>
          </p:cNvPr>
          <p:cNvSpPr/>
          <p:nvPr/>
        </p:nvSpPr>
        <p:spPr>
          <a:xfrm>
            <a:off x="7322988" y="1728325"/>
            <a:ext cx="3832692" cy="1902339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="" xmlns:a16="http://schemas.microsoft.com/office/drawing/2014/main" id="{3D918436-9340-4FC0-9A26-E2C018CABD0C}"/>
              </a:ext>
            </a:extLst>
          </p:cNvPr>
          <p:cNvCxnSpPr>
            <a:cxnSpLocks/>
          </p:cNvCxnSpPr>
          <p:nvPr/>
        </p:nvCxnSpPr>
        <p:spPr>
          <a:xfrm>
            <a:off x="7322987" y="3614539"/>
            <a:ext cx="3832692" cy="161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07B834CA-D54E-4B33-BE1E-070B2EC781BD}"/>
              </a:ext>
            </a:extLst>
          </p:cNvPr>
          <p:cNvCxnSpPr>
            <a:cxnSpLocks/>
          </p:cNvCxnSpPr>
          <p:nvPr/>
        </p:nvCxnSpPr>
        <p:spPr>
          <a:xfrm>
            <a:off x="9169645" y="1794019"/>
            <a:ext cx="0" cy="2916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="" xmlns:a16="http://schemas.microsoft.com/office/drawing/2014/main" id="{017FA1A5-DA4F-4EF7-8E72-4F01ABA76823}"/>
                  </a:ext>
                </a:extLst>
              </p:cNvPr>
              <p:cNvSpPr txBox="1"/>
              <p:nvPr/>
            </p:nvSpPr>
            <p:spPr>
              <a:xfrm>
                <a:off x="9368403" y="3287638"/>
                <a:ext cx="135447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7FA1A5-DA4F-4EF7-8E72-4F01ABA7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03" y="3287638"/>
                <a:ext cx="1354473" cy="6362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="" xmlns:a16="http://schemas.microsoft.com/office/drawing/2014/main" id="{086A3058-BDCA-4F0F-B5E2-9A1640DA6100}"/>
              </a:ext>
            </a:extLst>
          </p:cNvPr>
          <p:cNvCxnSpPr/>
          <p:nvPr/>
        </p:nvCxnSpPr>
        <p:spPr>
          <a:xfrm>
            <a:off x="9169645" y="2479664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="" xmlns:a16="http://schemas.microsoft.com/office/drawing/2014/main" id="{DB5BF30E-5975-4C97-B5AB-5F0F73481B95}"/>
                  </a:ext>
                </a:extLst>
              </p:cNvPr>
              <p:cNvSpPr txBox="1"/>
              <p:nvPr/>
            </p:nvSpPr>
            <p:spPr>
              <a:xfrm>
                <a:off x="9307834" y="2331035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5BF30E-5975-4C97-B5AB-5F0F7348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34" y="2331035"/>
                <a:ext cx="41992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841" r="-13043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A3BBC9D-8921-4215-8218-8FDBB0B2812C}"/>
              </a:ext>
            </a:extLst>
          </p:cNvPr>
          <p:cNvSpPr/>
          <p:nvPr/>
        </p:nvSpPr>
        <p:spPr>
          <a:xfrm>
            <a:off x="9032198" y="3220630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="" xmlns:a16="http://schemas.microsoft.com/office/drawing/2014/main" id="{5733D8F3-F300-4206-ABCE-EF241819914D}"/>
                  </a:ext>
                </a:extLst>
              </p:cNvPr>
              <p:cNvSpPr txBox="1"/>
              <p:nvPr/>
            </p:nvSpPr>
            <p:spPr>
              <a:xfrm>
                <a:off x="8759081" y="2025654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733D8F3-F300-4206-ABCE-EF241819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81" y="2025654"/>
                <a:ext cx="28706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CFA4D556-6CF7-4E4C-AE9A-5FB24E9D0466}"/>
              </a:ext>
            </a:extLst>
          </p:cNvPr>
          <p:cNvSpPr/>
          <p:nvPr/>
        </p:nvSpPr>
        <p:spPr>
          <a:xfrm>
            <a:off x="9111947" y="205223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="" xmlns:a16="http://schemas.microsoft.com/office/drawing/2014/main" id="{A7892F0C-6CEC-467D-93C6-CE4869E3E74E}"/>
                  </a:ext>
                </a:extLst>
              </p:cNvPr>
              <p:cNvSpPr txBox="1"/>
              <p:nvPr/>
            </p:nvSpPr>
            <p:spPr>
              <a:xfrm>
                <a:off x="8815365" y="4540227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892F0C-6CEC-467D-93C6-CE4869E3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365" y="4540227"/>
                <a:ext cx="2732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562ECB13-6BA8-44FD-9BB6-B8978F66C63E}"/>
              </a:ext>
            </a:extLst>
          </p:cNvPr>
          <p:cNvSpPr/>
          <p:nvPr/>
        </p:nvSpPr>
        <p:spPr>
          <a:xfrm>
            <a:off x="9115645" y="4624463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="" xmlns:a16="http://schemas.microsoft.com/office/drawing/2014/main" id="{18D0003F-7558-4F93-BF77-01E22C517421}"/>
                  </a:ext>
                </a:extLst>
              </p:cNvPr>
              <p:cNvSpPr txBox="1"/>
              <p:nvPr/>
            </p:nvSpPr>
            <p:spPr>
              <a:xfrm>
                <a:off x="6326416" y="2822837"/>
                <a:ext cx="7197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D0003F-7558-4F93-BF77-01E22C51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16" y="2822837"/>
                <a:ext cx="719748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748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438</Words>
  <Application>Microsoft Office PowerPoint</Application>
  <PresentationFormat>Grand écran</PresentationFormat>
  <Paragraphs>207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LP19 - Bilans thermiques : flux conductifs, convectifs et radiatifs.</vt:lpstr>
      <vt:lpstr>I. Formulation locale du bilant thermique  2. Grandeurs associées aux transferts à travers une surface Σ</vt:lpstr>
      <vt:lpstr>II. Propriétés des différents flux  1. Transfert par diffusion : la conduction</vt:lpstr>
      <vt:lpstr>II. Propriétés des différents flux  1. Transfert par diffusion : la conduction</vt:lpstr>
      <vt:lpstr>II. Propriétés des différents flux  2. Transfert par convection</vt:lpstr>
      <vt:lpstr>III. Analyse d’une cellule solaire  1. Position du problème</vt:lpstr>
      <vt:lpstr>Présentation PowerPoint</vt:lpstr>
      <vt:lpstr>III. Analyse d’une cellule solaire  1. Position du problème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III.3) Résolution</vt:lpstr>
      <vt:lpstr>Merci pour votre attention !</vt:lpstr>
      <vt:lpstr>III. Analyse d’une cellule solaire  2. Formalisme de la résistance thermique</vt:lpstr>
      <vt:lpstr>III. Analyse d’une cellule solaire  2. Formalisme de la résistance thermique</vt:lpstr>
      <vt:lpstr>III. Analyse d’une cellule solaire  2. Formalisme de la résistance thermique</vt:lpstr>
      <vt:lpstr>III. Analyse d’une cellule solaire  2. Formalisme de la résistance thermique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19</cp:revision>
  <dcterms:created xsi:type="dcterms:W3CDTF">2019-02-02T09:11:16Z</dcterms:created>
  <dcterms:modified xsi:type="dcterms:W3CDTF">2019-06-17T08:10:08Z</dcterms:modified>
</cp:coreProperties>
</file>