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0"/>
  </p:notesMasterIdLst>
  <p:sldIdLst>
    <p:sldId id="256" r:id="rId3"/>
    <p:sldId id="289" r:id="rId4"/>
    <p:sldId id="290" r:id="rId5"/>
    <p:sldId id="291" r:id="rId6"/>
    <p:sldId id="292" r:id="rId7"/>
    <p:sldId id="293" r:id="rId8"/>
    <p:sldId id="29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6DC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23/06/2019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23/06/2019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23/06/2019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23/06/2019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8800" dirty="0" smtClean="0"/>
              <a:t>LP21 – Induction électromagnétique</a:t>
            </a:r>
            <a:endParaRPr lang="fr-FR" sz="8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I.1) Nécessité de systèmes bouclés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4CCA-D24D-4E7D-B104-C8A15884CB1F}" type="slidenum">
              <a:rPr lang="fr-FR" smtClean="0"/>
              <a:t>2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5" y="2081359"/>
            <a:ext cx="12145105" cy="256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0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I.2) Comportement d’un système bouclé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4CCA-D24D-4E7D-B104-C8A15884CB1F}" type="slidenum">
              <a:rPr lang="fr-FR" smtClean="0"/>
              <a:t>3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836" y="1174927"/>
            <a:ext cx="6168981" cy="488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2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I.2) Comportement d’un système bouclé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4CCA-D24D-4E7D-B104-C8A15884CB1F}" type="slidenum">
              <a:rPr lang="fr-FR" smtClean="0"/>
              <a:t>4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75"/>
          <a:stretch/>
        </p:blipFill>
        <p:spPr>
          <a:xfrm>
            <a:off x="1824820" y="990600"/>
            <a:ext cx="7666910" cy="524030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193960" y="1527172"/>
            <a:ext cx="1790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ALI sans rétroaction</a:t>
            </a:r>
            <a:endParaRPr lang="fr-FR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2871988" y="2547794"/>
                <a:ext cx="2112135" cy="659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fr-FR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den>
                      </m:f>
                      <m:r>
                        <a:rPr lang="fr-FR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fr-FR" b="1" i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988" y="2547794"/>
                <a:ext cx="2112135" cy="6594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2871988" y="3894348"/>
                <a:ext cx="1558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dirty="0" smtClean="0">
                          <a:solidFill>
                            <a:srgbClr val="88B800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fr-FR" b="1" i="1" dirty="0" smtClean="0">
                          <a:solidFill>
                            <a:srgbClr val="88B8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fr-FR" b="1" i="1" dirty="0" smtClean="0">
                          <a:solidFill>
                            <a:srgbClr val="88B8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FR" b="1" dirty="0">
                  <a:solidFill>
                    <a:srgbClr val="88B800"/>
                  </a:solidFill>
                </a:endParaRP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988" y="3894348"/>
                <a:ext cx="155834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4443211" y="4396092"/>
                <a:ext cx="1558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fr-FR" b="1" i="1" smtClean="0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 smtClean="0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FR" b="1" dirty="0">
                  <a:solidFill>
                    <a:srgbClr val="CC3300"/>
                  </a:solidFill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211" y="4396092"/>
                <a:ext cx="155834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69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I.3) Stabilité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4CCA-D24D-4E7D-B104-C8A15884CB1F}" type="slidenum">
              <a:rPr lang="fr-FR" smtClean="0"/>
              <a:t>5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5" r="5622"/>
          <a:stretch/>
        </p:blipFill>
        <p:spPr>
          <a:xfrm>
            <a:off x="141667" y="1856864"/>
            <a:ext cx="5689345" cy="282215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6"/>
          <a:stretch/>
        </p:blipFill>
        <p:spPr>
          <a:xfrm>
            <a:off x="6151808" y="1978244"/>
            <a:ext cx="6040192" cy="270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1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II.1) Oscillateur à pont de Wien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4CCA-D24D-4E7D-B104-C8A15884CB1F}" type="slidenum">
              <a:rPr lang="fr-FR" smtClean="0"/>
              <a:t>6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468" y="990600"/>
            <a:ext cx="5796023" cy="524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6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4CCA-D24D-4E7D-B104-C8A15884CB1F}" type="slidenum">
              <a:rPr lang="fr-FR" smtClean="0"/>
              <a:t>7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735" y="1403797"/>
            <a:ext cx="9068581" cy="36575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1097280" y="286603"/>
                <a:ext cx="10058400" cy="1450757"/>
              </a:xfrm>
            </p:spPr>
            <p:txBody>
              <a:bodyPr>
                <a:normAutofit fontScale="90000"/>
              </a:bodyPr>
              <a:lstStyle/>
              <a:p>
                <a:r>
                  <a:rPr lang="fr-FR" b="1" dirty="0" smtClean="0">
                    <a:solidFill>
                      <a:schemeClr val="accent2"/>
                    </a:solidFill>
                  </a:rPr>
                  <a:t>I. Formulation locale du bilant thermique</a:t>
                </a:r>
                <a:br>
                  <a:rPr lang="fr-FR" b="1" dirty="0" smtClean="0">
                    <a:solidFill>
                      <a:schemeClr val="accent2"/>
                    </a:solidFill>
                  </a:rPr>
                </a:br>
                <a:r>
                  <a:rPr lang="fr-FR" b="1" dirty="0">
                    <a:solidFill>
                      <a:schemeClr val="accent2"/>
                    </a:solidFill>
                  </a:rPr>
                  <a:t>	</a:t>
                </a:r>
                <a:r>
                  <a:rPr lang="fr-FR" sz="3200" b="1" dirty="0" smtClean="0">
                    <a:solidFill>
                      <a:srgbClr val="00B050"/>
                    </a:solidFill>
                  </a:rPr>
                  <a:t>2. Grandeurs associées aux transferts à travers une surface</a:t>
                </a:r>
                <a14:m>
                  <m:oMath xmlns:m="http://schemas.openxmlformats.org/officeDocument/2006/math">
                    <m:r>
                      <a:rPr lang="fr-FR" sz="32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2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endParaRPr lang="fr-FR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97280" y="286603"/>
                <a:ext cx="10058400" cy="1450757"/>
              </a:xfrm>
              <a:blipFill rotWithShape="0">
                <a:blip r:embed="rId3"/>
                <a:stretch>
                  <a:fillRect l="-2364" b="-92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119336" y="6459785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Physique Tout-en-un PCSI, 5</a:t>
            </a:r>
            <a:r>
              <a:rPr lang="fr-FR" baseline="30000" dirty="0">
                <a:solidFill>
                  <a:schemeClr val="bg1"/>
                </a:solidFill>
              </a:rPr>
              <a:t>ème</a:t>
            </a:r>
            <a:r>
              <a:rPr lang="fr-FR" dirty="0">
                <a:solidFill>
                  <a:schemeClr val="bg1"/>
                </a:solidFill>
              </a:rPr>
              <a:t> édition, </a:t>
            </a:r>
            <a:r>
              <a:rPr lang="fr-FR" dirty="0" err="1">
                <a:solidFill>
                  <a:schemeClr val="bg1"/>
                </a:solidFill>
              </a:rPr>
              <a:t>Salamito</a:t>
            </a:r>
            <a:r>
              <a:rPr lang="fr-FR" dirty="0">
                <a:solidFill>
                  <a:schemeClr val="bg1"/>
                </a:solidFill>
              </a:rPr>
              <a:t>, Cardini, </a:t>
            </a:r>
            <a:r>
              <a:rPr lang="fr-FR" dirty="0" err="1">
                <a:solidFill>
                  <a:schemeClr val="bg1"/>
                </a:solidFill>
              </a:rPr>
              <a:t>Jurine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smtClean="0">
                <a:solidFill>
                  <a:schemeClr val="bg1"/>
                </a:solidFill>
              </a:rPr>
              <a:t>Sanz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98317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652</TotalTime>
  <Words>82</Words>
  <Application>Microsoft Office PowerPoint</Application>
  <PresentationFormat>Grand écran</PresentationFormat>
  <Paragraphs>21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LP21 – Induction électromagnétique</vt:lpstr>
      <vt:lpstr>I.1) Nécessité de systèmes bouclés</vt:lpstr>
      <vt:lpstr>I.2) Comportement d’un système bouclé</vt:lpstr>
      <vt:lpstr>I.2) Comportement d’un système bouclé</vt:lpstr>
      <vt:lpstr>I.3) Stabilité</vt:lpstr>
      <vt:lpstr>II.1) Oscillateur à pont de Wien</vt:lpstr>
      <vt:lpstr>I. Formulation locale du bilant thermique  2. Grandeurs associées aux transferts à travers une surface Σ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24</cp:revision>
  <dcterms:created xsi:type="dcterms:W3CDTF">2019-02-02T09:11:16Z</dcterms:created>
  <dcterms:modified xsi:type="dcterms:W3CDTF">2019-06-23T15:48:29Z</dcterms:modified>
</cp:coreProperties>
</file>