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8"/>
  </p:notesMasterIdLst>
  <p:sldIdLst>
    <p:sldId id="256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876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BB1061-33F0-4FA6-8752-45EF671638C7}" type="datetimeFigureOut">
              <a:rPr lang="fr-FR" smtClean="0"/>
              <a:t>23/06/2019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F6ABA6-218F-4B19-B8E0-07845D048E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7020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6ABA6-218F-4B19-B8E0-07845D048E8B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1619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7F54D-0F2F-4A86-AE34-FE926D65982D}" type="datetime1">
              <a:rPr lang="fr-FR" smtClean="0"/>
              <a:t>23/06/2019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B0C39D1F-8E82-455D-8DC3-AF5B6BFD92DD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4170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A28EC-AC55-4E7E-AA5F-BE6AADC01B8E}" type="datetime1">
              <a:rPr lang="fr-FR" smtClean="0"/>
              <a:t>23/06/2019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3781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07BC4-5C28-4FC9-A0D4-6971C978499A}" type="datetime1">
              <a:rPr lang="fr-FR" smtClean="0"/>
              <a:t>23/06/2019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3554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52BB-C918-4685-9ACA-DAA3E6E5BBE3}" type="datetime1">
              <a:rPr lang="fr-FR" smtClean="0"/>
              <a:t>23/06/2019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45087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8FB41-14DB-4F2A-AC3F-673E9481F33E}" type="datetime1">
              <a:rPr lang="fr-FR" smtClean="0"/>
              <a:t>23/06/2019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8261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C2556-2613-4110-A241-3FECE1526F03}" type="datetime1">
              <a:rPr lang="fr-FR" smtClean="0"/>
              <a:t>23/06/2019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11301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FDE4B-32B0-45B9-B57A-F011DAAB0A72}" type="datetime1">
              <a:rPr lang="fr-FR" smtClean="0"/>
              <a:t>23/06/2019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64093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95C42-32A5-49C0-A71B-D1235F1FA3D1}" type="datetime1">
              <a:rPr lang="fr-FR" smtClean="0"/>
              <a:t>23/06/2019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8734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71B2B-6093-4A01-A005-831C7F0A9790}" type="datetime1">
              <a:rPr lang="fr-FR" smtClean="0"/>
              <a:t>23/06/2019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34591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89D5B-CB14-460B-AE36-E938895BF635}" type="datetime1">
              <a:rPr lang="fr-FR" smtClean="0"/>
              <a:t>23/06/2019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61532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AF166-3775-4AC7-BCFD-9A7C8FCBFFA4}" type="datetime1">
              <a:rPr lang="fr-FR" smtClean="0"/>
              <a:t>23/06/2019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2318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0E692-6FF2-4458-9E3D-C3423ED09DEB}" type="datetime1">
              <a:rPr lang="fr-FR" smtClean="0"/>
              <a:t>23/06/2019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59112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28983-C0D2-415A-AF58-D016C8EEE52D}" type="datetime1">
              <a:rPr lang="fr-FR" smtClean="0"/>
              <a:t>23/06/2019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6758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41A49-34DF-4CF3-B952-93B4D03B25D1}" type="datetime1">
              <a:rPr lang="fr-FR" smtClean="0"/>
              <a:t>23/06/2019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31648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E66F6-98A1-4E58-A25C-6B708E27BD14}" type="datetime1">
              <a:rPr lang="fr-FR" smtClean="0"/>
              <a:t>23/06/2019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7927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264FE-9EFB-43CF-9ABE-31BFB47AE47C}" type="datetime1">
              <a:rPr lang="fr-FR" smtClean="0"/>
              <a:t>23/06/2019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5760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197C2-D050-4889-A757-41BD42C0A751}" type="datetime1">
              <a:rPr lang="fr-FR" smtClean="0"/>
              <a:t>23/06/2019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5555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45667-2C23-4DDC-BE68-5CEA88192AD8}" type="datetime1">
              <a:rPr lang="fr-FR" smtClean="0"/>
              <a:t>23/06/2019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3751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44BBB-64D8-43D2-B84D-DE5C7940AD5E}" type="datetime1">
              <a:rPr lang="fr-FR" smtClean="0"/>
              <a:t>23/06/2019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7918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1073-2A49-4BBB-B975-5D14169AF628}" type="datetime1">
              <a:rPr lang="fr-FR" smtClean="0"/>
              <a:t>23/06/2019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3125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949B9DA-71D5-43E8-8D79-9EF1E46DC512}" type="datetime1">
              <a:rPr lang="fr-FR" smtClean="0"/>
              <a:t>23/06/2019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561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4B316-FC42-45E2-9B20-38F32EBB3D0F}" type="datetime1">
              <a:rPr lang="fr-FR" smtClean="0"/>
              <a:t>23/06/2019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8719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33F3321-C59B-4222-8E48-51AF36706380}" type="datetime1">
              <a:rPr lang="fr-FR" smtClean="0"/>
              <a:t>23/06/2019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</a:defRPr>
            </a:lvl1pPr>
          </a:lstStyle>
          <a:p>
            <a:fld id="{B0C39D1F-8E82-455D-8DC3-AF5B6BFD92DD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441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009D5-A797-4558-974F-46E8F41648E6}" type="datetime1">
              <a:rPr lang="fr-FR" smtClean="0"/>
              <a:t>23/06/2019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40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94215" y="780276"/>
            <a:ext cx="10803568" cy="3566160"/>
          </a:xfrm>
        </p:spPr>
        <p:txBody>
          <a:bodyPr>
            <a:noAutofit/>
          </a:bodyPr>
          <a:lstStyle/>
          <a:p>
            <a:r>
              <a:rPr lang="fr-FR" sz="7200" dirty="0" smtClean="0"/>
              <a:t>Ondes électromagnétiques dans les milieux diélectriques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Agrégation externe de Physique-chimie, option Physique</a:t>
            </a:r>
          </a:p>
        </p:txBody>
      </p:sp>
      <p:sp>
        <p:nvSpPr>
          <p:cNvPr id="4" name="Espace réservé du contenu 4"/>
          <p:cNvSpPr txBox="1">
            <a:spLocks/>
          </p:cNvSpPr>
          <p:nvPr/>
        </p:nvSpPr>
        <p:spPr>
          <a:xfrm>
            <a:off x="-1" y="6441465"/>
            <a:ext cx="12192001" cy="41653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 smtClean="0">
                <a:solidFill>
                  <a:schemeClr val="bg1"/>
                </a:solidFill>
              </a:rPr>
              <a:t>Jules FILLETTE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51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xmlns="" id="{60B12D7E-BEFF-4DA2-811E-AF43F43241B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24028" y="3726006"/>
                <a:ext cx="7804904" cy="2103466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84048" lvl="2" indent="0">
                  <a:buFont typeface="Calibri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240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  <m:r>
                        <a:rPr lang="fr-FR" sz="24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fr-FR" sz="240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240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r>
                        <a:rPr lang="fr-FR" sz="240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240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</m:oMath>
                  </m:oMathPara>
                </a14:m>
                <a:endParaRPr lang="fr-FR" sz="2400" dirty="0" smtClean="0">
                  <a:latin typeface="Cambria Math" panose="02040503050406030204" pitchFamily="18" charset="0"/>
                </a:endParaRPr>
              </a:p>
              <a:p>
                <a:pPr marL="384048" lvl="2" indent="0">
                  <a:buFont typeface="Calibri" pitchFamily="34" charset="0"/>
                  <a:buNone/>
                </a:pPr>
                <a:endParaRPr lang="fr-FR" sz="2400" dirty="0">
                  <a:latin typeface="Cambria Math" panose="02040503050406030204" pitchFamily="18" charset="0"/>
                </a:endParaRPr>
              </a:p>
              <a:p>
                <a:r>
                  <a:rPr lang="fr-FR" sz="2400" dirty="0">
                    <a:latin typeface="Cambria Math" panose="02040503050406030204" pitchFamily="18" charset="0"/>
                  </a:rPr>
                  <a:t>Pour une OPPH dans un DLHI,</a:t>
                </a:r>
              </a:p>
              <a:p>
                <a:pPr algn="ctr"/>
                <a14:m>
                  <m:oMath xmlns:m="http://schemas.openxmlformats.org/officeDocument/2006/math">
                    <m:bar>
                      <m:barPr>
                        <m:ctrlPr>
                          <a:rPr lang="fr-FR" sz="240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acc>
                          <m:accPr>
                            <m:chr m:val="⃗"/>
                            <m:ctrlPr>
                              <a:rPr lang="fr-FR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acc>
                      </m:e>
                    </m:bar>
                    <m:r>
                      <a:rPr lang="fr-FR" sz="2400" i="1" smtClean="0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ctrlPr>
                          <a:rPr lang="fr-FR" sz="240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bar>
                    <m:d>
                      <m:dPr>
                        <m:ctrlPr>
                          <a:rPr lang="fr-FR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40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bar>
                      <m:bar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acc>
                          <m:accPr>
                            <m:chr m:val="⃗"/>
                            <m:ctrlPr>
                              <a:rPr lang="fr-FR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</m:e>
                    </m:bar>
                    <m:r>
                      <a:rPr lang="fr-FR" sz="2400" i="1" smtClean="0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bar>
                    <m:d>
                      <m:d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acc>
                      <m:accPr>
                        <m:chr m:val="⃗"/>
                        <m:ctrlPr>
                          <a:rPr lang="fr-FR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40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fr-FR" sz="240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sSup>
                      <m:sSupPr>
                        <m:ctrlPr>
                          <a:rPr lang="fr-FR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4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fr-FR" sz="24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d>
                          <m:dPr>
                            <m:ctrlPr>
                              <a:rPr lang="fr-FR" sz="24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l-GR" sz="2400" i="1" dirty="0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fr-FR" sz="240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sz="240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bar>
                              <m:barPr>
                                <m:ctrlPr>
                                  <a:rPr lang="fr-FR" sz="24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acc>
                                  <m:accPr>
                                    <m:chr m:val="⃗"/>
                                    <m:ctrlPr>
                                      <a:rPr lang="fr-FR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FR" sz="2400" i="1" dirty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acc>
                              </m:e>
                            </m:bar>
                            <m:r>
                              <a:rPr lang="fr-FR" sz="2400" i="1" dirty="0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acc>
                              <m:accPr>
                                <m:chr m:val="⃗"/>
                                <m:ctrlPr>
                                  <a:rPr lang="fr-FR" sz="24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2400" i="1" dirty="0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</m:d>
                      </m:sup>
                    </m:sSup>
                  </m:oMath>
                </a14:m>
                <a:endParaRPr lang="fr-FR" sz="2400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0B12D7E-BEFF-4DA2-811E-AF43F43241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4028" y="3726006"/>
                <a:ext cx="7804904" cy="2103466"/>
              </a:xfrm>
              <a:prstGeom prst="rect">
                <a:avLst/>
              </a:prstGeom>
              <a:blipFill rotWithShape="0">
                <a:blip r:embed="rId2"/>
                <a:stretch>
                  <a:fillRect l="-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xmlns="" id="{CBDB7A87-D366-4503-ABCE-0E9FC8ED6BEF}"/>
                  </a:ext>
                </a:extLst>
              </p:cNvPr>
              <p:cNvSpPr txBox="1"/>
              <p:nvPr/>
            </p:nvSpPr>
            <p:spPr>
              <a:xfrm>
                <a:off x="2945842" y="2181276"/>
                <a:ext cx="6300314" cy="110081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fr-FR" sz="24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2400">
                            <a:latin typeface="Cambria Math" panose="02040503050406030204" pitchFamily="18" charset="0"/>
                          </a:rPr>
                          <m:t>div</m:t>
                        </m:r>
                      </m:fName>
                      <m:e>
                        <m:acc>
                          <m:accPr>
                            <m:chr m:val="⃗"/>
                            <m:ctrlPr>
                              <a:rPr lang="fr-FR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acc>
                      </m:e>
                    </m:func>
                    <m:r>
                      <a:rPr lang="fr-FR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fr-FR" sz="2400" dirty="0"/>
                  <a:t>		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2400">
                            <a:latin typeface="Cambria Math" panose="02040503050406030204" pitchFamily="18" charset="0"/>
                          </a:rPr>
                          <m:t>div</m:t>
                        </m:r>
                      </m:fName>
                      <m:e>
                        <m:acc>
                          <m:accPr>
                            <m:chr m:val="⃗"/>
                            <m:ctrlPr>
                              <a:rPr lang="fr-FR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</m:func>
                    <m:r>
                      <a:rPr lang="fr-FR" sz="2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fr-FR" sz="2400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2400">
                            <a:latin typeface="Cambria Math" panose="02040503050406030204" pitchFamily="18" charset="0"/>
                          </a:rPr>
                          <m:t>rot</m:t>
                        </m:r>
                      </m:fName>
                      <m:e>
                        <m:acc>
                          <m:accPr>
                            <m:chr m:val="⃗"/>
                            <m:ctrlPr>
                              <a:rPr lang="fr-FR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</m:e>
                    </m:func>
                    <m:r>
                      <a:rPr lang="fr-FR" sz="2400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⃗"/>
                            <m:ctrlPr>
                              <a:rPr lang="fr-FR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num>
                      <m:den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fr-FR" sz="2400" dirty="0"/>
                  <a:t>		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2400">
                            <a:latin typeface="Cambria Math" panose="02040503050406030204" pitchFamily="18" charset="0"/>
                          </a:rPr>
                          <m:t>rot</m:t>
                        </m:r>
                      </m:fName>
                      <m:e>
                        <m:acc>
                          <m:accPr>
                            <m:chr m:val="⃗"/>
                            <m:ctrlPr>
                              <a:rPr lang="fr-FR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</m:func>
                    <m:r>
                      <a:rPr lang="fr-FR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f>
                      <m:f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⃗"/>
                            <m:ctrlPr>
                              <a:rPr lang="fr-FR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acc>
                      </m:num>
                      <m:den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endParaRPr lang="fr-FR" sz="2400" dirty="0"/>
              </a:p>
            </p:txBody>
          </p:sp>
        </mc:Choice>
        <mc:Fallback xmlns="">
          <p:sp>
            <p:nvSpPr>
              <p:cNvPr id="4" name="ZoneTexte 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CBDB7A87-D366-4503-ABCE-0E9FC8ED6B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5842" y="2181276"/>
                <a:ext cx="6300314" cy="110081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Autofit/>
          </a:bodyPr>
          <a:lstStyle/>
          <a:p>
            <a:r>
              <a:rPr lang="fr-FR" sz="5400" b="1" dirty="0" smtClean="0">
                <a:solidFill>
                  <a:schemeClr val="accent2"/>
                </a:solidFill>
              </a:rPr>
              <a:t>Introduction</a:t>
            </a:r>
            <a:endParaRPr lang="fr-FR" sz="4400" b="1" dirty="0">
              <a:solidFill>
                <a:srgbClr val="00B050"/>
              </a:solidFill>
            </a:endParaRPr>
          </a:p>
        </p:txBody>
      </p:sp>
      <p:sp>
        <p:nvSpPr>
          <p:cNvPr id="7" name="Espace réservé du contenu 4"/>
          <p:cNvSpPr txBox="1">
            <a:spLocks/>
          </p:cNvSpPr>
          <p:nvPr/>
        </p:nvSpPr>
        <p:spPr>
          <a:xfrm>
            <a:off x="-1" y="6441465"/>
            <a:ext cx="12192001" cy="41653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solidFill>
                  <a:schemeClr val="bg1"/>
                </a:solidFill>
              </a:rPr>
              <a:t>Réponse d’un milieu diélectrique au passage d’une onde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6866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 txBox="1">
            <a:spLocks/>
          </p:cNvSpPr>
          <p:nvPr/>
        </p:nvSpPr>
        <p:spPr>
          <a:xfrm>
            <a:off x="1152658" y="286603"/>
            <a:ext cx="10391641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>
                <a:solidFill>
                  <a:schemeClr val="accent2"/>
                </a:solidFill>
              </a:rPr>
              <a:t>I. </a:t>
            </a:r>
            <a:r>
              <a:rPr lang="fr-FR" sz="3600" b="1" dirty="0" smtClean="0">
                <a:solidFill>
                  <a:schemeClr val="accent2"/>
                </a:solidFill>
              </a:rPr>
              <a:t>Etude microscopique du diélectrique</a:t>
            </a:r>
            <a:r>
              <a:rPr lang="fr-FR" sz="3600" b="1" dirty="0" smtClean="0">
                <a:solidFill>
                  <a:schemeClr val="accent2"/>
                </a:solidFill>
              </a:rPr>
              <a:t/>
            </a:r>
            <a:br>
              <a:rPr lang="fr-FR" sz="3600" b="1" dirty="0" smtClean="0">
                <a:solidFill>
                  <a:schemeClr val="accent2"/>
                </a:solidFill>
              </a:rPr>
            </a:br>
            <a:r>
              <a:rPr lang="fr-FR" sz="4000" dirty="0" smtClean="0"/>
              <a:t>	</a:t>
            </a:r>
            <a:r>
              <a:rPr lang="fr-FR" sz="2800" b="1" dirty="0" smtClean="0">
                <a:solidFill>
                  <a:srgbClr val="00B050"/>
                </a:solidFill>
              </a:rPr>
              <a:t>1. Polarisation électronique, modèle de l’électron élastiquement lié</a:t>
            </a:r>
            <a:endParaRPr lang="fr-FR" sz="2800" b="1" dirty="0">
              <a:solidFill>
                <a:srgbClr val="00B050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xmlns="" id="{619D821D-AC93-46A5-ADA4-21D2027F41D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956" y="1253436"/>
            <a:ext cx="10588581" cy="5294291"/>
          </a:xfrm>
          <a:prstGeom prst="rect">
            <a:avLst/>
          </a:prstGeom>
        </p:spPr>
      </p:pic>
      <p:cxnSp>
        <p:nvCxnSpPr>
          <p:cNvPr id="5" name="Connecteur droit avec flèche 4"/>
          <p:cNvCxnSpPr/>
          <p:nvPr/>
        </p:nvCxnSpPr>
        <p:spPr>
          <a:xfrm>
            <a:off x="10496666" y="5965994"/>
            <a:ext cx="52803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ZoneTexte 5"/>
              <p:cNvSpPr txBox="1"/>
              <p:nvPr/>
            </p:nvSpPr>
            <p:spPr>
              <a:xfrm>
                <a:off x="10859420" y="5875842"/>
                <a:ext cx="5237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6" name="ZoneText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9420" y="5875842"/>
                <a:ext cx="523741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necteur droit avec flèche 7"/>
          <p:cNvCxnSpPr/>
          <p:nvPr/>
        </p:nvCxnSpPr>
        <p:spPr>
          <a:xfrm flipV="1">
            <a:off x="2561107" y="1775460"/>
            <a:ext cx="0" cy="43788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ZoneTexte 9"/>
              <p:cNvSpPr txBox="1"/>
              <p:nvPr/>
            </p:nvSpPr>
            <p:spPr>
              <a:xfrm>
                <a:off x="1845754" y="1737360"/>
                <a:ext cx="3606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0" name="ZoneTexte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5754" y="1737360"/>
                <a:ext cx="360609" cy="369332"/>
              </a:xfrm>
              <a:prstGeom prst="rect">
                <a:avLst/>
              </a:prstGeom>
              <a:blipFill rotWithShape="0">
                <a:blip r:embed="rId4"/>
                <a:stretch>
                  <a:fillRect r="-96610" b="-1147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8633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xmlns="" id="{23A357A3-FAED-430F-8645-49573473DC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7352"/>
            <a:ext cx="12192000" cy="6096000"/>
          </a:xfrm>
          <a:prstGeom prst="rect">
            <a:avLst/>
          </a:prstGeom>
        </p:spPr>
      </p:pic>
      <p:sp>
        <p:nvSpPr>
          <p:cNvPr id="4" name="Titre 1"/>
          <p:cNvSpPr txBox="1">
            <a:spLocks/>
          </p:cNvSpPr>
          <p:nvPr/>
        </p:nvSpPr>
        <p:spPr>
          <a:xfrm>
            <a:off x="136658" y="76522"/>
            <a:ext cx="10391641" cy="5816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b="1" dirty="0">
                <a:solidFill>
                  <a:srgbClr val="00B050"/>
                </a:solidFill>
              </a:rPr>
              <a:t>2. Polarisations atomique et d’orientation</a:t>
            </a:r>
            <a:endParaRPr lang="fr-FR" sz="2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241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xmlns="" id="{23A357A3-FAED-430F-8645-49573473DC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182" y="381000"/>
            <a:ext cx="12192000" cy="6096000"/>
          </a:xfrm>
          <a:prstGeom prst="rect">
            <a:avLst/>
          </a:prstGeom>
        </p:spPr>
      </p:pic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xmlns="" id="{2B2B3979-8BCE-4E81-B9C6-AB228EB2FC10}"/>
              </a:ext>
            </a:extLst>
          </p:cNvPr>
          <p:cNvCxnSpPr/>
          <p:nvPr/>
        </p:nvCxnSpPr>
        <p:spPr>
          <a:xfrm flipH="1">
            <a:off x="1958012" y="2295939"/>
            <a:ext cx="4608000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xmlns="" id="{497CFF64-830A-40CE-A80F-129B564D9E7A}"/>
              </a:ext>
            </a:extLst>
          </p:cNvPr>
          <p:cNvCxnSpPr/>
          <p:nvPr/>
        </p:nvCxnSpPr>
        <p:spPr>
          <a:xfrm>
            <a:off x="2067339" y="1214438"/>
            <a:ext cx="0" cy="108150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xmlns="" id="{44A747E9-CD87-4BA9-A98F-C7DA677B011C}"/>
                  </a:ext>
                </a:extLst>
              </p:cNvPr>
              <p:cNvSpPr txBox="1"/>
              <p:nvPr/>
            </p:nvSpPr>
            <p:spPr>
              <a:xfrm>
                <a:off x="2067339" y="1548558"/>
                <a:ext cx="92102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2400" b="0" i="0" smtClean="0">
                              <a:latin typeface="Cambria Math" panose="02040503050406030204" pitchFamily="18" charset="0"/>
                            </a:rPr>
                            <m:t>or</m:t>
                          </m:r>
                        </m:sub>
                        <m:sup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44A747E9-CD87-4BA9-A98F-C7DA677B01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7339" y="1548558"/>
                <a:ext cx="921021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7285" b="-229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xmlns="" id="{857E74EF-2739-4344-AC09-1C55B8A91FD0}"/>
              </a:ext>
            </a:extLst>
          </p:cNvPr>
          <p:cNvCxnSpPr/>
          <p:nvPr/>
        </p:nvCxnSpPr>
        <p:spPr>
          <a:xfrm flipH="1">
            <a:off x="1958012" y="2418522"/>
            <a:ext cx="6624000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xmlns="" id="{4330D5B6-4628-477C-A10B-78AAE9D5C4DF}"/>
                  </a:ext>
                </a:extLst>
              </p:cNvPr>
              <p:cNvSpPr txBox="1"/>
              <p:nvPr/>
            </p:nvSpPr>
            <p:spPr>
              <a:xfrm>
                <a:off x="1556011" y="2501157"/>
                <a:ext cx="1028423" cy="3695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2400" b="0" i="0" smtClean="0">
                              <a:latin typeface="Cambria Math" panose="02040503050406030204" pitchFamily="18" charset="0"/>
                            </a:rPr>
                            <m:t>ion</m:t>
                          </m:r>
                        </m:sub>
                        <m:sup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4330D5B6-4628-477C-A10B-78AAE9D5C4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6011" y="2501157"/>
                <a:ext cx="1028423" cy="369588"/>
              </a:xfrm>
              <a:prstGeom prst="rect">
                <a:avLst/>
              </a:prstGeom>
              <a:blipFill rotWithShape="0">
                <a:blip r:embed="rId4"/>
                <a:stretch>
                  <a:fillRect l="-6509" b="-229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xmlns="" id="{07254253-B16B-4DE6-9848-FB02C6D27720}"/>
              </a:ext>
            </a:extLst>
          </p:cNvPr>
          <p:cNvCxnSpPr/>
          <p:nvPr/>
        </p:nvCxnSpPr>
        <p:spPr>
          <a:xfrm flipH="1">
            <a:off x="3797336" y="2584570"/>
            <a:ext cx="6624000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xmlns="" id="{5F70D4AA-803F-4C88-94D9-07DD62C73C91}"/>
              </a:ext>
            </a:extLst>
          </p:cNvPr>
          <p:cNvCxnSpPr>
            <a:cxnSpLocks/>
          </p:cNvCxnSpPr>
          <p:nvPr/>
        </p:nvCxnSpPr>
        <p:spPr>
          <a:xfrm>
            <a:off x="3843128" y="2418522"/>
            <a:ext cx="210" cy="16604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xmlns="" id="{A93EB315-ECAA-425E-9446-2D72B8B5D1EF}"/>
                  </a:ext>
                </a:extLst>
              </p:cNvPr>
              <p:cNvSpPr txBox="1"/>
              <p:nvPr/>
            </p:nvSpPr>
            <p:spPr>
              <a:xfrm>
                <a:off x="2934869" y="2468217"/>
                <a:ext cx="860107" cy="3716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fr-FR" sz="2400" b="0" i="0" smtClean="0">
                              <a:latin typeface="Cambria Math" panose="02040503050406030204" pitchFamily="18" charset="0"/>
                            </a:rPr>
                            <m:t>é</m:t>
                          </m:r>
                          <m:r>
                            <m:rPr>
                              <m:sty m:val="p"/>
                            </m:rPr>
                            <a:rPr lang="fr-FR" sz="2400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</m:sub>
                        <m:sup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A93EB315-ECAA-425E-9446-2D72B8B5D1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4869" y="2468217"/>
                <a:ext cx="860107" cy="371640"/>
              </a:xfrm>
              <a:prstGeom prst="rect">
                <a:avLst/>
              </a:prstGeom>
              <a:blipFill rotWithShape="0">
                <a:blip r:embed="rId5"/>
                <a:stretch>
                  <a:fillRect l="-7746" b="-213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Connecteur droit avec flèche 18"/>
          <p:cNvCxnSpPr/>
          <p:nvPr/>
        </p:nvCxnSpPr>
        <p:spPr>
          <a:xfrm>
            <a:off x="2067339" y="2295939"/>
            <a:ext cx="0" cy="122583"/>
          </a:xfrm>
          <a:prstGeom prst="straightConnector1">
            <a:avLst/>
          </a:prstGeom>
          <a:ln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re 1"/>
          <p:cNvSpPr txBox="1">
            <a:spLocks/>
          </p:cNvSpPr>
          <p:nvPr/>
        </p:nvSpPr>
        <p:spPr>
          <a:xfrm>
            <a:off x="136658" y="76522"/>
            <a:ext cx="10391641" cy="5816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b="1" dirty="0" smtClean="0">
                <a:solidFill>
                  <a:srgbClr val="00B050"/>
                </a:solidFill>
              </a:rPr>
              <a:t>2. Polarisations atomique et d’orientation</a:t>
            </a:r>
            <a:endParaRPr lang="fr-FR" sz="2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811682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Orange roug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619</TotalTime>
  <Words>48</Words>
  <Application>Microsoft Office PowerPoint</Application>
  <PresentationFormat>Grand écran</PresentationFormat>
  <Paragraphs>20</Paragraphs>
  <Slides>5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Rétrospective</vt:lpstr>
      <vt:lpstr>Conception personnalisée</vt:lpstr>
      <vt:lpstr>Ondes électromagnétiques dans les milieux diélectriques</vt:lpstr>
      <vt:lpstr>Introduction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Jules FILLETTE</dc:creator>
  <cp:lastModifiedBy>Jules FILLETTE</cp:lastModifiedBy>
  <cp:revision>12</cp:revision>
  <dcterms:created xsi:type="dcterms:W3CDTF">2019-02-02T09:11:16Z</dcterms:created>
  <dcterms:modified xsi:type="dcterms:W3CDTF">2019-06-23T09:53:08Z</dcterms:modified>
</cp:coreProperties>
</file>