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"/>
  </p:notesMasterIdLst>
  <p:handoutMasterIdLst>
    <p:handoutMasterId r:id="rId9"/>
  </p:handoutMasterIdLst>
  <p:sldIdLst>
    <p:sldId id="256" r:id="rId3"/>
    <p:sldId id="275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120E7-C763-4588-A187-B0365C63F167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14859-7D9F-4650-8B33-ABADC2E0C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6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16/06/2019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16/06/2019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16/06/2019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LP30 – Rayonnement dipolaire électrique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64" y="2044931"/>
            <a:ext cx="5557264" cy="323033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81174" y="3366670"/>
                <a:ext cx="4831309" cy="2474571"/>
              </a:xfrm>
              <a:ln w="38100">
                <a:solidFill>
                  <a:schemeClr val="accent1"/>
                </a:solidFill>
              </a:ln>
            </p:spPr>
            <p:txBody>
              <a:bodyPr>
                <a:noAutofit/>
              </a:bodyPr>
              <a:lstStyle/>
              <a:p>
                <a:pPr lvl="1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 smtClean="0"/>
                  <a:t> est la taille du domaine des sources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2000" dirty="0" smtClean="0"/>
                  <a:t> est la distance entre l’observateur et les sources</a:t>
                </a:r>
                <a:endParaRPr lang="fr-FR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fr-FR" sz="2000" b="0" dirty="0" smtClean="0"/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000" dirty="0" smtClean="0"/>
                  <a:t> est la longueur d’onde de l’onde électromagnétique rayonnée (en R.P.S.) 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𝑐𝑇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6" name="Espace réservé du conten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81174" y="3366670"/>
                <a:ext cx="4831309" cy="2474571"/>
              </a:xfrm>
              <a:blipFill rotWithShape="0">
                <a:blip r:embed="rId3"/>
                <a:stretch>
                  <a:fillRect t="-1699" r="-175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re 1"/>
          <p:cNvSpPr txBox="1">
            <a:spLocks/>
          </p:cNvSpPr>
          <p:nvPr/>
        </p:nvSpPr>
        <p:spPr>
          <a:xfrm>
            <a:off x="1132764" y="284373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I. Source de rayonnement et modèle du dipôle électrique oscillant</a:t>
            </a:r>
          </a:p>
          <a:p>
            <a:r>
              <a:rPr lang="fr-FR" sz="3200" b="1" dirty="0" smtClean="0">
                <a:solidFill>
                  <a:srgbClr val="00B050"/>
                </a:solidFill>
              </a:rPr>
              <a:t>	1. Sources de rayonnement –  échelles caractéristiques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Longueurs caractéristiques d’une source de rayonnement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r="1215" b="2363"/>
          <a:stretch/>
        </p:blipFill>
        <p:spPr>
          <a:xfrm>
            <a:off x="3468782" y="1803370"/>
            <a:ext cx="5645670" cy="4423739"/>
          </a:xfrm>
        </p:spPr>
      </p:pic>
      <p:sp>
        <p:nvSpPr>
          <p:cNvPr id="6" name="Rectangle 5"/>
          <p:cNvSpPr/>
          <p:nvPr/>
        </p:nvSpPr>
        <p:spPr>
          <a:xfrm>
            <a:off x="1869743" y="2060812"/>
            <a:ext cx="1815153" cy="3739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132764" y="284373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I. Source de rayonnement et modèle du dipôle électrique oscillant</a:t>
            </a:r>
          </a:p>
          <a:p>
            <a:r>
              <a:rPr lang="fr-FR" sz="3200" b="1" dirty="0" smtClean="0">
                <a:solidFill>
                  <a:srgbClr val="00B050"/>
                </a:solidFill>
              </a:rPr>
              <a:t>	3. Modèle du dipôle électrique oscillant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Coordonnées sphériques autour du dipôle oscillant.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9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/>
              <p:cNvSpPr>
                <a:spLocks noGrp="1"/>
              </p:cNvSpPr>
              <p:nvPr>
                <p:ph idx="1"/>
              </p:nvPr>
            </p:nvSpPr>
            <p:spPr>
              <a:xfrm>
                <a:off x="2712151" y="2501369"/>
                <a:ext cx="6828658" cy="38827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d>
                      <m:dPr>
                        <m:ctrlPr>
                          <a:rPr lang="fr-FR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FR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fr-FR" sz="28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fr-FR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8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fr-FR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̇"/>
                                    <m:ctrlPr>
                                      <a:rPr lang="fr-FR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800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num>
                              <m:den>
                                <m:sSup>
                                  <m:sSup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̈"/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𝑟𝑐</m:t>
                                </m:r>
                              </m:den>
                            </m:f>
                          </m:e>
                        </m:d>
                      </m:e>
                      <m:sub>
                        <m:d>
                          <m:dPr>
                            <m:ctrlP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sub>
                    </m:sSub>
                    <m:acc>
                      <m:accPr>
                        <m:chr m:val="⃗"/>
                        <m:ctrlPr>
                          <a:rPr lang="fr-FR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e>
                    </m:acc>
                  </m:oMath>
                </a14:m>
                <a:endParaRPr lang="fr-FR" sz="2800" dirty="0" smtClean="0"/>
              </a:p>
              <a:p>
                <a:pPr marL="0" indent="0">
                  <a:buNone/>
                </a:pPr>
                <a:endParaRPr lang="fr-FR" sz="28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fr-FR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FR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800" b="0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fr-FR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fr-FR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800" b="0" i="0" dirty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fr-FR" sz="2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fr-FR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 b="0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sz="28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fr-FR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800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fr-FR" sz="28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2800" i="1" dirty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fr-FR" sz="2800" i="1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fr-FR" sz="2800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fr-F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28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2800" i="1" dirty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fr-FR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28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fr-FR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fr-FR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d>
                                  <m:dPr>
                                    <m:ctrlPr>
                                      <a:rPr lang="fr-FR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8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fr-FR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800" i="1" dirty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fr-FR" sz="2800" i="1" dirty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</m:e>
                                </m:d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fr-FR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800" b="0" i="0" dirty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fr-FR" sz="2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fr-FR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 b="0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sz="28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800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fr-FR" sz="28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2800" i="1" dirty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fr-FR" sz="2800" i="1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fr-FR" sz="2800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fr-F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28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2800" i="1" dirty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fr-FR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28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fr-FR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fr-FR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fr-F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fr-FR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28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r>
                                          <a:rPr lang="fr-FR" sz="2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sSup>
                                          <m:sSupPr>
                                            <m:ctrlPr>
                                              <a:rPr lang="fr-FR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28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p>
                                            <m:r>
                                              <a:rPr lang="fr-FR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d>
                                  <m:dPr>
                                    <m:ctrlPr>
                                      <a:rPr lang="fr-FR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8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sz="28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fr-FR" sz="2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fr-FR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</m:e>
                                </m:d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fr-FR" sz="2800" b="0" i="1" dirty="0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sub>
                            </m:sSub>
                            <m: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6" name="Espace réservé du conten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2151" y="2501369"/>
                <a:ext cx="6828658" cy="388278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1364776" y="1737360"/>
                <a:ext cx="9539785" cy="755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2000" dirty="0"/>
                  <a:t>Les champs rayonnés par un dipôle électrique oscillant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000" dirty="0"/>
                  <a:t> sont, dans l’espace repéré par les coordonnées sphériques :</a:t>
                </a:r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76" y="1737360"/>
                <a:ext cx="9539785" cy="755271"/>
              </a:xfrm>
              <a:prstGeom prst="rect">
                <a:avLst/>
              </a:prstGeom>
              <a:blipFill rotWithShape="0">
                <a:blip r:embed="rId3"/>
                <a:stretch>
                  <a:fillRect l="-703" r="-639" b="-137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re 1"/>
          <p:cNvSpPr txBox="1">
            <a:spLocks/>
          </p:cNvSpPr>
          <p:nvPr/>
        </p:nvSpPr>
        <p:spPr>
          <a:xfrm>
            <a:off x="1119116" y="284373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b="1" dirty="0" smtClean="0">
                <a:solidFill>
                  <a:schemeClr val="accent2"/>
                </a:solidFill>
              </a:rPr>
              <a:t>II. Champs rayonnés par le dipôle électrique oscillant</a:t>
            </a:r>
          </a:p>
          <a:p>
            <a:r>
              <a:rPr lang="fr-FR" sz="3200" b="1" dirty="0" smtClean="0">
                <a:solidFill>
                  <a:srgbClr val="00B050"/>
                </a:solidFill>
              </a:rPr>
              <a:t>	1. Considérations sur l’expression générale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Champs créés dans l’espace par le dipôle électrique oscillant.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5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5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7901" t="16783" r="6471" b="12168"/>
          <a:stretch/>
        </p:blipFill>
        <p:spPr>
          <a:xfrm>
            <a:off x="2889248" y="1272093"/>
            <a:ext cx="6413500" cy="5010150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705132" y="251018"/>
            <a:ext cx="10781732" cy="1025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b="1" dirty="0" smtClean="0">
                <a:solidFill>
                  <a:schemeClr val="accent2"/>
                </a:solidFill>
              </a:rPr>
              <a:t>III. Puissance rayonnée par le dipôle électrique oscillant</a:t>
            </a:r>
          </a:p>
          <a:p>
            <a:r>
              <a:rPr lang="fr-FR" sz="3200" b="1" dirty="0" smtClean="0">
                <a:solidFill>
                  <a:srgbClr val="00B050"/>
                </a:solidFill>
              </a:rPr>
              <a:t>	1. Anisotropie du rayonnement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Indicatrice de rayonnement du dipôle oscillant. Amplitude normalisée.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790</TotalTime>
  <Words>140</Words>
  <Application>Microsoft Office PowerPoint</Application>
  <PresentationFormat>Grand écran</PresentationFormat>
  <Paragraphs>28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LP30 – Rayonnement dipolaire électrique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23</cp:revision>
  <dcterms:created xsi:type="dcterms:W3CDTF">2019-02-02T09:11:16Z</dcterms:created>
  <dcterms:modified xsi:type="dcterms:W3CDTF">2019-06-16T18:36:31Z</dcterms:modified>
</cp:coreProperties>
</file>