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0"/>
  </p:notesMasterIdLst>
  <p:sldIdLst>
    <p:sldId id="256" r:id="rId3"/>
    <p:sldId id="269" r:id="rId4"/>
    <p:sldId id="270" r:id="rId5"/>
    <p:sldId id="271" r:id="rId6"/>
    <p:sldId id="272" r:id="rId7"/>
    <p:sldId id="275" r:id="rId8"/>
    <p:sldId id="27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9B36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B1061-33F0-4FA6-8752-45EF671638C7}" type="datetimeFigureOut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6ABA6-218F-4B19-B8E0-07845D048E8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020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6ABA6-218F-4B19-B8E0-07845D048E8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61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F54D-0F2F-4A86-AE34-FE926D65982D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7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28EC-AC55-4E7E-AA5F-BE6AADC01B8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78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7BC4-5C28-4FC9-A0D4-6971C978499A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554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52BB-C918-4685-9ACA-DAA3E6E5BBE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50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8FB41-14DB-4F2A-AC3F-673E9481F33E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26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C2556-2613-4110-A241-3FECE1526F03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130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DE4B-32B0-45B9-B57A-F011DAAB0A7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409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95C42-32A5-49C0-A71B-D1235F1FA3D1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73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1B2B-6093-4A01-A005-831C7F0A9790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459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89D5B-CB14-460B-AE36-E938895BF635}" type="datetime1">
              <a:rPr lang="fr-FR" smtClean="0"/>
              <a:t>23/06/2019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153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F166-3775-4AC7-BCFD-9A7C8FCBFFA4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31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E692-6FF2-4458-9E3D-C3423ED09DEB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11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8983-C0D2-415A-AF58-D016C8EEE52D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75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1A49-34DF-4CF3-B952-93B4D03B25D1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16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6F6-98A1-4E58-A25C-6B708E27BD14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92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64FE-9EFB-43CF-9ABE-31BFB47AE47C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76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197C2-D050-4889-A757-41BD42C0A751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5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45667-2C23-4DDC-BE68-5CEA88192AD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75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4BBB-64D8-43D2-B84D-DE5C7940AD5E}" type="datetime1">
              <a:rPr lang="fr-FR" smtClean="0"/>
              <a:t>23/06/2019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9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1073-2A49-4BBB-B975-5D14169AF628}" type="datetime1">
              <a:rPr lang="fr-FR" smtClean="0"/>
              <a:t>23/06/2019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125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49B9DA-71D5-43E8-8D79-9EF1E46DC512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56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B316-FC42-45E2-9B20-38F32EBB3D0F}" type="datetime1">
              <a:rPr lang="fr-FR" smtClean="0"/>
              <a:t>23/06/2019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9D1F-8E82-455D-8DC3-AF5B6BFD9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1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3F3321-C59B-4222-8E48-51AF36706380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B0C39D1F-8E82-455D-8DC3-AF5B6BFD92D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009D5-A797-4558-974F-46E8F41648E6}" type="datetime1">
              <a:rPr lang="fr-FR" smtClean="0"/>
              <a:t>23/06/2019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8EAB-E604-4579-AE35-2CA056A42F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339544" cy="356616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LP31 – Présentation de l’optique géométrique à partir du principe de Fermat</a:t>
            </a:r>
            <a:endParaRPr lang="fr-FR" sz="6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Agrégation externe de Physique-chimie, option Physique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0080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chemeClr val="bg1"/>
                </a:solidFill>
              </a:rPr>
              <a:t>Jules FILLETTE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51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-1" b="1093"/>
          <a:stretch/>
        </p:blipFill>
        <p:spPr>
          <a:xfrm>
            <a:off x="2665278" y="1792980"/>
            <a:ext cx="6922404" cy="5031930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634-6A77-4D81-913C-8A69C4EE7BEB}" type="slidenum">
              <a:rPr lang="fr-FR" smtClean="0"/>
              <a:t>2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I. Enoncé moderne du principe de Fermat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>
                <a:solidFill>
                  <a:srgbClr val="00B050"/>
                </a:solidFill>
              </a:rPr>
              <a:t>3</a:t>
            </a:r>
            <a:r>
              <a:rPr lang="fr-FR" sz="3200" b="1" dirty="0" smtClean="0">
                <a:solidFill>
                  <a:srgbClr val="00B050"/>
                </a:solidFill>
              </a:rPr>
              <a:t>. Remise en cause du principe de </a:t>
            </a:r>
            <a:r>
              <a:rPr lang="fr-FR" sz="3200" b="1" dirty="0" err="1" smtClean="0">
                <a:solidFill>
                  <a:srgbClr val="00B050"/>
                </a:solidFill>
              </a:rPr>
              <a:t>minimalité</a:t>
            </a:r>
            <a:endParaRPr lang="fr-FR" sz="32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736805" y="5526882"/>
            <a:ext cx="200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9B369B"/>
                </a:solidFill>
              </a:rPr>
              <a:t>&lt;</a:t>
            </a:r>
            <a:endParaRPr lang="fr-FR" dirty="0">
              <a:solidFill>
                <a:srgbClr val="9B369B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717755" y="6150770"/>
            <a:ext cx="2000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FF0D0D"/>
                </a:solidFill>
              </a:rPr>
              <a:t>&gt;</a:t>
            </a:r>
            <a:endParaRPr lang="fr-FR" dirty="0">
              <a:solidFill>
                <a:srgbClr val="FF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6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634-6A77-4D81-913C-8A69C4EE7BEB}" type="slidenum">
              <a:rPr lang="fr-FR" smtClean="0"/>
              <a:t>3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/>
          <a:srcRect l="11930" t="17341" r="8615" b="5134"/>
          <a:stretch/>
        </p:blipFill>
        <p:spPr>
          <a:xfrm rot="16200000">
            <a:off x="3860951" y="1573734"/>
            <a:ext cx="4531057" cy="4940492"/>
          </a:xfrm>
          <a:prstGeom prst="rect">
            <a:avLst/>
          </a:prstGeom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I. Lois de l’optique géométrique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Interface entre deux milieux homogènes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1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078" y="1791952"/>
            <a:ext cx="3753134" cy="4473212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634-6A77-4D81-913C-8A69C4EE7BEB}" type="slidenum">
              <a:rPr lang="fr-FR" smtClean="0"/>
              <a:t>4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I. Lois de l’optique géométrique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Interface entre deux milieux homogènes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63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3404"/>
          <a:stretch/>
        </p:blipFill>
        <p:spPr>
          <a:xfrm>
            <a:off x="3725820" y="1934531"/>
            <a:ext cx="4801320" cy="4246195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634-6A77-4D81-913C-8A69C4EE7BEB}" type="slidenum">
              <a:rPr lang="fr-FR" smtClean="0"/>
              <a:t>5</a:t>
            </a:fld>
            <a:endParaRPr lang="fr-FR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</a:t>
            </a:r>
            <a:r>
              <a:rPr lang="fr-FR" b="1" dirty="0" smtClean="0">
                <a:solidFill>
                  <a:schemeClr val="accent2"/>
                </a:solidFill>
              </a:rPr>
              <a:t>I. Lois de l’optique géométrique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Interface entre deux milieux homogènes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31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634-6A77-4D81-913C-8A69C4EE7BEB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Propagation dans une cuve à gradient de concentration.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Propagation dans un milieu non-homogène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Propagation dans un milieu à gradient d’indice</a:t>
            </a:r>
            <a:endParaRPr lang="fr-FR" sz="3200" b="1" dirty="0">
              <a:solidFill>
                <a:srgbClr val="00B050"/>
              </a:solidFill>
            </a:endParaRPr>
          </a:p>
        </p:txBody>
      </p:sp>
      <p:pic>
        <p:nvPicPr>
          <p:cNvPr id="7" name="Espace réservé du contenu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0"/>
          <a:stretch/>
        </p:blipFill>
        <p:spPr>
          <a:xfrm>
            <a:off x="901516" y="1769049"/>
            <a:ext cx="10461092" cy="449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3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0" y="1895060"/>
            <a:ext cx="5333983" cy="416489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939" y="1895060"/>
            <a:ext cx="6286628" cy="4164891"/>
          </a:xfrm>
          <a:prstGeom prst="rect">
            <a:avLst/>
          </a:prstGeo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F634-6A77-4D81-913C-8A69C4EE7BEB}" type="slidenum">
              <a:rPr lang="fr-FR" smtClean="0"/>
              <a:t>7</a:t>
            </a:fld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219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>
                <a:solidFill>
                  <a:schemeClr val="bg1"/>
                </a:solidFill>
              </a:rPr>
              <a:t>Illustrations </a:t>
            </a:r>
            <a:r>
              <a:rPr lang="fr-FR" sz="2000" dirty="0" smtClean="0">
                <a:solidFill>
                  <a:schemeClr val="bg1"/>
                </a:solidFill>
              </a:rPr>
              <a:t>des mirages chaud et froid (</a:t>
            </a:r>
            <a:r>
              <a:rPr lang="fr-FR" sz="2000" i="1" dirty="0" smtClean="0">
                <a:solidFill>
                  <a:schemeClr val="bg1"/>
                </a:solidFill>
              </a:rPr>
              <a:t>Google Image</a:t>
            </a:r>
            <a:r>
              <a:rPr lang="fr-FR" sz="2000" dirty="0" smtClean="0">
                <a:solidFill>
                  <a:schemeClr val="bg1"/>
                </a:solidFill>
              </a:rPr>
              <a:t>)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chemeClr val="accent2"/>
                </a:solidFill>
              </a:rPr>
              <a:t>III. Propagation dans un milieu non-homogène</a:t>
            </a:r>
            <a:br>
              <a:rPr lang="fr-FR" b="1" dirty="0" smtClean="0">
                <a:solidFill>
                  <a:schemeClr val="accent2"/>
                </a:solidFill>
              </a:rPr>
            </a:br>
            <a:r>
              <a:rPr lang="fr-FR" dirty="0" smtClean="0"/>
              <a:t>	</a:t>
            </a:r>
            <a:r>
              <a:rPr lang="fr-FR" sz="3200" b="1" dirty="0" smtClean="0">
                <a:solidFill>
                  <a:srgbClr val="00B050"/>
                </a:solidFill>
              </a:rPr>
              <a:t>2. Propagation dans un milieu à gradient d’indice</a:t>
            </a:r>
            <a:endParaRPr lang="fr-FR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52520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3033</TotalTime>
  <Words>89</Words>
  <Application>Microsoft Office PowerPoint</Application>
  <PresentationFormat>Grand écran</PresentationFormat>
  <Paragraphs>20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Rétrospective</vt:lpstr>
      <vt:lpstr>Conception personnalisée</vt:lpstr>
      <vt:lpstr>LP31 – Présentation de l’optique géométrique à partir du principe de Fermat</vt:lpstr>
      <vt:lpstr>I. Enoncé moderne du principe de Fermat  3. Remise en cause du principe de minimalité</vt:lpstr>
      <vt:lpstr>II. Lois de l’optique géométrique  2. Interface entre deux milieux homogènes</vt:lpstr>
      <vt:lpstr>II. Lois de l’optique géométrique  2. Interface entre deux milieux homogènes</vt:lpstr>
      <vt:lpstr>II. Lois de l’optique géométrique  2. Interface entre deux milieux homogènes</vt:lpstr>
      <vt:lpstr>III. Propagation dans un milieu non-homogène  2. Propagation dans un milieu à gradient d’indice</vt:lpstr>
      <vt:lpstr>III. Propagation dans un milieu non-homogène  2. Propagation dans un milieu à gradient d’indice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Jules FILLETTE</dc:creator>
  <cp:lastModifiedBy>Jules FILLETTE</cp:lastModifiedBy>
  <cp:revision>27</cp:revision>
  <cp:lastPrinted>2019-06-23T14:04:41Z</cp:lastPrinted>
  <dcterms:created xsi:type="dcterms:W3CDTF">2019-02-02T09:11:16Z</dcterms:created>
  <dcterms:modified xsi:type="dcterms:W3CDTF">2019-06-23T14:04:55Z</dcterms:modified>
</cp:coreProperties>
</file>