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8"/>
  </p:notesMasterIdLst>
  <p:handoutMasterIdLst>
    <p:handoutMasterId r:id="rId9"/>
  </p:handoutMasterIdLst>
  <p:sldIdLst>
    <p:sldId id="256" r:id="rId3"/>
    <p:sldId id="276" r:id="rId4"/>
    <p:sldId id="277" r:id="rId5"/>
    <p:sldId id="278" r:id="rId6"/>
    <p:sldId id="27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120E7-C763-4588-A187-B0365C63F167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14859-7D9F-4650-8B33-ABADC2E0C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608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D1FE-9C6E-41F4-8831-46EDA567EC97}" type="datetime1">
              <a:rPr lang="fr-FR" smtClean="0"/>
              <a:t>12/06/2019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06ED-98D1-49B1-85D4-66BC0244D892}" type="datetime1">
              <a:rPr lang="fr-FR" smtClean="0"/>
              <a:t>12/06/2019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9B11-8B55-4196-B73F-A2BD6E1EC7CA}" type="datetime1">
              <a:rPr lang="fr-FR" smtClean="0"/>
              <a:t>12/06/2019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FC9F-6DE7-47E5-B36A-87B64621C645}" type="datetime1">
              <a:rPr lang="fr-FR" smtClean="0"/>
              <a:t>12/06/2019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CC7B3-ED42-4C64-AB70-2F20BC3FC501}" type="datetime1">
              <a:rPr lang="fr-FR" smtClean="0"/>
              <a:t>12/06/2019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0146-FB94-406E-BD0E-1165CD4C7CDA}" type="datetime1">
              <a:rPr lang="fr-FR" smtClean="0"/>
              <a:t>12/06/2019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37A-2A1C-4850-9174-9E6D4F826E50}" type="datetime1">
              <a:rPr lang="fr-FR" smtClean="0"/>
              <a:t>12/06/2019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9958-D6A5-4EFE-BA06-5C2D57F452F9}" type="datetime1">
              <a:rPr lang="fr-FR" smtClean="0"/>
              <a:t>12/06/2019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F90A-7DD8-46D1-BF3D-FC9C1961E0A9}" type="datetime1">
              <a:rPr lang="fr-FR" smtClean="0"/>
              <a:t>12/06/2019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CBFB-4118-400C-9B00-B86EFB50360A}" type="datetime1">
              <a:rPr lang="fr-FR" smtClean="0"/>
              <a:t>12/06/2019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2811-9BE3-496E-8AC4-55A64A1D45F8}" type="datetime1">
              <a:rPr lang="fr-FR" smtClean="0"/>
              <a:t>12/06/2019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F730-A4F1-4330-AC4F-7BB3FFAE8C42}" type="datetime1">
              <a:rPr lang="fr-FR" smtClean="0"/>
              <a:t>12/06/2019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9073D-076B-4384-A412-30D27BBA2A36}" type="datetime1">
              <a:rPr lang="fr-FR" smtClean="0"/>
              <a:t>12/06/2019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407A-9444-4C3C-B82B-DFF406A4B691}" type="datetime1">
              <a:rPr lang="fr-FR" smtClean="0"/>
              <a:t>12/06/2019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AD28-09CD-46AA-8DDF-6FB43FDB8E81}" type="datetime1">
              <a:rPr lang="fr-FR" smtClean="0"/>
              <a:t>12/06/2019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3213-69DA-46B4-AF40-04351CBD69BD}" type="datetime1">
              <a:rPr lang="fr-FR" smtClean="0"/>
              <a:t>12/06/2019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C12E-D330-45AD-BBE5-53D9591F357C}" type="datetime1">
              <a:rPr lang="fr-FR" smtClean="0"/>
              <a:t>12/06/2019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64DB-EE13-4F3A-A9CD-4EE9F539635D}" type="datetime1">
              <a:rPr lang="fr-FR" smtClean="0"/>
              <a:t>12/06/2019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D6398-2D31-46CA-8605-6CAC74360B4D}" type="datetime1">
              <a:rPr lang="fr-FR" smtClean="0"/>
              <a:t>12/06/2019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4DBB-C8D7-454C-B0C9-548184FE62C8}" type="datetime1">
              <a:rPr lang="fr-FR" smtClean="0"/>
              <a:t>12/06/2019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586C1D4-465E-446E-8377-6F96F490BEE5}" type="datetime1">
              <a:rPr lang="fr-FR" smtClean="0"/>
              <a:t>12/06/2019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6502-1852-4D82-84F0-A39A61EB538B}" type="datetime1">
              <a:rPr lang="fr-FR" smtClean="0"/>
              <a:t>12/06/2019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B25FA3-17B4-4D45-9142-22AA292269CA}" type="datetime1">
              <a:rPr lang="fr-FR" smtClean="0"/>
              <a:t>12/06/2019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69C5A-1FB8-4984-8066-EA78A6BC53FC}" type="datetime1">
              <a:rPr lang="fr-FR" smtClean="0"/>
              <a:t>12/06/2019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LP33 – Interférences à deux ondes en optique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Jules FILLETTE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64" y="2080332"/>
            <a:ext cx="11292032" cy="4026727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 flipH="1">
            <a:off x="0" y="6450031"/>
            <a:ext cx="555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Physique PC/PC* Tout-en-un </a:t>
            </a:r>
            <a:r>
              <a:rPr lang="fr-FR" dirty="0" err="1">
                <a:solidFill>
                  <a:schemeClr val="bg1"/>
                </a:solidFill>
              </a:rPr>
              <a:t>Dunod</a:t>
            </a:r>
            <a:r>
              <a:rPr lang="fr-FR" dirty="0">
                <a:solidFill>
                  <a:schemeClr val="bg1"/>
                </a:solidFill>
              </a:rPr>
              <a:t>, 2014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2</a:t>
            </a:fld>
            <a:endParaRPr lang="fr-FR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1132764" y="284373"/>
            <a:ext cx="10317707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2"/>
                </a:solidFill>
              </a:rPr>
              <a:t>I. Superposition de deux ondes lumineuses</a:t>
            </a:r>
            <a:endParaRPr lang="fr-FR" b="1" dirty="0" smtClean="0">
              <a:solidFill>
                <a:schemeClr val="accent2"/>
              </a:solidFill>
            </a:endParaRPr>
          </a:p>
          <a:p>
            <a:r>
              <a:rPr lang="fr-FR" sz="3200" b="1" dirty="0" smtClean="0">
                <a:solidFill>
                  <a:srgbClr val="00B050"/>
                </a:solidFill>
              </a:rPr>
              <a:t>	1. </a:t>
            </a:r>
            <a:r>
              <a:rPr lang="fr-FR" sz="3200" b="1" dirty="0" smtClean="0">
                <a:solidFill>
                  <a:srgbClr val="00B050"/>
                </a:solidFill>
              </a:rPr>
              <a:t>Conditions d’interférence, sources cohérentes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39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b="6880"/>
          <a:stretch/>
        </p:blipFill>
        <p:spPr>
          <a:xfrm>
            <a:off x="4981792" y="3213718"/>
            <a:ext cx="7128322" cy="3077902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92" y="1150228"/>
            <a:ext cx="6657117" cy="2911699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541313" y="1409661"/>
            <a:ext cx="1183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accent2"/>
                </a:solidFill>
              </a:rPr>
              <a:t>C = 0,8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419629" y="5823380"/>
            <a:ext cx="1124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accent2"/>
                </a:solidFill>
              </a:rPr>
              <a:t>C = 0,4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 flipH="1">
            <a:off x="0" y="6450031"/>
            <a:ext cx="555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Physique PC/PC* Tout-en-un </a:t>
            </a:r>
            <a:r>
              <a:rPr lang="fr-FR" dirty="0" err="1">
                <a:solidFill>
                  <a:schemeClr val="bg1"/>
                </a:solidFill>
              </a:rPr>
              <a:t>Dunod</a:t>
            </a:r>
            <a:r>
              <a:rPr lang="fr-FR" dirty="0">
                <a:solidFill>
                  <a:schemeClr val="bg1"/>
                </a:solidFill>
              </a:rPr>
              <a:t>, 2014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3</a:t>
            </a:fld>
            <a:endParaRPr lang="fr-FR"/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894776" y="86803"/>
            <a:ext cx="10317707" cy="11346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2"/>
                </a:solidFill>
              </a:rPr>
              <a:t>I. Superposition de deux ondes lumineuses</a:t>
            </a:r>
            <a:r>
              <a:rPr lang="fr-FR" sz="3200" b="1" dirty="0" smtClean="0">
                <a:solidFill>
                  <a:srgbClr val="00B050"/>
                </a:solidFill>
              </a:rPr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Description de la figure d’interférence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25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468" y="300242"/>
            <a:ext cx="7532836" cy="565505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t="3817" r="3674" b="3786"/>
          <a:stretch/>
        </p:blipFill>
        <p:spPr>
          <a:xfrm>
            <a:off x="9879544" y="2186073"/>
            <a:ext cx="2266239" cy="188339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4"/>
          <a:srcRect l="6168" t="2706" r="3337" b="4058"/>
          <a:stretch/>
        </p:blipFill>
        <p:spPr>
          <a:xfrm>
            <a:off x="81176" y="4331767"/>
            <a:ext cx="2129052" cy="185609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2754" y="6447724"/>
            <a:ext cx="10940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Description de la figure d’interférences</a:t>
            </a:r>
            <a:r>
              <a:rPr lang="fr-FR" sz="2000" i="1" dirty="0" smtClean="0">
                <a:solidFill>
                  <a:schemeClr val="bg1"/>
                </a:solidFill>
              </a:rPr>
              <a:t>, Optique </a:t>
            </a:r>
            <a:r>
              <a:rPr lang="fr-FR" sz="2000" i="1" dirty="0">
                <a:solidFill>
                  <a:schemeClr val="bg1"/>
                </a:solidFill>
              </a:rPr>
              <a:t>physique et électronique</a:t>
            </a:r>
            <a:r>
              <a:rPr lang="fr-FR" sz="2000" dirty="0">
                <a:solidFill>
                  <a:schemeClr val="bg1"/>
                </a:solidFill>
              </a:rPr>
              <a:t>, </a:t>
            </a:r>
            <a:r>
              <a:rPr lang="fr-FR" sz="2000" dirty="0" err="1">
                <a:solidFill>
                  <a:schemeClr val="bg1"/>
                </a:solidFill>
              </a:rPr>
              <a:t>D.Mauras</a:t>
            </a:r>
            <a:r>
              <a:rPr lang="fr-FR" sz="2000" dirty="0">
                <a:solidFill>
                  <a:schemeClr val="bg1"/>
                </a:solidFill>
              </a:rPr>
              <a:t>, </a:t>
            </a:r>
            <a:r>
              <a:rPr lang="fr-FR" sz="2000" dirty="0" err="1">
                <a:solidFill>
                  <a:schemeClr val="bg1"/>
                </a:solidFill>
              </a:rPr>
              <a:t>puf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8502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56" y="2402069"/>
            <a:ext cx="11511848" cy="3383253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 flipH="1">
            <a:off x="0" y="6450031"/>
            <a:ext cx="555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Physique PC/PC* </a:t>
            </a:r>
            <a:r>
              <a:rPr lang="fr-FR" dirty="0" smtClean="0">
                <a:solidFill>
                  <a:schemeClr val="bg1"/>
                </a:solidFill>
              </a:rPr>
              <a:t>Tout-en-un, </a:t>
            </a:r>
            <a:r>
              <a:rPr lang="fr-FR" dirty="0" err="1" smtClean="0">
                <a:solidFill>
                  <a:schemeClr val="bg1"/>
                </a:solidFill>
              </a:rPr>
              <a:t>Dunod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</a:rPr>
              <a:t>(</a:t>
            </a:r>
            <a:r>
              <a:rPr lang="fr-FR" dirty="0" smtClean="0">
                <a:solidFill>
                  <a:schemeClr val="bg1"/>
                </a:solidFill>
              </a:rPr>
              <a:t>2014)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32764" y="284373"/>
            <a:ext cx="10317707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2"/>
                </a:solidFill>
              </a:rPr>
              <a:t>I</a:t>
            </a:r>
            <a:r>
              <a:rPr lang="fr-FR" b="1" dirty="0" smtClean="0">
                <a:solidFill>
                  <a:schemeClr val="accent2"/>
                </a:solidFill>
              </a:rPr>
              <a:t>II. Effet d’un défaut de cohérence sur la figure d’interférences</a:t>
            </a:r>
            <a:endParaRPr lang="fr-FR" b="1" dirty="0" smtClean="0">
              <a:solidFill>
                <a:schemeClr val="accent2"/>
              </a:solidFill>
            </a:endParaRPr>
          </a:p>
          <a:p>
            <a:r>
              <a:rPr lang="fr-FR" sz="3200" b="1" dirty="0" smtClean="0">
                <a:solidFill>
                  <a:srgbClr val="00B050"/>
                </a:solidFill>
              </a:rPr>
              <a:t>	1. </a:t>
            </a:r>
            <a:r>
              <a:rPr lang="fr-FR" sz="3200" b="1" dirty="0" smtClean="0">
                <a:solidFill>
                  <a:srgbClr val="00B050"/>
                </a:solidFill>
              </a:rPr>
              <a:t>Effet d’une perte de cohérence spatiale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5182171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1059</TotalTime>
  <Words>90</Words>
  <Application>Microsoft Office PowerPoint</Application>
  <PresentationFormat>Grand écran</PresentationFormat>
  <Paragraphs>19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Rétrospective</vt:lpstr>
      <vt:lpstr>Conception personnalisée</vt:lpstr>
      <vt:lpstr>LP33 – Interférences à deux ondes en optique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Jules FILLETTE</cp:lastModifiedBy>
  <cp:revision>26</cp:revision>
  <dcterms:created xsi:type="dcterms:W3CDTF">2019-02-02T09:11:16Z</dcterms:created>
  <dcterms:modified xsi:type="dcterms:W3CDTF">2019-06-12T17:12:22Z</dcterms:modified>
</cp:coreProperties>
</file>