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2"/>
  </p:notesMasterIdLst>
  <p:handoutMasterIdLst>
    <p:handoutMasterId r:id="rId13"/>
  </p:handoutMasterIdLst>
  <p:sldIdLst>
    <p:sldId id="256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120E7-C763-4588-A187-B0365C63F167}" type="datetimeFigureOut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14859-7D9F-4650-8B33-ABADC2E0C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6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D1FE-9C6E-41F4-8831-46EDA567EC97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06ED-98D1-49B1-85D4-66BC0244D892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9B11-8B55-4196-B73F-A2BD6E1EC7CA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FC9F-6DE7-47E5-B36A-87B64621C645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C7B3-ED42-4C64-AB70-2F20BC3FC501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146-FB94-406E-BD0E-1165CD4C7CDA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F37A-2A1C-4850-9174-9E6D4F826E50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9958-D6A5-4EFE-BA06-5C2D57F452F9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F90A-7DD8-46D1-BF3D-FC9C1961E0A9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CBFB-4118-400C-9B00-B86EFB50360A}" type="datetime1">
              <a:rPr lang="fr-FR" smtClean="0"/>
              <a:t>23/06/2019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2811-9BE3-496E-8AC4-55A64A1D45F8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F730-A4F1-4330-AC4F-7BB3FFAE8C42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9073D-076B-4384-A412-30D27BBA2A36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407A-9444-4C3C-B82B-DFF406A4B691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AD28-09CD-46AA-8DDF-6FB43FDB8E81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3213-69DA-46B4-AF40-04351CBD69BD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C12E-D330-45AD-BBE5-53D9591F357C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64DB-EE13-4F3A-A9CD-4EE9F539635D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D6398-2D31-46CA-8605-6CAC74360B4D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4DBB-C8D7-454C-B0C9-548184FE62C8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86C1D4-465E-446E-8377-6F96F490BEE5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6502-1852-4D82-84F0-A39A61EB538B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B25FA3-17B4-4D45-9142-22AA292269CA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69C5A-1FB8-4984-8066-EA78A6BC53FC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LP36 – Diffraction par structures périodiques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" t="6845" r="2651" b="3902"/>
          <a:stretch/>
        </p:blipFill>
        <p:spPr>
          <a:xfrm>
            <a:off x="969912" y="990600"/>
            <a:ext cx="10242571" cy="5306781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09182" y="6414448"/>
            <a:ext cx="7192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Montage de la diffraction de Fraunhofer - Notations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A4FC-130A-48FA-B4A4-26EE02A6699C}" type="slidenum">
              <a:rPr lang="fr-FR" smtClean="0"/>
              <a:t>2</a:t>
            </a:fld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132764" y="284373"/>
            <a:ext cx="10317707" cy="706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Introduction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75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8" b="10702"/>
          <a:stretch/>
        </p:blipFill>
        <p:spPr>
          <a:xfrm>
            <a:off x="1405720" y="1849765"/>
            <a:ext cx="9446339" cy="43369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57849" y="5540349"/>
            <a:ext cx="272955" cy="423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746307" y="5414508"/>
            <a:ext cx="64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O</a:t>
            </a:r>
            <a:r>
              <a:rPr lang="fr-FR" sz="3200" dirty="0" smtClean="0"/>
              <a:t>’</a:t>
            </a:r>
            <a:endParaRPr lang="fr-FR" sz="32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A4FC-130A-48FA-B4A4-26EE02A6699C}" type="slidenum">
              <a:rPr lang="fr-FR" smtClean="0"/>
              <a:t>3</a:t>
            </a:fld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132764" y="284373"/>
            <a:ext cx="1031770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chemeClr val="accent2"/>
                </a:solidFill>
              </a:rPr>
              <a:t>I. Intensité diffractée par une structure composée</a:t>
            </a:r>
            <a:endParaRPr lang="fr-FR" sz="2800" b="1" dirty="0">
              <a:solidFill>
                <a:srgbClr val="00B050"/>
              </a:solidFill>
            </a:endParaRPr>
          </a:p>
          <a:p>
            <a:r>
              <a:rPr lang="fr-FR" sz="3200" b="1" dirty="0" smtClean="0">
                <a:solidFill>
                  <a:srgbClr val="00B050"/>
                </a:solidFill>
              </a:rPr>
              <a:t>	1. Translation de la pupille dans son plan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38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5" b="13450"/>
          <a:stretch/>
        </p:blipFill>
        <p:spPr>
          <a:xfrm>
            <a:off x="1487607" y="1944278"/>
            <a:ext cx="4462817" cy="42654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384526" y="3261396"/>
                <a:ext cx="505116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 smtClean="0"/>
                  <a:t>On note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2000" dirty="0" smtClean="0"/>
                  <a:t> la vibration lumineuse issue de la pupille origine en un point M de l’écran.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 smtClean="0"/>
                  <a:t> l’intensité lumineuse résultante en M.</a:t>
                </a:r>
                <a:endParaRPr lang="fr-FR" sz="20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526" y="3261396"/>
                <a:ext cx="5051160" cy="1631216"/>
              </a:xfrm>
              <a:prstGeom prst="rect">
                <a:avLst/>
              </a:prstGeom>
              <a:blipFill rotWithShape="0">
                <a:blip r:embed="rId3"/>
                <a:stretch>
                  <a:fillRect l="-1206" t="-1866" b="-55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A4FC-130A-48FA-B4A4-26EE02A6699C}" type="slidenum">
              <a:rPr lang="fr-FR" smtClean="0"/>
              <a:t>4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09182" y="6414448"/>
            <a:ext cx="7192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Diffraction par des pupilles composées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132764" y="284373"/>
            <a:ext cx="1031770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chemeClr val="accent2"/>
                </a:solidFill>
              </a:rPr>
              <a:t>I. Intensité diffractée par une structure composée</a:t>
            </a:r>
            <a:endParaRPr lang="fr-FR" sz="2800" b="1" dirty="0">
              <a:solidFill>
                <a:srgbClr val="00B050"/>
              </a:solidFill>
            </a:endParaRPr>
          </a:p>
          <a:p>
            <a:r>
              <a:rPr lang="fr-FR" sz="3200" b="1" dirty="0" smtClean="0">
                <a:solidFill>
                  <a:srgbClr val="00B050"/>
                </a:solidFill>
              </a:rPr>
              <a:t>	2. Pupilles composées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61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" t="15202" r="1676" b="16298"/>
          <a:stretch/>
        </p:blipFill>
        <p:spPr>
          <a:xfrm>
            <a:off x="382706" y="2950970"/>
            <a:ext cx="11325431" cy="229297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A4FC-130A-48FA-B4A4-26EE02A6699C}" type="slidenum">
              <a:rPr lang="fr-FR" smtClean="0"/>
              <a:t>5</a:t>
            </a:fld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132764" y="284373"/>
            <a:ext cx="1031770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chemeClr val="accent2"/>
                </a:solidFill>
              </a:rPr>
              <a:t>I. Intensité diffractée par une structure composée</a:t>
            </a:r>
            <a:endParaRPr lang="fr-FR" sz="2800" b="1" dirty="0">
              <a:solidFill>
                <a:srgbClr val="00B050"/>
              </a:solidFill>
            </a:endParaRPr>
          </a:p>
          <a:p>
            <a:r>
              <a:rPr lang="fr-FR" sz="3200" b="1" dirty="0" smtClean="0">
                <a:solidFill>
                  <a:srgbClr val="00B050"/>
                </a:solidFill>
              </a:rPr>
              <a:t>	3. Pupilles réparties régulièrement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84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Ã©sultat de recherche d'images pour &quot;diffraction rÃ©seau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3" t="16711" r="3332" b="7325"/>
          <a:stretch/>
        </p:blipFill>
        <p:spPr bwMode="auto">
          <a:xfrm>
            <a:off x="1875202" y="2098820"/>
            <a:ext cx="7465326" cy="388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53689" y="2128211"/>
            <a:ext cx="2715904" cy="30025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764452" y="2002927"/>
            <a:ext cx="1981200" cy="159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6927490" y="1707969"/>
                <a:ext cx="3684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490" y="1707969"/>
                <a:ext cx="368489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4855646" y="1723219"/>
                <a:ext cx="3684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646" y="1723219"/>
                <a:ext cx="368489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6218429" y="5790454"/>
                <a:ext cx="11486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429" y="5790454"/>
                <a:ext cx="1148687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/>
          <p:cNvSpPr txBox="1"/>
          <p:nvPr/>
        </p:nvSpPr>
        <p:spPr>
          <a:xfrm>
            <a:off x="31107" y="6442292"/>
            <a:ext cx="6905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Optique, Fondements et applications, Pérez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A4FC-130A-48FA-B4A4-26EE02A6699C}" type="slidenum">
              <a:rPr lang="fr-FR" smtClean="0"/>
              <a:t>6</a:t>
            </a:fld>
            <a:endParaRPr lang="fr-FR"/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1132764" y="284373"/>
            <a:ext cx="1031770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chemeClr val="accent2"/>
                </a:solidFill>
              </a:rPr>
              <a:t>II. Etude spectrale de la source</a:t>
            </a:r>
          </a:p>
          <a:p>
            <a:r>
              <a:rPr lang="fr-FR" sz="3200" b="1" dirty="0" smtClean="0">
                <a:solidFill>
                  <a:srgbClr val="00B050"/>
                </a:solidFill>
              </a:rPr>
              <a:t>	1. Le réseau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01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7" b="4362"/>
          <a:stretch/>
        </p:blipFill>
        <p:spPr>
          <a:xfrm>
            <a:off x="3033303" y="1833217"/>
            <a:ext cx="6186353" cy="4476118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A4FC-130A-48FA-B4A4-26EE02A6699C}" type="slidenum">
              <a:rPr lang="fr-FR" smtClean="0"/>
              <a:t>7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132764" y="284373"/>
            <a:ext cx="1031770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chemeClr val="accent2"/>
                </a:solidFill>
              </a:rPr>
              <a:t>II. Etude spectrale de la source</a:t>
            </a:r>
          </a:p>
          <a:p>
            <a:r>
              <a:rPr lang="fr-FR" sz="3200" b="1" dirty="0" smtClean="0">
                <a:solidFill>
                  <a:srgbClr val="00B050"/>
                </a:solidFill>
              </a:rPr>
              <a:t>	2. Propriétés du réseau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3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101" y="1883391"/>
            <a:ext cx="5486279" cy="421267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09182" y="6447724"/>
            <a:ext cx="5949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Construction d’Ewald – </a:t>
            </a:r>
            <a:r>
              <a:rPr lang="fr-FR" sz="2000" i="1" dirty="0" smtClean="0">
                <a:solidFill>
                  <a:schemeClr val="bg1"/>
                </a:solidFill>
              </a:rPr>
              <a:t>Physique des solides</a:t>
            </a:r>
            <a:r>
              <a:rPr lang="fr-FR" sz="2000" dirty="0" smtClean="0">
                <a:solidFill>
                  <a:schemeClr val="bg1"/>
                </a:solidFill>
              </a:rPr>
              <a:t>, </a:t>
            </a:r>
            <a:r>
              <a:rPr lang="fr-FR" sz="2000" dirty="0" err="1" smtClean="0">
                <a:solidFill>
                  <a:schemeClr val="bg1"/>
                </a:solidFill>
              </a:rPr>
              <a:t>Archroft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A4FC-130A-48FA-B4A4-26EE02A6699C}" type="slidenum">
              <a:rPr lang="fr-FR" smtClean="0"/>
              <a:t>8</a:t>
            </a:fld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1132764" y="284373"/>
            <a:ext cx="1031770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chemeClr val="accent2"/>
                </a:solidFill>
              </a:rPr>
              <a:t>III. Etude de la structure </a:t>
            </a:r>
            <a:r>
              <a:rPr lang="fr-FR" sz="4000" b="1" dirty="0" err="1" smtClean="0">
                <a:solidFill>
                  <a:schemeClr val="accent2"/>
                </a:solidFill>
              </a:rPr>
              <a:t>diffractante</a:t>
            </a:r>
            <a:endParaRPr lang="fr-FR" sz="4000" b="1" dirty="0" smtClean="0">
              <a:solidFill>
                <a:schemeClr val="accent2"/>
              </a:solidFill>
            </a:endParaRPr>
          </a:p>
          <a:p>
            <a:r>
              <a:rPr lang="fr-FR" sz="3200" b="1" dirty="0" smtClean="0">
                <a:solidFill>
                  <a:srgbClr val="00B050"/>
                </a:solidFill>
              </a:rPr>
              <a:t>	1. Diffraction par une structure périodique 3D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477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05" y="1998369"/>
            <a:ext cx="4751115" cy="377511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676" y="1939462"/>
            <a:ext cx="3901400" cy="383401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42386" y="5852053"/>
            <a:ext cx="463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Méthode de Laue (faisceau polychromatique)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504995" y="5773480"/>
            <a:ext cx="291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Méthode du cristal tournant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6460165"/>
            <a:ext cx="7504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i="1" dirty="0" smtClean="0">
                <a:solidFill>
                  <a:schemeClr val="bg1"/>
                </a:solidFill>
              </a:rPr>
              <a:t>Physique des solides</a:t>
            </a:r>
            <a:r>
              <a:rPr lang="fr-FR" sz="2000" dirty="0" smtClean="0">
                <a:solidFill>
                  <a:schemeClr val="bg1"/>
                </a:solidFill>
              </a:rPr>
              <a:t>, </a:t>
            </a:r>
            <a:r>
              <a:rPr lang="fr-FR" sz="2000" dirty="0" err="1" smtClean="0">
                <a:solidFill>
                  <a:schemeClr val="bg1"/>
                </a:solidFill>
              </a:rPr>
              <a:t>Archroft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A4FC-130A-48FA-B4A4-26EE02A6699C}" type="slidenum">
              <a:rPr lang="fr-FR" smtClean="0"/>
              <a:t>9</a:t>
            </a:fld>
            <a:endParaRPr lang="fr-FR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1132764" y="284373"/>
            <a:ext cx="1031770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chemeClr val="accent2"/>
                </a:solidFill>
              </a:rPr>
              <a:t>III. Etude de la structure </a:t>
            </a:r>
            <a:r>
              <a:rPr lang="fr-FR" sz="4000" b="1" dirty="0" err="1" smtClean="0">
                <a:solidFill>
                  <a:schemeClr val="accent2"/>
                </a:solidFill>
              </a:rPr>
              <a:t>diffractante</a:t>
            </a:r>
            <a:endParaRPr lang="fr-FR" sz="4000" b="1" dirty="0" smtClean="0">
              <a:solidFill>
                <a:schemeClr val="accent2"/>
              </a:solidFill>
            </a:endParaRPr>
          </a:p>
          <a:p>
            <a:r>
              <a:rPr lang="fr-FR" sz="3200" b="1" dirty="0" smtClean="0">
                <a:solidFill>
                  <a:srgbClr val="00B050"/>
                </a:solidFill>
              </a:rPr>
              <a:t>	2. Réalisation expérimentale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76470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1529</TotalTime>
  <Words>131</Words>
  <Application>Microsoft Office PowerPoint</Application>
  <PresentationFormat>Grand écran</PresentationFormat>
  <Paragraphs>41</Paragraphs>
  <Slides>9</Slides>
  <Notes>1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LP36 – Diffraction par structures périodiques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44</cp:revision>
  <dcterms:created xsi:type="dcterms:W3CDTF">2019-02-02T09:11:16Z</dcterms:created>
  <dcterms:modified xsi:type="dcterms:W3CDTF">2019-06-23T14:09:05Z</dcterms:modified>
</cp:coreProperties>
</file>