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328" y="772600"/>
            <a:ext cx="10162123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LP44 – Capacités thermiques : description, interprétations microscopiques.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4" y="1928429"/>
            <a:ext cx="11012491" cy="4061425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0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3473"/>
          <a:stretch/>
        </p:blipFill>
        <p:spPr>
          <a:xfrm>
            <a:off x="4071262" y="1942581"/>
            <a:ext cx="4171986" cy="42787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4546" y="6426558"/>
            <a:ext cx="1003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Expérience de Joule, in B</a:t>
            </a:r>
            <a:r>
              <a:rPr lang="fr-FR" sz="2000" dirty="0">
                <a:solidFill>
                  <a:schemeClr val="bg1"/>
                </a:solidFill>
              </a:rPr>
              <a:t>. </a:t>
            </a:r>
            <a:r>
              <a:rPr lang="fr-FR" sz="2000" dirty="0" smtClean="0">
                <a:solidFill>
                  <a:schemeClr val="bg1"/>
                </a:solidFill>
              </a:rPr>
              <a:t>Diu et coll., </a:t>
            </a:r>
            <a:r>
              <a:rPr lang="fr-FR" sz="2000" i="1" dirty="0" smtClean="0">
                <a:solidFill>
                  <a:schemeClr val="bg1"/>
                </a:solidFill>
              </a:rPr>
              <a:t>Thermodynamique</a:t>
            </a:r>
            <a:r>
              <a:rPr lang="fr-FR" sz="2000" dirty="0" smtClean="0">
                <a:solidFill>
                  <a:schemeClr val="bg1"/>
                </a:solidFill>
              </a:rPr>
              <a:t>, Hermann (2007)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Propriétés statistiques de la capacité thermique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Description macroscopique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02" y="1819248"/>
            <a:ext cx="6676756" cy="4364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62910"/>
            <a:ext cx="79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M. Bertin, J.P. </a:t>
            </a:r>
            <a:r>
              <a:rPr lang="fr-FR" sz="2000" dirty="0" err="1">
                <a:solidFill>
                  <a:schemeClr val="bg1"/>
                </a:solidFill>
              </a:rPr>
              <a:t>Faroux</a:t>
            </a:r>
            <a:r>
              <a:rPr lang="fr-FR" sz="2000" dirty="0">
                <a:solidFill>
                  <a:schemeClr val="bg1"/>
                </a:solidFill>
              </a:rPr>
              <a:t>, and J. Renault. Thermodynamique. </a:t>
            </a:r>
            <a:r>
              <a:rPr lang="fr-FR" sz="2000" dirty="0" err="1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smtClean="0">
                <a:solidFill>
                  <a:schemeClr val="bg1"/>
                </a:solidFill>
              </a:rPr>
              <a:t>1979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Propriétés statistiques de la capacité thermique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Description macroscopique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65" y="1778304"/>
            <a:ext cx="4625944" cy="44525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62910"/>
            <a:ext cx="79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M. Bertin, J.P. </a:t>
            </a:r>
            <a:r>
              <a:rPr lang="fr-FR" sz="2000" dirty="0" err="1">
                <a:solidFill>
                  <a:schemeClr val="bg1"/>
                </a:solidFill>
              </a:rPr>
              <a:t>Faroux</a:t>
            </a:r>
            <a:r>
              <a:rPr lang="fr-FR" sz="2000" dirty="0">
                <a:solidFill>
                  <a:schemeClr val="bg1"/>
                </a:solidFill>
              </a:rPr>
              <a:t>, and J. Renault. Thermodynamique. </a:t>
            </a:r>
            <a:r>
              <a:rPr lang="fr-FR" sz="2000" dirty="0" err="1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smtClean="0">
                <a:solidFill>
                  <a:schemeClr val="bg1"/>
                </a:solidFill>
              </a:rPr>
              <a:t>1979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Systèmes sans interactions : capacité thermique du gaz parfait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51" y="1801943"/>
            <a:ext cx="7650891" cy="443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9608"/>
                  </p:ext>
                </p:extLst>
              </p:nvPr>
            </p:nvGraphicFramePr>
            <p:xfrm>
              <a:off x="8512954" y="1801943"/>
              <a:ext cx="3196824" cy="443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476"/>
                    <a:gridCol w="1245674"/>
                    <a:gridCol w="1245674"/>
                  </a:tblGrid>
                  <a:tr h="738621">
                    <a:tc>
                      <a:txBody>
                        <a:bodyPr/>
                        <a:lstStyle/>
                        <a:p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𝒓𝒐𝒕𝒂𝒕𝒊𝒐𝒏</m:t>
                                        </m:r>
                                      </m:e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sub>
                                </m:sSub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𝒗𝒊𝒃𝒓𝒂𝒕𝒊𝒐𝒏</m:t>
                                        </m:r>
                                      </m:e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sub>
                                </m:sSub>
                              </m:oMath>
                            </m:oMathPara>
                          </a14:m>
                          <a:endParaRPr lang="fr-FR" sz="2000" b="1" dirty="0" smtClean="0"/>
                        </a:p>
                      </a:txBody>
                      <a:tcPr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85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6 200 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𝐻𝐶𝑙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15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r>
                            <a:rPr lang="fr-FR" baseline="0" dirty="0" smtClean="0"/>
                            <a:t> 200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2 300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3 400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0,4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808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9608"/>
                  </p:ext>
                </p:extLst>
              </p:nvPr>
            </p:nvGraphicFramePr>
            <p:xfrm>
              <a:off x="8512954" y="1801943"/>
              <a:ext cx="3196824" cy="443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476"/>
                    <a:gridCol w="1245674"/>
                    <a:gridCol w="1245674"/>
                  </a:tblGrid>
                  <a:tr h="738621">
                    <a:tc>
                      <a:txBody>
                        <a:bodyPr/>
                        <a:lstStyle/>
                        <a:p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353" t="-826" r="-102941" b="-503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6585" t="-826" r="-2439" b="-503306"/>
                          </a:stretch>
                        </a:blipFill>
                      </a:tcPr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62" t="-100000" r="-356897" b="-39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85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6 200 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62" t="-201653" r="-356897" b="-3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15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r>
                            <a:rPr lang="fr-FR" baseline="0" dirty="0" smtClean="0"/>
                            <a:t> 200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62" t="-301653" r="-356897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2 300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62" t="-398361" r="-356897" b="-10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3 400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3862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62" t="-502479" r="-356897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0,4 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808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ZoneTexte 5"/>
          <p:cNvSpPr txBox="1"/>
          <p:nvPr/>
        </p:nvSpPr>
        <p:spPr>
          <a:xfrm>
            <a:off x="154545" y="6426558"/>
            <a:ext cx="944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J. </a:t>
            </a:r>
            <a:r>
              <a:rPr lang="fr-FR" sz="2000" dirty="0" err="1" smtClean="0">
                <a:solidFill>
                  <a:schemeClr val="bg1"/>
                </a:solidFill>
              </a:rPr>
              <a:t>Majou</a:t>
            </a:r>
            <a:r>
              <a:rPr lang="fr-FR" sz="2000" dirty="0" smtClean="0">
                <a:solidFill>
                  <a:schemeClr val="bg1"/>
                </a:solidFill>
              </a:rPr>
              <a:t> and S. Komilikis, </a:t>
            </a:r>
            <a:r>
              <a:rPr lang="fr-FR" sz="2000" i="1" dirty="0" err="1" smtClean="0">
                <a:solidFill>
                  <a:schemeClr val="bg1"/>
                </a:solidFill>
              </a:rPr>
              <a:t>Supermanuel</a:t>
            </a:r>
            <a:r>
              <a:rPr lang="fr-FR" sz="2000" i="1" dirty="0" smtClean="0">
                <a:solidFill>
                  <a:schemeClr val="bg1"/>
                </a:solidFill>
              </a:rPr>
              <a:t> de Physique</a:t>
            </a:r>
            <a:r>
              <a:rPr lang="fr-FR" sz="2000" dirty="0" smtClean="0">
                <a:solidFill>
                  <a:schemeClr val="bg1"/>
                </a:solidFill>
              </a:rPr>
              <a:t>, Bréal (2013)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5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Capacité </a:t>
            </a:r>
            <a:r>
              <a:rPr lang="fr-FR" b="1" dirty="0">
                <a:solidFill>
                  <a:schemeClr val="accent2"/>
                </a:solidFill>
              </a:rPr>
              <a:t>thermique du gaz parfait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Capacité du gaz parfait </a:t>
            </a:r>
            <a:r>
              <a:rPr lang="fr-FR" sz="3200" b="1" dirty="0" err="1" smtClean="0">
                <a:solidFill>
                  <a:srgbClr val="00B050"/>
                </a:solidFill>
              </a:rPr>
              <a:t>polyatomique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3674"/>
          <a:stretch/>
        </p:blipFill>
        <p:spPr>
          <a:xfrm>
            <a:off x="2559940" y="1958890"/>
            <a:ext cx="7687175" cy="427624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62910"/>
            <a:ext cx="799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M. </a:t>
            </a:r>
            <a:r>
              <a:rPr lang="fr-FR" sz="2000" dirty="0" smtClean="0">
                <a:solidFill>
                  <a:schemeClr val="bg1"/>
                </a:solidFill>
              </a:rPr>
              <a:t>Bertin et coll., </a:t>
            </a:r>
            <a:r>
              <a:rPr lang="fr-FR" sz="2000" i="1" dirty="0" smtClean="0">
                <a:solidFill>
                  <a:schemeClr val="bg1"/>
                </a:solidFill>
              </a:rPr>
              <a:t>Thermodynamique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Dunod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(1979)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Capacité thermique des solides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54545" y="6426558"/>
            <a:ext cx="944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Capacité thermique de l’Argon solide, in C. </a:t>
            </a:r>
            <a:r>
              <a:rPr lang="fr-FR" sz="2000" dirty="0" err="1" smtClean="0">
                <a:solidFill>
                  <a:schemeClr val="bg1"/>
                </a:solidFill>
              </a:rPr>
              <a:t>Kittel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i="1" dirty="0" smtClean="0">
                <a:solidFill>
                  <a:schemeClr val="bg1"/>
                </a:solidFill>
              </a:rPr>
              <a:t>Physique de l’état solide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Capacité thermiques des solides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Le modèle de Debye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729" t="2626" r="1776" b="2265"/>
          <a:stretch/>
        </p:blipFill>
        <p:spPr>
          <a:xfrm>
            <a:off x="3667152" y="1802162"/>
            <a:ext cx="5472752" cy="44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54545" y="6426558"/>
            <a:ext cx="944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Capacité thermique expérimentale des solides à très basses températures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DF71-8AEE-4C6E-B820-85F8F98725D8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2499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94" y="1793225"/>
            <a:ext cx="10552035" cy="44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6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328" y="772600"/>
            <a:ext cx="10162123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Merci de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1998</TotalTime>
  <Words>212</Words>
  <Application>Microsoft Office PowerPoint</Application>
  <PresentationFormat>Grand écran</PresentationFormat>
  <Paragraphs>47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LP44 – Capacités thermiques : description, interprétations microscopiques.</vt:lpstr>
      <vt:lpstr>I. Propriétés statistiques de la capacité thermique  2. Description macroscopique</vt:lpstr>
      <vt:lpstr>I. Propriétés statistiques de la capacité thermique  2. Description macroscopique</vt:lpstr>
      <vt:lpstr>II. Systèmes sans interactions : capacité thermique du gaz parfait</vt:lpstr>
      <vt:lpstr>II. Capacité thermique du gaz parfait  3. Capacité du gaz parfait polyatomique</vt:lpstr>
      <vt:lpstr>III. Capacité thermique des solides</vt:lpstr>
      <vt:lpstr>III. Capacité thermiques des solides  3. Le modèle de Debye</vt:lpstr>
      <vt:lpstr>Conclusion</vt:lpstr>
      <vt:lpstr>Merci de votre attention !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19</cp:revision>
  <dcterms:created xsi:type="dcterms:W3CDTF">2019-02-02T09:11:16Z</dcterms:created>
  <dcterms:modified xsi:type="dcterms:W3CDTF">2019-06-23T12:44:48Z</dcterms:modified>
</cp:coreProperties>
</file>