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58" r:id="rId4"/>
    <p:sldId id="263" r:id="rId5"/>
    <p:sldId id="264" r:id="rId6"/>
    <p:sldId id="265" r:id="rId7"/>
    <p:sldId id="266" r:id="rId8"/>
    <p:sldId id="271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61171" cy="3566160"/>
          </a:xfrm>
        </p:spPr>
        <p:txBody>
          <a:bodyPr>
            <a:normAutofit/>
          </a:bodyPr>
          <a:lstStyle/>
          <a:p>
            <a:r>
              <a:rPr lang="fr-FR" sz="5400" dirty="0" smtClean="0"/>
              <a:t>LP46 – Propriétés macroscopiques des corps ferromagnétiques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8498132"/>
                  </p:ext>
                </p:extLst>
              </p:nvPr>
            </p:nvGraphicFramePr>
            <p:xfrm>
              <a:off x="1160386" y="2145834"/>
              <a:ext cx="9932187" cy="3805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0729"/>
                    <a:gridCol w="3310729"/>
                    <a:gridCol w="3310729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Alliage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fr-FR" sz="2400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sz="24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fr-FR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fr-FR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4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fr-FR" sz="2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fr-FR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</a:tr>
                  <a:tr h="1113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Acier (1% C, 1% Mn)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1,0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</a:tr>
                  <a:tr h="1113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err="1" smtClean="0"/>
                            <a:t>Alnico</a:t>
                          </a:r>
                          <a:r>
                            <a:rPr lang="fr-FR" sz="2400" baseline="0" dirty="0" smtClean="0"/>
                            <a:t> 5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1,25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4,6 </m:t>
                                </m:r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</a:tr>
                  <a:tr h="1113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err="1" smtClean="0"/>
                            <a:t>Ferroxdur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0,38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1,6 </m:t>
                                </m:r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8498132"/>
                  </p:ext>
                </p:extLst>
              </p:nvPr>
            </p:nvGraphicFramePr>
            <p:xfrm>
              <a:off x="1160386" y="2145834"/>
              <a:ext cx="9932187" cy="3805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0729"/>
                    <a:gridCol w="3310729"/>
                    <a:gridCol w="3310729"/>
                  </a:tblGrid>
                  <a:tr h="465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Alliage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9211" r="-100551" b="-7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68" t="-9211" r="-737" b="-725000"/>
                          </a:stretch>
                        </a:blipFill>
                      </a:tcPr>
                    </a:tc>
                  </a:tr>
                  <a:tr h="1113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Acier (1% C, 1% Mn)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1,0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68" t="-45355" r="-737" b="-201093"/>
                          </a:stretch>
                        </a:blipFill>
                      </a:tcPr>
                    </a:tc>
                  </a:tr>
                  <a:tr h="1113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err="1" smtClean="0"/>
                            <a:t>Alnico</a:t>
                          </a:r>
                          <a:r>
                            <a:rPr lang="fr-FR" sz="2400" baseline="0" dirty="0" smtClean="0"/>
                            <a:t> 5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1,25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68" t="-145355" r="-737" b="-101093"/>
                          </a:stretch>
                        </a:blipFill>
                      </a:tcPr>
                    </a:tc>
                  </a:tr>
                  <a:tr h="1113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err="1" smtClean="0"/>
                            <a:t>Ferroxdur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0,38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68" t="-245355" r="-737" b="-10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itre 1"/>
          <p:cNvSpPr txBox="1">
            <a:spLocks/>
          </p:cNvSpPr>
          <p:nvPr/>
        </p:nvSpPr>
        <p:spPr>
          <a:xfrm>
            <a:off x="1208529" y="27816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II. Ferromagnétiques doux et durs : 							caractéristiques et utilisations</a:t>
            </a:r>
          </a:p>
          <a:p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2</a:t>
            </a:r>
            <a:r>
              <a:rPr lang="fr-FR" sz="3200" b="1" dirty="0" smtClean="0">
                <a:solidFill>
                  <a:srgbClr val="00B050"/>
                </a:solidFill>
              </a:rPr>
              <a:t>. Les ferromagnétiques durs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2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87" y="1819248"/>
            <a:ext cx="4872586" cy="437538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6462910"/>
            <a:ext cx="105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E. du </a:t>
            </a:r>
            <a:r>
              <a:rPr lang="fr-FR" dirty="0" err="1">
                <a:solidFill>
                  <a:schemeClr val="bg1"/>
                </a:solidFill>
              </a:rPr>
              <a:t>Trémolet</a:t>
            </a:r>
            <a:r>
              <a:rPr lang="fr-FR" dirty="0">
                <a:solidFill>
                  <a:schemeClr val="bg1"/>
                </a:solidFill>
              </a:rPr>
              <a:t> de la </a:t>
            </a:r>
            <a:r>
              <a:rPr lang="fr-FR" dirty="0" err="1">
                <a:solidFill>
                  <a:schemeClr val="bg1"/>
                </a:solidFill>
              </a:rPr>
              <a:t>Lacheisserie</a:t>
            </a:r>
            <a:r>
              <a:rPr lang="fr-FR" dirty="0">
                <a:solidFill>
                  <a:schemeClr val="bg1"/>
                </a:solidFill>
              </a:rPr>
              <a:t>. Magnétisme, volume II - Matériaux et applications. EDP Sciences, 2000. 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08529" y="27816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II. Ferromagnétiques doux et durs : 							caractéristiques et utilisations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Applications aux disques durs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7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Aimantation d’un ferromagnétique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Courbe de première aimantation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050" y="6434079"/>
                <a:ext cx="10795379" cy="416536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</a:rPr>
                  <a:t>Courbe de première aimantation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d’un ferromagnétique quelconque (BFR, </a:t>
                </a:r>
                <a:r>
                  <a:rPr lang="fr-FR" i="1" dirty="0" smtClean="0">
                    <a:solidFill>
                      <a:schemeClr val="bg1"/>
                    </a:solidFill>
                  </a:rPr>
                  <a:t>Electromagnétisme 4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)</a:t>
                </a:r>
                <a:endParaRPr lang="fr-FR" dirty="0">
                  <a:solidFill>
                    <a:schemeClr val="bg1"/>
                  </a:solidFill>
                </a:endParaRPr>
              </a:p>
              <a:p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050" y="6434079"/>
                <a:ext cx="10795379" cy="416536"/>
              </a:xfrm>
              <a:blipFill rotWithShape="0">
                <a:blip r:embed="rId2"/>
                <a:stretch>
                  <a:fillRect l="-621" t="-14493" r="-56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1575126"/>
                  </p:ext>
                </p:extLst>
              </p:nvPr>
            </p:nvGraphicFramePr>
            <p:xfrm>
              <a:off x="4376244" y="2866794"/>
              <a:ext cx="2998202" cy="23439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9101"/>
                    <a:gridCol w="1499101"/>
                  </a:tblGrid>
                  <a:tr h="58726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Elément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𝒔𝒂𝒕</m:t>
                                    </m:r>
                                  </m:sub>
                                </m:s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p>
                                  <m:sSup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585562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1,70 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b="0" dirty="0" smtClean="0"/>
                        </a:p>
                      </a:txBody>
                      <a:tcPr/>
                    </a:tc>
                  </a:tr>
                  <a:tr h="585562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Cobalt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1,40 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585562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Nickel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0,48 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1575126"/>
                  </p:ext>
                </p:extLst>
              </p:nvPr>
            </p:nvGraphicFramePr>
            <p:xfrm>
              <a:off x="4376244" y="2866794"/>
              <a:ext cx="2998202" cy="23439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9101"/>
                    <a:gridCol w="1499101"/>
                  </a:tblGrid>
                  <a:tr h="58726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Elément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13" t="-5208" r="-1626" b="-303125"/>
                          </a:stretch>
                        </a:blipFill>
                      </a:tcPr>
                    </a:tc>
                  </a:tr>
                  <a:tr h="585562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13" t="-104124" r="-1626" b="-200000"/>
                          </a:stretch>
                        </a:blipFill>
                      </a:tcPr>
                    </a:tc>
                  </a:tr>
                  <a:tr h="585562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Cobalt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13" t="-206250" r="-1626" b="-102083"/>
                          </a:stretch>
                        </a:blipFill>
                      </a:tcPr>
                    </a:tc>
                  </a:tr>
                  <a:tr h="585562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Nickel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13" t="-306250" r="-1626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6238" y="1991328"/>
            <a:ext cx="4124325" cy="40767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618703" y="1876374"/>
            <a:ext cx="42005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145700"/>
                  </p:ext>
                </p:extLst>
              </p:nvPr>
            </p:nvGraphicFramePr>
            <p:xfrm>
              <a:off x="1097280" y="1869743"/>
              <a:ext cx="10158856" cy="4067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9714"/>
                    <a:gridCol w="2539714"/>
                    <a:gridCol w="2539714"/>
                    <a:gridCol w="2539714"/>
                  </a:tblGrid>
                  <a:tr h="7160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Alliage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𝒔𝒂𝒕</m:t>
                                    </m:r>
                                  </m:sub>
                                </m:s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sub>
                                </m:s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614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Fe, 4% Si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1,97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250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7 000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614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Fe, 3% Si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2,02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40 000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060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Anhyster</a:t>
                          </a:r>
                          <a:r>
                            <a:rPr lang="fr-FR" dirty="0" smtClean="0"/>
                            <a:t> D (50 % Fe, 50 % Ni)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1,6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2 500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25 000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060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Permalloy</a:t>
                          </a:r>
                          <a:r>
                            <a:rPr lang="fr-FR" baseline="0" dirty="0" smtClean="0"/>
                            <a:t> (78,5 % Ni, 21,5 % Fe)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1,08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8 000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100 000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145700"/>
                  </p:ext>
                </p:extLst>
              </p:nvPr>
            </p:nvGraphicFramePr>
            <p:xfrm>
              <a:off x="1097280" y="1869743"/>
              <a:ext cx="10158856" cy="4067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9714"/>
                    <a:gridCol w="2539714"/>
                    <a:gridCol w="2539714"/>
                    <a:gridCol w="2539714"/>
                  </a:tblGrid>
                  <a:tr h="7160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Alliage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480" t="-847" r="-200719" b="-468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962" t="-847" r="-101202" b="-468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240" t="-847" r="-959" b="-468644"/>
                          </a:stretch>
                        </a:blipFill>
                      </a:tcPr>
                    </a:tc>
                  </a:tr>
                  <a:tr h="614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Fe, 4% Si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1,97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250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7 000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614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Fe, 3% Si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2,02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40 000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060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Anhyster</a:t>
                          </a:r>
                          <a:r>
                            <a:rPr lang="fr-FR" dirty="0" smtClean="0"/>
                            <a:t> D (50 % Fe, 50 % Ni)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1,6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2 500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25 000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060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Permalloy</a:t>
                          </a:r>
                          <a:r>
                            <a:rPr lang="fr-FR" baseline="0" dirty="0" smtClean="0"/>
                            <a:t> (78,5 % Ni, 21,5 % Fe)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1,08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8 000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100 000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ZoneTexte 4"/>
          <p:cNvSpPr txBox="1"/>
          <p:nvPr/>
        </p:nvSpPr>
        <p:spPr>
          <a:xfrm>
            <a:off x="0" y="6450031"/>
            <a:ext cx="11011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Bertin-</a:t>
            </a:r>
            <a:r>
              <a:rPr lang="fr-FR" sz="2000" dirty="0" err="1" smtClean="0">
                <a:solidFill>
                  <a:schemeClr val="bg1"/>
                </a:solidFill>
              </a:rPr>
              <a:t>Faroux</a:t>
            </a:r>
            <a:r>
              <a:rPr lang="fr-FR" sz="2000" dirty="0" smtClean="0">
                <a:solidFill>
                  <a:schemeClr val="bg1"/>
                </a:solidFill>
              </a:rPr>
              <a:t>-Renault, Electromagnétisme 4, </a:t>
            </a:r>
            <a:r>
              <a:rPr lang="fr-FR" sz="2000" dirty="0" err="1" smtClean="0">
                <a:solidFill>
                  <a:schemeClr val="bg1"/>
                </a:solidFill>
              </a:rPr>
              <a:t>Dunod</a:t>
            </a:r>
            <a:r>
              <a:rPr lang="fr-FR" sz="2000" dirty="0">
                <a:solidFill>
                  <a:schemeClr val="bg1"/>
                </a:solidFill>
              </a:rPr>
              <a:t>, 1984.</a:t>
            </a:r>
          </a:p>
        </p:txBody>
      </p:sp>
    </p:spTree>
    <p:extLst>
      <p:ext uri="{BB962C8B-B14F-4D97-AF65-F5344CB8AC3E}">
        <p14:creationId xmlns:p14="http://schemas.microsoft.com/office/powerpoint/2010/main" val="365230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30" y="1857311"/>
            <a:ext cx="4329277" cy="382325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6457890"/>
            <a:ext cx="1155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Tout-en-un</a:t>
            </a:r>
            <a:r>
              <a:rPr lang="fr-FR" sz="2000" dirty="0">
                <a:solidFill>
                  <a:schemeClr val="bg1"/>
                </a:solidFill>
              </a:rPr>
              <a:t>. PSI/PSI*. </a:t>
            </a:r>
            <a:r>
              <a:rPr lang="fr-FR" sz="2000" dirty="0" err="1">
                <a:solidFill>
                  <a:schemeClr val="bg1"/>
                </a:solidFill>
              </a:rPr>
              <a:t>Dunod</a:t>
            </a:r>
            <a:r>
              <a:rPr lang="fr-FR" sz="2000" dirty="0">
                <a:solidFill>
                  <a:schemeClr val="bg1"/>
                </a:solidFill>
              </a:rPr>
              <a:t>, 2014.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850783" y="5800520"/>
            <a:ext cx="517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Flux de fuite dans un tore ferromagnétique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Aimantation d’un ferromagnétique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Canalisation des lignes de champ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5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39" y="1788825"/>
            <a:ext cx="8524392" cy="416447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6447724"/>
            <a:ext cx="1155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Tout-en-un</a:t>
            </a:r>
            <a:r>
              <a:rPr lang="fr-FR" sz="2000" dirty="0">
                <a:solidFill>
                  <a:schemeClr val="bg1"/>
                </a:solidFill>
              </a:rPr>
              <a:t>. PSI/PSI*. </a:t>
            </a:r>
            <a:r>
              <a:rPr lang="fr-FR" sz="2000" dirty="0" err="1">
                <a:solidFill>
                  <a:schemeClr val="bg1"/>
                </a:solidFill>
              </a:rPr>
              <a:t>Dunod</a:t>
            </a:r>
            <a:r>
              <a:rPr lang="fr-FR" sz="2000" dirty="0">
                <a:solidFill>
                  <a:schemeClr val="bg1"/>
                </a:solidFill>
              </a:rPr>
              <a:t>, 2014.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656840" y="5856043"/>
            <a:ext cx="387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Aimantation nulle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237729" y="5856043"/>
            <a:ext cx="394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Aimantation à saturation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208529" y="27816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I. Aimantation d’un ferromagnétique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Interprétation en domaines de Weiss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0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D051F1A3-95DD-40D2-89FC-AEA74CB7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62" y="1771528"/>
            <a:ext cx="5560983" cy="4548221"/>
          </a:xfrm>
          <a:prstGeom prst="rect">
            <a:avLst/>
          </a:prstGeom>
        </p:spPr>
      </p:pic>
      <p:sp>
        <p:nvSpPr>
          <p:cNvPr id="4" name="ZoneTexte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600F30AD-C659-4E64-BF5B-55EE3DDDBCFF}"/>
              </a:ext>
            </a:extLst>
          </p:cNvPr>
          <p:cNvSpPr txBox="1"/>
          <p:nvPr/>
        </p:nvSpPr>
        <p:spPr>
          <a:xfrm>
            <a:off x="673127" y="3424863"/>
            <a:ext cx="4349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Grains microcristallins dans un morceau de </a:t>
            </a:r>
            <a:r>
              <a:rPr lang="fr-FR" sz="2000" dirty="0" err="1" smtClean="0"/>
              <a:t>NdFeB</a:t>
            </a:r>
            <a:r>
              <a:rPr lang="fr-FR" sz="2000" dirty="0" smtClean="0"/>
              <a:t>.</a:t>
            </a:r>
          </a:p>
          <a:p>
            <a:pPr algn="just"/>
            <a:r>
              <a:rPr lang="fr-FR" sz="2000" dirty="0" smtClean="0"/>
              <a:t>Les </a:t>
            </a:r>
            <a:r>
              <a:rPr lang="fr-FR" sz="2000" dirty="0"/>
              <a:t>domaines sont les rayures claires et foncées sur chaque </a:t>
            </a:r>
            <a:r>
              <a:rPr lang="fr-FR" sz="2000" dirty="0" smtClean="0"/>
              <a:t>grain</a:t>
            </a:r>
            <a:endParaRPr lang="fr-FR" sz="20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08529" y="27816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I. Aimantation d’un ferromagnétique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Interprétation en domaines de Weiss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444242"/>
            <a:ext cx="1155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Observation au microscope à effet Kerr par C. </a:t>
            </a:r>
            <a:r>
              <a:rPr lang="fr-FR" sz="2000" dirty="0" err="1">
                <a:solidFill>
                  <a:schemeClr val="bg1"/>
                </a:solidFill>
              </a:rPr>
              <a:t>Gorchy</a:t>
            </a:r>
            <a:r>
              <a:rPr lang="fr-FR" sz="2000" dirty="0">
                <a:solidFill>
                  <a:schemeClr val="bg1"/>
                </a:solidFill>
              </a:rPr>
              <a:t> et coll. (2005)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0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208529" y="27816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II. Cycle d’hystérésis d’un ferromagnétique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Mise en évidence expérimentale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43" y="1855872"/>
            <a:ext cx="8244172" cy="433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5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5DCCCA1E-6894-47B4-81C0-6B1FBBA77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2" b="4592"/>
          <a:stretch/>
        </p:blipFill>
        <p:spPr>
          <a:xfrm>
            <a:off x="2008500" y="1856096"/>
            <a:ext cx="7535349" cy="39851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8D6B997-3EA1-4C07-9BF7-4FC8394EBC45}"/>
                  </a:ext>
                </a:extLst>
              </p:cNvPr>
              <p:cNvSpPr txBox="1"/>
              <p:nvPr/>
            </p:nvSpPr>
            <p:spPr>
              <a:xfrm>
                <a:off x="4138473" y="5876190"/>
                <a:ext cx="4198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 smtClean="0"/>
                  <a:t>Aimantation </a:t>
                </a:r>
                <a:r>
                  <a:rPr lang="fr-FR" dirty="0" smtClean="0"/>
                  <a:t>d’un </a:t>
                </a:r>
                <a:r>
                  <a:rPr lang="fr-FR" dirty="0"/>
                  <a:t>morceau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𝐶𝑜𝐹𝑒𝐴</m:t>
                    </m:r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" name="ZoneTexte 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8D6B997-3EA1-4C07-9BF7-4FC8394EB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473" y="5876190"/>
                <a:ext cx="419851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06" t="-983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1"/>
          <p:cNvSpPr txBox="1">
            <a:spLocks/>
          </p:cNvSpPr>
          <p:nvPr/>
        </p:nvSpPr>
        <p:spPr>
          <a:xfrm>
            <a:off x="1208529" y="27816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II. Cycle d’hystérésis d’un ferromagnétique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Grandeurs caractéristiques du cycle d’hystérésis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444242"/>
            <a:ext cx="1155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Observation au microscope à effet Kerr par </a:t>
            </a:r>
            <a:r>
              <a:rPr lang="fr-FR" sz="2000" dirty="0" smtClean="0">
                <a:solidFill>
                  <a:schemeClr val="bg1"/>
                </a:solidFill>
              </a:rPr>
              <a:t>S. </a:t>
            </a:r>
            <a:r>
              <a:rPr lang="fr-FR" sz="2000" dirty="0" err="1" smtClean="0">
                <a:solidFill>
                  <a:schemeClr val="bg1"/>
                </a:solidFill>
              </a:rPr>
              <a:t>Bedanta</a:t>
            </a:r>
            <a:r>
              <a:rPr lang="fr-FR" sz="2000" dirty="0" smtClean="0">
                <a:solidFill>
                  <a:schemeClr val="bg1"/>
                </a:solidFill>
              </a:rPr>
              <a:t> et coll. </a:t>
            </a:r>
            <a:r>
              <a:rPr lang="fr-FR" sz="2000" dirty="0">
                <a:solidFill>
                  <a:schemeClr val="bg1"/>
                </a:solidFill>
              </a:rPr>
              <a:t>(</a:t>
            </a:r>
            <a:r>
              <a:rPr lang="fr-FR" sz="2000" dirty="0" smtClean="0">
                <a:solidFill>
                  <a:schemeClr val="bg1"/>
                </a:solidFill>
              </a:rPr>
              <a:t>2012)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9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456041"/>
                  </p:ext>
                </p:extLst>
              </p:nvPr>
            </p:nvGraphicFramePr>
            <p:xfrm>
              <a:off x="2248824" y="1879050"/>
              <a:ext cx="7977810" cy="4222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59270"/>
                    <a:gridCol w="2659270"/>
                    <a:gridCol w="2659270"/>
                  </a:tblGrid>
                  <a:tr h="743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Alliage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𝒔𝒂𝒕</m:t>
                                    </m:r>
                                  </m:sub>
                                </m:s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6381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Fe, 4% Si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1,97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24</a:t>
                          </a:r>
                        </a:p>
                      </a:txBody>
                      <a:tcPr anchor="ctr"/>
                    </a:tc>
                  </a:tr>
                  <a:tr h="6381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Fe, 3% Si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2,02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8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101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Anhyster</a:t>
                          </a:r>
                          <a:r>
                            <a:rPr lang="fr-FR" dirty="0" smtClean="0"/>
                            <a:t> D (50 % Fe, 50 % Ni)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1,6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101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Permalloy</a:t>
                          </a:r>
                          <a:r>
                            <a:rPr lang="fr-FR" baseline="0" dirty="0" smtClean="0"/>
                            <a:t> (78,5 % Ni, 21,5 % Fe)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1,08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456041"/>
                  </p:ext>
                </p:extLst>
              </p:nvPr>
            </p:nvGraphicFramePr>
            <p:xfrm>
              <a:off x="2248824" y="1879050"/>
              <a:ext cx="7977810" cy="4222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59270"/>
                    <a:gridCol w="2659270"/>
                    <a:gridCol w="2659270"/>
                  </a:tblGrid>
                  <a:tr h="743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Alliage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459" t="-820" r="-101147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820" r="-915" b="-470492"/>
                          </a:stretch>
                        </a:blipFill>
                      </a:tcPr>
                    </a:tc>
                  </a:tr>
                  <a:tr h="6381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Fe, 4% Si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1,97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24</a:t>
                          </a:r>
                        </a:p>
                      </a:txBody>
                      <a:tcPr anchor="ctr"/>
                    </a:tc>
                  </a:tr>
                  <a:tr h="6381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Fe, 3% Si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2,02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8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101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Anhyster</a:t>
                          </a:r>
                          <a:r>
                            <a:rPr lang="fr-FR" dirty="0" smtClean="0"/>
                            <a:t> D (50 % Fe, 50 % Ni)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1,6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101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Permalloy</a:t>
                          </a:r>
                          <a:r>
                            <a:rPr lang="fr-FR" baseline="0" dirty="0" smtClean="0"/>
                            <a:t> (78,5 % Ni, 21,5 % Fe)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1,08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ZoneTexte 3"/>
          <p:cNvSpPr txBox="1"/>
          <p:nvPr/>
        </p:nvSpPr>
        <p:spPr>
          <a:xfrm>
            <a:off x="0" y="6450031"/>
            <a:ext cx="11011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M. Bertin, J.P. </a:t>
            </a:r>
            <a:r>
              <a:rPr lang="fr-FR" sz="1600" dirty="0" err="1">
                <a:solidFill>
                  <a:schemeClr val="bg1"/>
                </a:solidFill>
              </a:rPr>
              <a:t>Faroux</a:t>
            </a:r>
            <a:r>
              <a:rPr lang="fr-FR" sz="1600" dirty="0">
                <a:solidFill>
                  <a:schemeClr val="bg1"/>
                </a:solidFill>
              </a:rPr>
              <a:t>, and J. Renault. Electromagnétisme 4 : milieux diélectriques et milieux aimantés. </a:t>
            </a:r>
            <a:r>
              <a:rPr lang="fr-FR" sz="1600" dirty="0" err="1">
                <a:solidFill>
                  <a:schemeClr val="bg1"/>
                </a:solidFill>
              </a:rPr>
              <a:t>Dunod</a:t>
            </a:r>
            <a:r>
              <a:rPr lang="fr-FR" sz="1600" dirty="0">
                <a:solidFill>
                  <a:schemeClr val="bg1"/>
                </a:solidFill>
              </a:rPr>
              <a:t>, 1984.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08529" y="27816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II. Ferromagnétiques doux et durs : 							caractéristiques et utilisations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Les ferromagnétiques doux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4473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565</TotalTime>
  <Words>346</Words>
  <Application>Microsoft Office PowerPoint</Application>
  <PresentationFormat>Grand écran</PresentationFormat>
  <Paragraphs>87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LP46 – Propriétés macroscopiques des corps ferromagnétiques</vt:lpstr>
      <vt:lpstr>I. Aimantation d’un ferromagnétique  1. Courbe de première aimantation</vt:lpstr>
      <vt:lpstr>Présentation PowerPoint</vt:lpstr>
      <vt:lpstr>I. Aimantation d’un ferromagnétique  2. Canalisation des lignes de champ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14</cp:revision>
  <dcterms:created xsi:type="dcterms:W3CDTF">2019-02-02T09:11:16Z</dcterms:created>
  <dcterms:modified xsi:type="dcterms:W3CDTF">2019-06-23T13:20:28Z</dcterms:modified>
</cp:coreProperties>
</file>