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69" r:id="rId4"/>
    <p:sldId id="270" r:id="rId5"/>
    <p:sldId id="271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updoc.udppc.asso.fr/consultation/article-bup.php?ID_fiche=1416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61171" cy="3566160"/>
          </a:xfrm>
        </p:spPr>
        <p:txBody>
          <a:bodyPr>
            <a:normAutofit/>
          </a:bodyPr>
          <a:lstStyle/>
          <a:p>
            <a:r>
              <a:rPr lang="fr-FR" sz="6600" dirty="0" smtClean="0"/>
              <a:t>LP47 – Mécanismes de la conduction électrique dans les solides.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xmlns="" id="{1D1C8A08-1A4D-4069-85F1-618FA6EAAAD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31999" y="1968917"/>
              <a:ext cx="8193826" cy="3684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96913">
                      <a:extLst>
                        <a:ext uri="{9D8B030D-6E8A-4147-A177-3AD203B41FA5}">
                          <a16:colId xmlns:a16="http://schemas.microsoft.com/office/drawing/2014/main" xmlns="" val="243145926"/>
                        </a:ext>
                      </a:extLst>
                    </a:gridCol>
                    <a:gridCol w="4096913">
                      <a:extLst>
                        <a:ext uri="{9D8B030D-6E8A-4147-A177-3AD203B41FA5}">
                          <a16:colId xmlns:a16="http://schemas.microsoft.com/office/drawing/2014/main" xmlns="" val="3953082525"/>
                        </a:ext>
                      </a:extLst>
                    </a:gridCol>
                  </a:tblGrid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Métal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Conductivité (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sSup>
                                <m:sSup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84769953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Aluminium 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=25°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0,377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690146372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Fer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=25°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0,103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94839709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Carbon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=0°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7,272.10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344800265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Bore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=0°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5,555.10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613033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D1C8A08-1A4D-4069-85F1-618FA6EAA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077489"/>
                  </p:ext>
                </p:extLst>
              </p:nvPr>
            </p:nvGraphicFramePr>
            <p:xfrm>
              <a:off x="2031999" y="1968917"/>
              <a:ext cx="8193826" cy="3684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969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43145926"/>
                        </a:ext>
                      </a:extLst>
                    </a:gridCol>
                    <a:gridCol w="40969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53082525"/>
                        </a:ext>
                      </a:extLst>
                    </a:gridCol>
                  </a:tblGrid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Métal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8" t="-4132" r="-595" b="-402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84769953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9" t="-104132" r="-100446" b="-302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8" t="-104132" r="-595" b="-302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690146372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9" t="-202459" r="-10044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8" t="-202459" r="-59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94839709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9" t="-304959" r="-100446" b="-10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8" t="-304959" r="-595" b="-10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44800265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9" t="-404959" r="-100446" b="-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8" t="-404959" r="-595" b="-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130338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ZoneTexte 3"/>
          <p:cNvSpPr txBox="1"/>
          <p:nvPr/>
        </p:nvSpPr>
        <p:spPr>
          <a:xfrm>
            <a:off x="115910" y="6439437"/>
            <a:ext cx="510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Handbook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Description classique de la conduction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Conductivité électrique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9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B6B1188D-721D-460E-9DFA-8423BD8CD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7" t="2401" r="9485" b="16869"/>
          <a:stretch/>
        </p:blipFill>
        <p:spPr>
          <a:xfrm>
            <a:off x="187876" y="1819248"/>
            <a:ext cx="4116165" cy="439384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8066" y="6428096"/>
            <a:ext cx="1203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BUP </a:t>
            </a:r>
            <a:r>
              <a:rPr lang="fr-FR" sz="2000" dirty="0" smtClean="0">
                <a:solidFill>
                  <a:schemeClr val="bg1"/>
                </a:solidFill>
              </a:rPr>
              <a:t>N°550,</a:t>
            </a:r>
            <a:r>
              <a:rPr lang="fr-FR" sz="2000" i="1" dirty="0" smtClean="0">
                <a:solidFill>
                  <a:schemeClr val="bg1"/>
                </a:solidFill>
              </a:rPr>
              <a:t> Propriétés électriques des solides</a:t>
            </a:r>
            <a:r>
              <a:rPr lang="fr-FR" sz="2000" dirty="0" smtClean="0">
                <a:solidFill>
                  <a:schemeClr val="bg1"/>
                </a:solidFill>
              </a:rPr>
              <a:t> (</a:t>
            </a:r>
            <a:r>
              <a:rPr lang="fr-FR" sz="1600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fr-FR" sz="1600" u="sng" dirty="0" smtClean="0">
                <a:solidFill>
                  <a:schemeClr val="bg1"/>
                </a:solidFill>
                <a:hlinkClick r:id="rId3"/>
              </a:rPr>
              <a:t>bupdoc.udppc.asso.fr/consultation/article-bup.php?ID_fiche=14164</a:t>
            </a:r>
            <a:r>
              <a:rPr lang="fr-FR" sz="2000" dirty="0" smtClean="0">
                <a:solidFill>
                  <a:schemeClr val="bg1"/>
                </a:solidFill>
              </a:rPr>
              <a:t>)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Description classique de la conduction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Limites du modèles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B6B1188D-721D-460E-9DFA-8423BD8CD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887"/>
          <a:stretch/>
        </p:blipFill>
        <p:spPr>
          <a:xfrm>
            <a:off x="4674939" y="5146886"/>
            <a:ext cx="7146162" cy="11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5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333CC4CA-DD2E-425A-B1D6-EC79875EA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2" t="4784" r="2177"/>
          <a:stretch/>
        </p:blipFill>
        <p:spPr>
          <a:xfrm>
            <a:off x="2880882" y="1784376"/>
            <a:ext cx="6491196" cy="450724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5362" y="6428096"/>
            <a:ext cx="6903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C. </a:t>
            </a:r>
            <a:r>
              <a:rPr lang="fr-FR" sz="2000" dirty="0" err="1">
                <a:solidFill>
                  <a:schemeClr val="bg1"/>
                </a:solidFill>
              </a:rPr>
              <a:t>Kittel</a:t>
            </a:r>
            <a:r>
              <a:rPr lang="fr-FR" sz="2000" dirty="0">
                <a:solidFill>
                  <a:schemeClr val="bg1"/>
                </a:solidFill>
              </a:rPr>
              <a:t>. Physique de l’état solide. </a:t>
            </a:r>
            <a:r>
              <a:rPr lang="fr-FR" sz="2000" dirty="0" err="1">
                <a:solidFill>
                  <a:schemeClr val="bg1"/>
                </a:solidFill>
              </a:rPr>
              <a:t>Dunod</a:t>
            </a:r>
            <a:r>
              <a:rPr lang="fr-FR" sz="2000" dirty="0">
                <a:solidFill>
                  <a:schemeClr val="bg1"/>
                </a:solidFill>
              </a:rPr>
              <a:t>, 2007, 8</a:t>
            </a:r>
            <a:r>
              <a:rPr lang="fr-FR" sz="2000" baseline="30000" dirty="0">
                <a:solidFill>
                  <a:schemeClr val="bg1"/>
                </a:solidFill>
              </a:rPr>
              <a:t>ème</a:t>
            </a:r>
            <a:r>
              <a:rPr lang="fr-FR" sz="2000" dirty="0">
                <a:solidFill>
                  <a:schemeClr val="bg1"/>
                </a:solidFill>
              </a:rPr>
              <a:t> édition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</a:t>
            </a:r>
            <a:r>
              <a:rPr lang="fr-FR" sz="4000" b="1" dirty="0" smtClean="0">
                <a:solidFill>
                  <a:schemeClr val="accent2"/>
                </a:solidFill>
              </a:rPr>
              <a:t>I. Description </a:t>
            </a:r>
            <a:r>
              <a:rPr lang="fr-FR" sz="4000" b="1" dirty="0" err="1" smtClean="0">
                <a:solidFill>
                  <a:schemeClr val="accent2"/>
                </a:solidFill>
              </a:rPr>
              <a:t>semi-quantique</a:t>
            </a:r>
            <a:r>
              <a:rPr lang="fr-FR" sz="4000" b="1" dirty="0" smtClean="0">
                <a:solidFill>
                  <a:schemeClr val="accent2"/>
                </a:solidFill>
              </a:rPr>
              <a:t> de la conduction, mer de Fermi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Niveau de Fermi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3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5">
            <a:extLst>
              <a:ext uri="{FF2B5EF4-FFF2-40B4-BE49-F238E27FC236}">
                <a16:creationId xmlns:a16="http://schemas.microsoft.com/office/drawing/2014/main" xmlns="" id="{3CC88FB7-B704-4537-9876-9022AD44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67117"/>
            <a:ext cx="8980227" cy="365125"/>
          </a:xfrm>
        </p:spPr>
        <p:txBody>
          <a:bodyPr/>
          <a:lstStyle/>
          <a:p>
            <a:pPr algn="l"/>
            <a:r>
              <a:rPr lang="fr-FR" sz="2000" cap="none" dirty="0" smtClean="0">
                <a:solidFill>
                  <a:schemeClr val="bg1"/>
                </a:solidFill>
              </a:rPr>
              <a:t>Déplacement en bloc de la sphère de fermi</a:t>
            </a:r>
            <a:endParaRPr lang="fr-FR" sz="2000" cap="none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57" y="1764656"/>
            <a:ext cx="8750845" cy="4520221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</a:t>
            </a:r>
            <a:r>
              <a:rPr lang="fr-FR" sz="4000" b="1" dirty="0" smtClean="0">
                <a:solidFill>
                  <a:schemeClr val="accent2"/>
                </a:solidFill>
              </a:rPr>
              <a:t>I. Description </a:t>
            </a:r>
            <a:r>
              <a:rPr lang="fr-FR" sz="4000" b="1" dirty="0" err="1" smtClean="0">
                <a:solidFill>
                  <a:schemeClr val="accent2"/>
                </a:solidFill>
              </a:rPr>
              <a:t>semi-quantique</a:t>
            </a:r>
            <a:r>
              <a:rPr lang="fr-FR" sz="4000" b="1" dirty="0" smtClean="0">
                <a:solidFill>
                  <a:schemeClr val="accent2"/>
                </a:solidFill>
              </a:rPr>
              <a:t> de la conduction, mer de Fermi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Influence d’un champ électrique sur la mer de Fermi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1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Ã©sultat de recherche d'images pour &quot;Structure de bande&quot;">
            <a:extLst>
              <a:ext uri="{FF2B5EF4-FFF2-40B4-BE49-F238E27FC236}">
                <a16:creationId xmlns:a16="http://schemas.microsoft.com/office/drawing/2014/main" xmlns="" id="{00E542C2-813C-4BB8-993A-9686FCEA0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07" y="1770219"/>
            <a:ext cx="7697146" cy="450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5">
            <a:extLst>
              <a:ext uri="{FF2B5EF4-FFF2-40B4-BE49-F238E27FC236}">
                <a16:creationId xmlns:a16="http://schemas.microsoft.com/office/drawing/2014/main" xmlns="" id="{81FC00E0-8494-48BB-917C-EC8DB15A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39" y="6442088"/>
            <a:ext cx="11526257" cy="365125"/>
          </a:xfrm>
        </p:spPr>
        <p:txBody>
          <a:bodyPr/>
          <a:lstStyle/>
          <a:p>
            <a:pPr algn="l"/>
            <a:r>
              <a:rPr lang="fr-FR" sz="2000" cap="none" dirty="0" smtClean="0"/>
              <a:t>Wikipédia</a:t>
            </a:r>
            <a:endParaRPr lang="fr-FR" sz="2000" cap="none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92145" y="278518"/>
            <a:ext cx="11468669" cy="1450757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</a:t>
            </a:r>
            <a:r>
              <a:rPr lang="fr-FR" sz="4000" b="1" dirty="0" smtClean="0">
                <a:solidFill>
                  <a:schemeClr val="accent2"/>
                </a:solidFill>
              </a:rPr>
              <a:t>II. Isolant, conducteur, semi-conducteur : la structure de bandes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Différents types de matériaux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55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59" y="1782833"/>
            <a:ext cx="6383841" cy="445216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6444242"/>
            <a:ext cx="464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Cours sur la conduction d’A. Bailly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92145" y="278518"/>
            <a:ext cx="11468669" cy="1450757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</a:t>
            </a:r>
            <a:r>
              <a:rPr lang="fr-FR" sz="4000" b="1" dirty="0" smtClean="0">
                <a:solidFill>
                  <a:schemeClr val="accent2"/>
                </a:solidFill>
              </a:rPr>
              <a:t>II. Isolant, conducteur, semi-conducteur : la structure de bandes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Différents types de matériaux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9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2DF6AA1C-F8C3-4B7A-8114-1FAD5C90C9E6}"/>
              </a:ext>
            </a:extLst>
          </p:cNvPr>
          <p:cNvPicPr/>
          <p:nvPr/>
        </p:nvPicPr>
        <p:blipFill rotWithShape="1">
          <a:blip r:embed="rId2"/>
          <a:srcRect l="10738" t="4787" r="2928"/>
          <a:stretch/>
        </p:blipFill>
        <p:spPr>
          <a:xfrm>
            <a:off x="7028597" y="48944"/>
            <a:ext cx="5090615" cy="62290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id="{DADBDC7F-D3DD-4D9F-926E-E2C6802779C3}"/>
                  </a:ext>
                </a:extLst>
              </p:cNvPr>
              <p:cNvSpPr txBox="1"/>
              <p:nvPr/>
            </p:nvSpPr>
            <p:spPr>
              <a:xfrm>
                <a:off x="1095023" y="2991743"/>
                <a:ext cx="528892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2000" dirty="0"/>
                  <a:t>Valeurs expérimentales de la résistivité du germanium en fonction de 1/T, pour différentes concentration d’antimoine : pour la courbe 1 à 29 la densités d’atome varie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5,3 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2000" dirty="0"/>
                  <a:t>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9,5.10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2000" dirty="0"/>
                  <a:t>. 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DBDC7F-D3DD-4D9F-926E-E2C680277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23" y="2991743"/>
                <a:ext cx="5288924" cy="1631216"/>
              </a:xfrm>
              <a:prstGeom prst="rect">
                <a:avLst/>
              </a:prstGeom>
              <a:blipFill rotWithShape="0">
                <a:blip r:embed="rId3"/>
                <a:stretch>
                  <a:fillRect l="-1269" t="-2247" r="-1269" b="-59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pied de page 7">
            <a:extLst>
              <a:ext uri="{FF2B5EF4-FFF2-40B4-BE49-F238E27FC236}">
                <a16:creationId xmlns:a16="http://schemas.microsoft.com/office/drawing/2014/main" xmlns="" id="{5B6D64F3-A244-47FE-861E-25BDB283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296" y="6445157"/>
            <a:ext cx="10156033" cy="365125"/>
          </a:xfrm>
        </p:spPr>
        <p:txBody>
          <a:bodyPr/>
          <a:lstStyle/>
          <a:p>
            <a:pPr algn="l"/>
            <a:r>
              <a:rPr lang="fr-FR" sz="2000" cap="none" smtClean="0"/>
              <a:t>Physique des solides, N. W. Ashcroft et N. D. </a:t>
            </a:r>
            <a:r>
              <a:rPr lang="fr-FR" sz="2000" cap="none" smtClean="0"/>
              <a:t>M</a:t>
            </a:r>
            <a:r>
              <a:rPr lang="fr-FR" sz="2000" cap="none" smtClean="0"/>
              <a:t>ermin</a:t>
            </a:r>
            <a:endParaRPr lang="fr-FR" sz="2000" cap="none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7294" y="122830"/>
            <a:ext cx="7424383" cy="1606445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</a:t>
            </a:r>
            <a:r>
              <a:rPr lang="fr-FR" sz="4000" b="1" dirty="0" smtClean="0">
                <a:solidFill>
                  <a:schemeClr val="accent2"/>
                </a:solidFill>
              </a:rPr>
              <a:t>II. Isolant, conducteur, semi-conducteur : la structure de bandes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Différents types de matériaux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4397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1561</TotalTime>
  <Words>221</Words>
  <Application>Microsoft Office PowerPoint</Application>
  <PresentationFormat>Grand écran</PresentationFormat>
  <Paragraphs>29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LP47 – Mécanismes de la conduction électrique dans les solides.</vt:lpstr>
      <vt:lpstr>I. Description classique de la conduction  2. Conductivité électrique</vt:lpstr>
      <vt:lpstr>I. Description classique de la conduction  3. Limites du modèles</vt:lpstr>
      <vt:lpstr>II. Description semi-quantique de la conduction, mer de Fermi  2. Niveau de Fermi</vt:lpstr>
      <vt:lpstr>II. Description semi-quantique de la conduction, mer de Fermi  3. Influence d’un champ électrique sur la mer de Fermi</vt:lpstr>
      <vt:lpstr>III. Isolant, conducteur, semi-conducteur : la structure de bandes  3. Différents types de matériaux</vt:lpstr>
      <vt:lpstr>III. Isolant, conducteur, semi-conducteur : la structure de bandes  3. Différents types de matériaux</vt:lpstr>
      <vt:lpstr>III. Isolant, conducteur, semi-conducteur : la structure de bandes  3. Différents types de matériaux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37</cp:revision>
  <dcterms:created xsi:type="dcterms:W3CDTF">2019-02-02T09:11:16Z</dcterms:created>
  <dcterms:modified xsi:type="dcterms:W3CDTF">2019-06-23T13:37:15Z</dcterms:modified>
</cp:coreProperties>
</file>