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61" r:id="rId4"/>
    <p:sldId id="262" r:id="rId5"/>
    <p:sldId id="260" r:id="rId6"/>
    <p:sldId id="263" r:id="rId7"/>
    <p:sldId id="259" r:id="rId8"/>
    <p:sldId id="25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05/06/2019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05/06/2019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05/06/2019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05/06/2019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05/06/2019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61171" cy="3566160"/>
          </a:xfrm>
        </p:spPr>
        <p:txBody>
          <a:bodyPr>
            <a:normAutofit/>
          </a:bodyPr>
          <a:lstStyle/>
          <a:p>
            <a:r>
              <a:rPr lang="fr-FR" sz="7200" dirty="0" smtClean="0"/>
              <a:t>LP48 – Phénomènes de résonance dans différents domaines de la physique.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6963" y="272955"/>
            <a:ext cx="10418701" cy="1450757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Réponse d’un oscillateur harmonique à un forçage</a:t>
            </a:r>
            <a:r>
              <a:rPr lang="fr-FR" sz="4400" b="1" dirty="0" smtClean="0">
                <a:solidFill>
                  <a:schemeClr val="accent2"/>
                </a:solidFill>
              </a:rPr>
              <a:t/>
            </a:r>
            <a:br>
              <a:rPr lang="fr-FR" sz="4400" b="1" dirty="0" smtClean="0">
                <a:solidFill>
                  <a:schemeClr val="accent2"/>
                </a:solidFill>
              </a:rPr>
            </a:br>
            <a:r>
              <a:rPr lang="fr-FR" sz="4400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Résonance en vitesse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60050" y="6434079"/>
            <a:ext cx="10795379" cy="4165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 smtClean="0">
                <a:solidFill>
                  <a:schemeClr val="bg1"/>
                </a:solidFill>
              </a:rPr>
              <a:t>Réponse à basses fréquences (</a:t>
            </a:r>
            <a:r>
              <a:rPr lang="fr-FR" i="1" dirty="0" err="1" smtClean="0">
                <a:solidFill>
                  <a:schemeClr val="bg1"/>
                </a:solidFill>
              </a:rPr>
              <a:t>Supermanuel</a:t>
            </a:r>
            <a:r>
              <a:rPr lang="fr-FR" i="1" dirty="0" smtClean="0">
                <a:solidFill>
                  <a:schemeClr val="bg1"/>
                </a:solidFill>
              </a:rPr>
              <a:t> de Physique</a:t>
            </a:r>
            <a:r>
              <a:rPr lang="fr-FR" dirty="0" smtClean="0">
                <a:solidFill>
                  <a:schemeClr val="bg1"/>
                </a:solidFill>
              </a:rPr>
              <a:t>, J. </a:t>
            </a:r>
            <a:r>
              <a:rPr lang="fr-FR" dirty="0" err="1" smtClean="0">
                <a:solidFill>
                  <a:schemeClr val="bg1"/>
                </a:solidFill>
              </a:rPr>
              <a:t>Majou</a:t>
            </a:r>
            <a:r>
              <a:rPr lang="fr-FR" dirty="0" smtClean="0">
                <a:solidFill>
                  <a:schemeClr val="bg1"/>
                </a:solidFill>
              </a:rPr>
              <a:t> &amp; S. Komilikis)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821" t="2652" r="1672" b="16011"/>
          <a:stretch/>
        </p:blipFill>
        <p:spPr>
          <a:xfrm>
            <a:off x="1096963" y="1793081"/>
            <a:ext cx="6591869" cy="450335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014792" y="2660587"/>
            <a:ext cx="37713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 </a:t>
            </a:r>
            <a:r>
              <a:rPr lang="fr-FR" b="1" dirty="0" smtClean="0"/>
              <a:t>basses fréquences </a:t>
            </a:r>
            <a:r>
              <a:rPr lang="fr-FR" dirty="0" smtClean="0"/>
              <a:t>l’élasticité du ressort n’est pas sollicitée et celui-ci se translate sans se déformer. </a:t>
            </a:r>
          </a:p>
          <a:p>
            <a:pPr algn="just"/>
            <a:endParaRPr lang="fr-FR" dirty="0"/>
          </a:p>
          <a:p>
            <a:pPr algn="just"/>
            <a:r>
              <a:rPr lang="fr-FR" u="sng" dirty="0" smtClean="0"/>
              <a:t>La position</a:t>
            </a:r>
            <a:r>
              <a:rPr lang="fr-FR" dirty="0" smtClean="0"/>
              <a:t> du résonateur est en phase avec celle de l’excitateur.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L’évolution étant quasi-statique, </a:t>
            </a:r>
            <a:r>
              <a:rPr lang="fr-FR" u="sng" dirty="0" smtClean="0"/>
              <a:t>la vitesse</a:t>
            </a:r>
            <a:r>
              <a:rPr lang="fr-FR" dirty="0" smtClean="0"/>
              <a:t> est proche de 0. Elle est en quadrature de phase avec l’excitateur.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94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60050" y="6434079"/>
            <a:ext cx="10795379" cy="4165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 smtClean="0">
                <a:solidFill>
                  <a:schemeClr val="bg1"/>
                </a:solidFill>
              </a:rPr>
              <a:t>Réponse à hautes fréquences (</a:t>
            </a:r>
            <a:r>
              <a:rPr lang="fr-FR" i="1" dirty="0" err="1" smtClean="0">
                <a:solidFill>
                  <a:schemeClr val="bg1"/>
                </a:solidFill>
              </a:rPr>
              <a:t>Supermanuel</a:t>
            </a:r>
            <a:r>
              <a:rPr lang="fr-FR" i="1" dirty="0" smtClean="0">
                <a:solidFill>
                  <a:schemeClr val="bg1"/>
                </a:solidFill>
              </a:rPr>
              <a:t> de Physique</a:t>
            </a:r>
            <a:r>
              <a:rPr lang="fr-FR" dirty="0" smtClean="0">
                <a:solidFill>
                  <a:schemeClr val="bg1"/>
                </a:solidFill>
              </a:rPr>
              <a:t>, J. </a:t>
            </a:r>
            <a:r>
              <a:rPr lang="fr-FR" dirty="0" err="1" smtClean="0">
                <a:solidFill>
                  <a:schemeClr val="bg1"/>
                </a:solidFill>
              </a:rPr>
              <a:t>Majou</a:t>
            </a:r>
            <a:r>
              <a:rPr lang="fr-FR" dirty="0" smtClean="0">
                <a:solidFill>
                  <a:schemeClr val="bg1"/>
                </a:solidFill>
              </a:rPr>
              <a:t> &amp; S. Komilikis)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pic>
        <p:nvPicPr>
          <p:cNvPr id="10" name="Espace réservé du contenu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107" r="897" b="13681"/>
          <a:stretch/>
        </p:blipFill>
        <p:spPr>
          <a:xfrm>
            <a:off x="1096963" y="1778087"/>
            <a:ext cx="6456757" cy="4519729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1096963" y="272955"/>
            <a:ext cx="10418701" cy="1450757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Réponse d’un oscillateur harmonique à un forçage</a:t>
            </a:r>
            <a:r>
              <a:rPr lang="fr-FR" sz="4400" b="1" dirty="0" smtClean="0">
                <a:solidFill>
                  <a:schemeClr val="accent2"/>
                </a:solidFill>
              </a:rPr>
              <a:t/>
            </a:r>
            <a:br>
              <a:rPr lang="fr-FR" sz="4400" b="1" dirty="0" smtClean="0">
                <a:solidFill>
                  <a:schemeClr val="accent2"/>
                </a:solidFill>
              </a:rPr>
            </a:br>
            <a:r>
              <a:rPr lang="fr-FR" sz="4400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Résonance en vitesse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014792" y="2383588"/>
            <a:ext cx="3771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 </a:t>
            </a:r>
            <a:r>
              <a:rPr lang="fr-FR" b="1" dirty="0" smtClean="0"/>
              <a:t>hautes fréquences </a:t>
            </a:r>
            <a:r>
              <a:rPr lang="fr-FR" dirty="0" smtClean="0"/>
              <a:t>l’inertie de la masse l’empêche d’effectuer des mouvement conséquents.</a:t>
            </a:r>
          </a:p>
          <a:p>
            <a:pPr algn="just"/>
            <a:endParaRPr lang="fr-FR" dirty="0"/>
          </a:p>
          <a:p>
            <a:pPr algn="just"/>
            <a:r>
              <a:rPr lang="fr-FR" u="sng" dirty="0" smtClean="0"/>
              <a:t>La position</a:t>
            </a:r>
            <a:r>
              <a:rPr lang="fr-FR" dirty="0" smtClean="0"/>
              <a:t> du résonateur est presque toujours la même, et accuse un retard d’une demi-période sur l’excitateur (opposition de phase)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Le résonateur étant quasi-immobile, </a:t>
            </a:r>
            <a:r>
              <a:rPr lang="fr-FR" u="sng" dirty="0" smtClean="0"/>
              <a:t>la vitesse</a:t>
            </a:r>
            <a:r>
              <a:rPr lang="fr-FR" dirty="0" smtClean="0"/>
              <a:t> est proche de 0. Elle est en quadrature de phase avec l’excitateur.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92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60050" y="6434079"/>
            <a:ext cx="10795379" cy="4165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 smtClean="0">
                <a:solidFill>
                  <a:schemeClr val="bg1"/>
                </a:solidFill>
              </a:rPr>
              <a:t>Réponse en vitesse de l’oscillateur mécanique (</a:t>
            </a:r>
            <a:r>
              <a:rPr lang="fr-FR" i="1" dirty="0" smtClean="0">
                <a:solidFill>
                  <a:schemeClr val="bg1"/>
                </a:solidFill>
              </a:rPr>
              <a:t>Mécanique. 1ere année</a:t>
            </a:r>
            <a:r>
              <a:rPr lang="fr-FR" dirty="0" smtClean="0">
                <a:solidFill>
                  <a:schemeClr val="bg1"/>
                </a:solidFill>
              </a:rPr>
              <a:t>, </a:t>
            </a:r>
            <a:r>
              <a:rPr lang="fr-FR" dirty="0" err="1" smtClean="0">
                <a:solidFill>
                  <a:schemeClr val="bg1"/>
                </a:solidFill>
              </a:rPr>
              <a:t>Hprépa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311" t="1209" r="2765" b="2695"/>
          <a:stretch/>
        </p:blipFill>
        <p:spPr>
          <a:xfrm>
            <a:off x="6181329" y="1895253"/>
            <a:ext cx="3719129" cy="434157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4565" t="1531" r="3059" b="3370"/>
          <a:stretch/>
        </p:blipFill>
        <p:spPr>
          <a:xfrm>
            <a:off x="2201555" y="1908106"/>
            <a:ext cx="3256184" cy="4341579"/>
          </a:xfrm>
          <a:prstGeom prst="rect">
            <a:avLst/>
          </a:prstGeom>
        </p:spPr>
      </p:pic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96963" y="272955"/>
            <a:ext cx="10418701" cy="1450757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Réponse d’un oscillateur harmonique à un forçage</a:t>
            </a:r>
            <a:r>
              <a:rPr lang="fr-FR" sz="4400" b="1" dirty="0" smtClean="0">
                <a:solidFill>
                  <a:schemeClr val="accent2"/>
                </a:solidFill>
              </a:rPr>
              <a:t/>
            </a:r>
            <a:br>
              <a:rPr lang="fr-FR" sz="4400" b="1" dirty="0" smtClean="0">
                <a:solidFill>
                  <a:schemeClr val="accent2"/>
                </a:solidFill>
              </a:rPr>
            </a:br>
            <a:r>
              <a:rPr lang="fr-FR" sz="4400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Résonance en vitesse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60050" y="6434079"/>
            <a:ext cx="10795379" cy="4165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 smtClean="0">
                <a:solidFill>
                  <a:schemeClr val="bg1"/>
                </a:solidFill>
              </a:rPr>
              <a:t>Réponse en position de l’oscillateur mécanique (</a:t>
            </a:r>
            <a:r>
              <a:rPr lang="fr-FR" i="1" dirty="0" err="1" smtClean="0">
                <a:solidFill>
                  <a:schemeClr val="bg1"/>
                </a:solidFill>
              </a:rPr>
              <a:t>Supermanuel</a:t>
            </a:r>
            <a:r>
              <a:rPr lang="fr-FR" i="1" dirty="0" smtClean="0">
                <a:solidFill>
                  <a:schemeClr val="bg1"/>
                </a:solidFill>
              </a:rPr>
              <a:t> de Physique</a:t>
            </a:r>
            <a:r>
              <a:rPr lang="fr-FR" dirty="0" smtClean="0">
                <a:solidFill>
                  <a:schemeClr val="bg1"/>
                </a:solidFill>
              </a:rPr>
              <a:t>, J. </a:t>
            </a:r>
            <a:r>
              <a:rPr lang="fr-FR" dirty="0" err="1" smtClean="0">
                <a:solidFill>
                  <a:schemeClr val="bg1"/>
                </a:solidFill>
              </a:rPr>
              <a:t>Majou</a:t>
            </a:r>
            <a:r>
              <a:rPr lang="fr-FR" dirty="0" smtClean="0">
                <a:solidFill>
                  <a:schemeClr val="bg1"/>
                </a:solidFill>
              </a:rPr>
              <a:t> &amp; S. Komilikis)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13" t="3040" r="5220" b="12977"/>
          <a:stretch/>
        </p:blipFill>
        <p:spPr>
          <a:xfrm>
            <a:off x="60050" y="1972753"/>
            <a:ext cx="8145467" cy="4212284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96963" y="272955"/>
            <a:ext cx="10418701" cy="1450757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Réponse d’un oscillateur harmonique à un forçage</a:t>
            </a:r>
            <a:r>
              <a:rPr lang="fr-FR" sz="4400" b="1" dirty="0" smtClean="0">
                <a:solidFill>
                  <a:schemeClr val="accent2"/>
                </a:solidFill>
              </a:rPr>
              <a:t/>
            </a:r>
            <a:br>
              <a:rPr lang="fr-FR" sz="4400" b="1" dirty="0" smtClean="0">
                <a:solidFill>
                  <a:schemeClr val="accent2"/>
                </a:solidFill>
              </a:rPr>
            </a:br>
            <a:r>
              <a:rPr lang="fr-FR" sz="4400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Résonance en vitesse</a:t>
            </a:r>
            <a:endParaRPr lang="fr-FR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33157" y="2219383"/>
                <a:ext cx="3771332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 smtClean="0"/>
                  <a:t>A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dirty="0" smtClean="0"/>
                  <a:t> le transfert d’énergie entre l’excitateur, l’élasticité et l’inertie est optimal. Il y a résonance.</a:t>
                </a:r>
              </a:p>
              <a:p>
                <a:pPr algn="just"/>
                <a:endParaRPr lang="fr-FR" dirty="0"/>
              </a:p>
              <a:p>
                <a:pPr algn="just"/>
                <a:r>
                  <a:rPr lang="fr-FR" u="sng" dirty="0" smtClean="0"/>
                  <a:t>La position</a:t>
                </a:r>
                <a:r>
                  <a:rPr lang="fr-FR" dirty="0" smtClean="0"/>
                  <a:t> du résonateur oscille avec une amplitude plus importante que celle de l’excitateur, en quadrature de phase.</a:t>
                </a:r>
              </a:p>
              <a:p>
                <a:pPr algn="just"/>
                <a:endParaRPr lang="fr-FR" dirty="0"/>
              </a:p>
              <a:p>
                <a:pPr algn="just"/>
                <a:r>
                  <a:rPr lang="fr-FR" dirty="0" smtClean="0"/>
                  <a:t>Le résonateur parcourt une amplitude plus large toujours en une période. </a:t>
                </a:r>
                <a:r>
                  <a:rPr lang="fr-FR" u="sng" dirty="0"/>
                  <a:t>L</a:t>
                </a:r>
                <a:r>
                  <a:rPr lang="fr-FR" u="sng" dirty="0" smtClean="0"/>
                  <a:t>a vitesse</a:t>
                </a:r>
                <a:r>
                  <a:rPr lang="fr-FR" dirty="0" smtClean="0"/>
                  <a:t> est dont elle aussi maximale, et en phase avec l’excitateur.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157" y="2219383"/>
                <a:ext cx="3771332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1456" t="-825" r="-1456" b="-1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60050" y="6434079"/>
            <a:ext cx="10795379" cy="4165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 smtClean="0">
                <a:solidFill>
                  <a:schemeClr val="bg1"/>
                </a:solidFill>
              </a:rPr>
              <a:t>Réponse en position de l’oscillateur mécanique (</a:t>
            </a:r>
            <a:r>
              <a:rPr lang="fr-FR" i="1" dirty="0" err="1" smtClean="0">
                <a:solidFill>
                  <a:schemeClr val="bg1"/>
                </a:solidFill>
              </a:rPr>
              <a:t>Supermanuel</a:t>
            </a:r>
            <a:r>
              <a:rPr lang="fr-FR" i="1" dirty="0" smtClean="0">
                <a:solidFill>
                  <a:schemeClr val="bg1"/>
                </a:solidFill>
              </a:rPr>
              <a:t> de Physique</a:t>
            </a:r>
            <a:r>
              <a:rPr lang="fr-FR" dirty="0" smtClean="0">
                <a:solidFill>
                  <a:schemeClr val="bg1"/>
                </a:solidFill>
              </a:rPr>
              <a:t>, J. </a:t>
            </a:r>
            <a:r>
              <a:rPr lang="fr-FR" dirty="0" err="1" smtClean="0">
                <a:solidFill>
                  <a:schemeClr val="bg1"/>
                </a:solidFill>
              </a:rPr>
              <a:t>Majou</a:t>
            </a:r>
            <a:r>
              <a:rPr lang="fr-FR" dirty="0" smtClean="0">
                <a:solidFill>
                  <a:schemeClr val="bg1"/>
                </a:solidFill>
              </a:rPr>
              <a:t> &amp; S. Komilikis)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6</a:t>
            </a:fld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152" t="2865" r="2085" b="21547"/>
          <a:stretch/>
        </p:blipFill>
        <p:spPr>
          <a:xfrm>
            <a:off x="421714" y="1820248"/>
            <a:ext cx="5636526" cy="44490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411" t="945" r="1264" b="35141"/>
          <a:stretch/>
        </p:blipFill>
        <p:spPr>
          <a:xfrm>
            <a:off x="6126480" y="2381765"/>
            <a:ext cx="5847707" cy="3326019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096963" y="272955"/>
            <a:ext cx="10418701" cy="1450757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Réponse d’un oscillateur harmonique à un forçage</a:t>
            </a:r>
            <a:r>
              <a:rPr lang="fr-FR" sz="4400" b="1" dirty="0" smtClean="0">
                <a:solidFill>
                  <a:schemeClr val="accent2"/>
                </a:solidFill>
              </a:rPr>
              <a:t/>
            </a:r>
            <a:br>
              <a:rPr lang="fr-FR" sz="4400" b="1" dirty="0" smtClean="0">
                <a:solidFill>
                  <a:schemeClr val="accent2"/>
                </a:solidFill>
              </a:rPr>
            </a:br>
            <a:r>
              <a:rPr lang="fr-FR" sz="4400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2</a:t>
            </a:r>
            <a:r>
              <a:rPr lang="fr-FR" sz="3200" b="1" dirty="0" smtClean="0">
                <a:solidFill>
                  <a:srgbClr val="00B050"/>
                </a:solidFill>
              </a:rPr>
              <a:t>. Résonance en position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I. Aimantation d’un ferromagnétique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Courbe de première aimantation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60050" y="6434079"/>
            <a:ext cx="10795379" cy="41653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Réponse en </a:t>
            </a:r>
            <a:r>
              <a:rPr lang="fr-FR" dirty="0" err="1" smtClean="0">
                <a:solidFill>
                  <a:schemeClr val="bg1"/>
                </a:solidFill>
              </a:rPr>
              <a:t>wobulation</a:t>
            </a:r>
            <a:r>
              <a:rPr lang="fr-FR" dirty="0" smtClean="0">
                <a:solidFill>
                  <a:schemeClr val="bg1"/>
                </a:solidFill>
              </a:rPr>
              <a:t> d’un système de 8 LC couplés (Tiré de la notice d’utilisation)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7</a:t>
            </a:fld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17018" y="1815864"/>
            <a:ext cx="6081442" cy="440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1233</TotalTime>
  <Words>291</Words>
  <Application>Microsoft Office PowerPoint</Application>
  <PresentationFormat>Grand écran</PresentationFormat>
  <Paragraphs>37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LP48 – Phénomènes de résonance dans différents domaines de la physique.</vt:lpstr>
      <vt:lpstr>I. Réponse d’un oscillateur harmonique à un forçage  1. Résonance en vitesse</vt:lpstr>
      <vt:lpstr>I. Réponse d’un oscillateur harmonique à un forçage  1. Résonance en vitesse</vt:lpstr>
      <vt:lpstr>I. Réponse d’un oscillateur harmonique à un forçage  1. Résonance en vitesse</vt:lpstr>
      <vt:lpstr>I. Réponse d’un oscillateur harmonique à un forçage  1. Résonance en vitesse</vt:lpstr>
      <vt:lpstr>I. Réponse d’un oscillateur harmonique à un forçage  2. Résonance en position</vt:lpstr>
      <vt:lpstr>I. Aimantation d’un ferromagnétique  1. Courbe de première aimantation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24</cp:revision>
  <cp:lastPrinted>2019-06-05T15:35:48Z</cp:lastPrinted>
  <dcterms:created xsi:type="dcterms:W3CDTF">2019-02-02T09:11:16Z</dcterms:created>
  <dcterms:modified xsi:type="dcterms:W3CDTF">2019-06-05T15:36:26Z</dcterms:modified>
</cp:coreProperties>
</file>