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80" r:id="rId16"/>
    <p:sldId id="270" r:id="rId17"/>
    <p:sldId id="274" r:id="rId18"/>
    <p:sldId id="271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40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5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3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2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1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3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physiques.free.fr/TS/chimieTS/C4A3v2C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gerald.vincent.free.fr/fichiers_TS_2012/AEchimie/AE_paracetamol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ice.ac-montpellier.fr/ABCDORGA/Famille/exercice/CORREX176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ice.ac-montpellier.fr/ABCDORGA/Famille/exercice/CORREX176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coyote-physique.e-monsite.com/pages/ts/cat-2/spectre-rmn-du-prot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fr/slide/13668372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ysique.chimie.pagesperso-orange.fr/TS_2012/T_S_7E_EXERCICES.htm" TargetMode="External"/><Relationship Id="rId4" Type="http://schemas.openxmlformats.org/officeDocument/2006/relationships/image" Target="../media/image2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coyote-physique.e-monsite.com/pages/ts/cat-2/spectre-rmn-du-proto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ritek.com/products/spinsolve/nmr-spectra-examples/paracetamol-1h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majoubert.free.fr/F_PC/FT_filtrat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www.superprof.fr/ressources/scolaire/physique-chimie/terminale-s/la-spectroscopie/spectrometrie-ultraviolet-visib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Structure-and-UV-vis-spectrum-of-indigo-carmine-dye-10-4-M_fig1_2799631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rald.vincent.free.fr/fichiers_TS_2012/AEchimie/AE_paracetamo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rald.vincent.free.fr/fichiers_TS_2012/AEchimie/AE_paracetamo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d.ruze.free.fr/chcours2013/quatre/analysespectra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physiques.free.fr/TS/chimieTS/C4A3v2COR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cphysiques.free.fr/TS/chimieTS/C4A3v2C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4CAA59-25B2-49B1-B77F-3CAE31F10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LC 08 Caractérisations par spectroscopie en synthèse Organique 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0E08DE2-9D07-435D-A93A-B817DE85A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2020</a:t>
            </a:r>
          </a:p>
          <a:p>
            <a:r>
              <a:rPr lang="fr-FR" dirty="0"/>
              <a:t>Xavier Dumoulin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94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27167E-8727-403A-BF85-60EA7A0E17B6}"/>
              </a:ext>
            </a:extLst>
          </p:cNvPr>
          <p:cNvSpPr/>
          <p:nvPr/>
        </p:nvSpPr>
        <p:spPr>
          <a:xfrm>
            <a:off x="1049788" y="6224162"/>
            <a:ext cx="53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http://scphysiques.free.fr/TS/chimieTS/C4A3v2COR.pdf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7B8471C-CB38-4793-A919-0B581682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7" y="1719618"/>
            <a:ext cx="6724539" cy="4247707"/>
          </a:xfrm>
          <a:prstGeom prst="rect">
            <a:avLst/>
          </a:prstGeom>
        </p:spPr>
      </p:pic>
      <p:pic>
        <p:nvPicPr>
          <p:cNvPr id="8" name="Picture 2" descr="RÃ©sultat de recherche d'images pour &quot;pentylamine&quot;">
            <a:extLst>
              <a:ext uri="{FF2B5EF4-FFF2-40B4-BE49-F238E27FC236}">
                <a16:creationId xmlns:a16="http://schemas.microsoft.com/office/drawing/2014/main" xmlns="" id="{9C719DF1-D400-4D0F-B648-99D66D59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56" y="3429000"/>
            <a:ext cx="3558209" cy="78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</a:t>
            </a:r>
            <a:r>
              <a:rPr lang="fr-FR" dirty="0" smtClean="0"/>
              <a:t>Spectroscopie </a:t>
            </a:r>
            <a:r>
              <a:rPr lang="fr-FR" dirty="0"/>
              <a:t>Infrarouge</a:t>
            </a:r>
            <a:br>
              <a:rPr lang="fr-FR" dirty="0"/>
            </a:br>
            <a:r>
              <a:rPr lang="fr-FR" sz="1600" dirty="0" smtClean="0"/>
              <a:t>Bandes d’absorption caractéristiques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Espace réservé du contenu 3">
                <a:extLst>
                  <a:ext uri="{FF2B5EF4-FFF2-40B4-BE49-F238E27FC236}">
                    <a16:creationId xmlns:a16="http://schemas.microsoft.com/office/drawing/2014/main" xmlns="" id="{EBD6AB8C-338A-4028-AAA5-CE02E6FA51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6883894"/>
                  </p:ext>
                </p:extLst>
              </p:nvPr>
            </p:nvGraphicFramePr>
            <p:xfrm>
              <a:off x="160987" y="1480155"/>
              <a:ext cx="11834497" cy="49599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09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2542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0245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16159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226249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2149530">
                      <a:extLst>
                        <a:ext uri="{9D8B030D-6E8A-4147-A177-3AD203B41FA5}">
                          <a16:colId xmlns:a16="http://schemas.microsoft.com/office/drawing/2014/main" xmlns="" val="3067414083"/>
                        </a:ext>
                      </a:extLst>
                    </a:gridCol>
                  </a:tblGrid>
                  <a:tr h="6288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liaison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aseline="0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fr-FR" dirty="0"/>
                            <a:t> (en </a:t>
                          </a:r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Largeur de la bande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Intensité</a:t>
                          </a:r>
                          <a:r>
                            <a:rPr lang="fr-FR" baseline="0" dirty="0"/>
                            <a:t> d’absorption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Remarques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4427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  <a:p>
                          <a:pPr algn="ctr"/>
                          <a:r>
                            <a:rPr lang="fr-FR" dirty="0"/>
                            <a:t>hydroxyle</a:t>
                          </a:r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gazeuse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3600 – 3700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69003">
                    <a:tc vMerge="1">
                      <a:txBody>
                        <a:bodyPr/>
                        <a:lstStyle/>
                        <a:p>
                          <a:endParaRPr lang="fr-F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condensée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3200 - 3400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se superpose à la précédente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288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3100 - 3500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(amine) à forte (amide)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u="sng" dirty="0"/>
                            <a:t>double bande si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600" u="sng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sSub>
                                <m:sSubPr>
                                  <m:ctrlPr>
                                    <a:rPr lang="fr-FR" sz="1600" i="1" u="sng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u="sng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u="sng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sz="1600" i="0" u="sng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690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2900 - 3100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Peut descendre à 2700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1600" dirty="0"/>
                            <a:t> pour</a:t>
                          </a:r>
                          <a:r>
                            <a:rPr lang="fr-FR" sz="1600" baseline="0" dirty="0"/>
                            <a:t> un aldéhyde</a:t>
                          </a:r>
                          <a:endParaRPr lang="fr-FR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98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  <a:r>
                            <a:rPr lang="fr-FR" sz="1600" dirty="0"/>
                            <a:t>carboxyle</a:t>
                          </a:r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2500 - 3200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se superpose aux C-H</a:t>
                          </a:r>
                          <a:endParaRPr lang="fr-FR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7822622"/>
                      </a:ext>
                    </a:extLst>
                  </a:tr>
                  <a:tr h="4442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1650 - 1750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4442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1600 - 1700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5690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1560 - 1640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se superpose à C=O pour un amide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736057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D6AB8C-338A-4028-AAA5-CE02E6FA51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6883894"/>
                  </p:ext>
                </p:extLst>
              </p:nvPr>
            </p:nvGraphicFramePr>
            <p:xfrm>
              <a:off x="160987" y="1480155"/>
              <a:ext cx="11834497" cy="49599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095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0254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0245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21615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22624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214953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67414083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liaison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0241" t="-4762" r="-326205" b="-6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Largeur de la bande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Intensité</a:t>
                          </a:r>
                          <a:r>
                            <a:rPr lang="fr-FR" baseline="0" dirty="0"/>
                            <a:t> d’absorption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Remarques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4427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65476" r="-877889" b="-329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gazeuse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3600 – 3700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fr-F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condensée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3200 - 3400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se superpose à la précédente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262264" r="-877889" b="-4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3100 - 3500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(amine) à forte (amide)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0425" t="-262264" r="-1133" b="-422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404211" r="-877889" b="-3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2900 - 3100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0425" t="-404211" r="-1133" b="-3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479000" r="-877889" b="-25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2500 - 3200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se superpose aux C-H</a:t>
                          </a:r>
                          <a:endParaRPr lang="fr-FR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7822622"/>
                      </a:ext>
                    </a:extLst>
                  </a:tr>
                  <a:tr h="4442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793151" r="-877889" b="-246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1650 - 1750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4442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893151" r="-877889" b="-146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1600 - 1700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3" t="-763158" r="-877889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1560 - 1640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se superpose à C=O pour un amide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6057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xmlns="" id="{F344772F-8EC5-404F-918C-6596F1A967E1}"/>
              </a:ext>
            </a:extLst>
          </p:cNvPr>
          <p:cNvGrpSpPr/>
          <p:nvPr/>
        </p:nvGrpSpPr>
        <p:grpSpPr>
          <a:xfrm>
            <a:off x="1107743" y="1419370"/>
            <a:ext cx="9976513" cy="4885899"/>
            <a:chOff x="573206" y="914400"/>
            <a:chExt cx="10877266" cy="556828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943BBB5-727F-4AA5-B208-C510499D8AF5}"/>
                </a:ext>
              </a:extLst>
            </p:cNvPr>
            <p:cNvSpPr/>
            <p:nvPr/>
          </p:nvSpPr>
          <p:spPr>
            <a:xfrm>
              <a:off x="573206" y="914400"/>
              <a:ext cx="10877266" cy="55682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xmlns="" id="{BA785C0F-3B9F-41FC-A993-C1AAA1293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224" b="21806"/>
            <a:stretch/>
          </p:blipFill>
          <p:spPr>
            <a:xfrm>
              <a:off x="1197997" y="1308084"/>
              <a:ext cx="9796006" cy="46951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1B67894-7FFE-44BB-A3FA-34D8D052D2DC}"/>
                </a:ext>
              </a:extLst>
            </p:cNvPr>
            <p:cNvSpPr/>
            <p:nvPr/>
          </p:nvSpPr>
          <p:spPr>
            <a:xfrm>
              <a:off x="6927574" y="1381538"/>
              <a:ext cx="4066429" cy="4422913"/>
            </a:xfrm>
            <a:prstGeom prst="rect">
              <a:avLst/>
            </a:prstGeom>
            <a:solidFill>
              <a:schemeClr val="bg1">
                <a:lumMod val="8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xmlns="" id="{3A16FAAF-9495-4EF3-912F-357D1EA946ED}"/>
                    </a:ext>
                  </a:extLst>
                </p:cNvPr>
                <p:cNvSpPr txBox="1"/>
                <p:nvPr/>
              </p:nvSpPr>
              <p:spPr>
                <a:xfrm>
                  <a:off x="1666266" y="4620458"/>
                  <a:ext cx="2130482" cy="89255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Position : 3300 - 3500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fr-FR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fr-FR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(amide)</a:t>
                  </a:r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A16FAAF-9495-4EF3-912F-357D1EA94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6266" y="4620458"/>
                  <a:ext cx="2130482" cy="892552"/>
                </a:xfrm>
                <a:prstGeom prst="rect">
                  <a:avLst/>
                </a:prstGeom>
                <a:blipFill>
                  <a:blip r:embed="rId3"/>
                  <a:stretch>
                    <a:fillRect l="-920" t="-1493" b="-50746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3C468916-FD9E-40AE-8E0F-898171BB5CA2}"/>
                </a:ext>
              </a:extLst>
            </p:cNvPr>
            <p:cNvSpPr/>
            <p:nvPr/>
          </p:nvSpPr>
          <p:spPr>
            <a:xfrm>
              <a:off x="2738369" y="2646397"/>
              <a:ext cx="173796" cy="189319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xmlns="" id="{4E1FFC5E-0A83-4517-8E3F-38C459B6558C}"/>
                    </a:ext>
                  </a:extLst>
                </p:cNvPr>
                <p:cNvSpPr txBox="1"/>
                <p:nvPr/>
              </p:nvSpPr>
              <p:spPr>
                <a:xfrm>
                  <a:off x="3550066" y="2454221"/>
                  <a:ext cx="2171839" cy="615553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</a:t>
                  </a:r>
                  <a:r>
                    <a:rPr lang="fr-FR" sz="1600" i="1" dirty="0">
                      <a:latin typeface="Cambria Math" panose="02040503050406030204" pitchFamily="18" charset="0"/>
                    </a:rPr>
                    <a:t>30</a:t>
                  </a:r>
                  <a:r>
                    <a:rPr lang="fr-FR" sz="1600" b="0" i="1" dirty="0">
                      <a:latin typeface="Cambria Math" panose="02040503050406030204" pitchFamily="18" charset="0"/>
                    </a:rPr>
                    <a:t>00 – 3200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E1FFC5E-0A83-4517-8E3F-38C459B65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66" y="2454221"/>
                  <a:ext cx="2171839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1208" t="-2128" b="-47872"/>
                  </a:stretch>
                </a:blipFill>
                <a:ln w="28575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xmlns="" id="{CF9973CE-C2B7-4476-BF18-318FE045EE0D}"/>
                </a:ext>
              </a:extLst>
            </p:cNvPr>
            <p:cNvSpPr/>
            <p:nvPr/>
          </p:nvSpPr>
          <p:spPr>
            <a:xfrm>
              <a:off x="2951920" y="2355574"/>
              <a:ext cx="427383" cy="2156336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xmlns="" id="{B21074FE-7804-409E-B046-7F27FE4240AC}"/>
                    </a:ext>
                  </a:extLst>
                </p:cNvPr>
                <p:cNvSpPr txBox="1"/>
                <p:nvPr/>
              </p:nvSpPr>
              <p:spPr>
                <a:xfrm>
                  <a:off x="4079406" y="4879213"/>
                  <a:ext cx="2171839" cy="615553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1650 - 1700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1074FE-7804-409E-B046-7F27FE424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406" y="4879213"/>
                  <a:ext cx="2171839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904" t="-2151" b="-49462"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620D523E-7623-4777-9AD4-70C33B8F2AC2}"/>
                </a:ext>
              </a:extLst>
            </p:cNvPr>
            <p:cNvSpPr/>
            <p:nvPr/>
          </p:nvSpPr>
          <p:spPr>
            <a:xfrm>
              <a:off x="6331226" y="2107096"/>
              <a:ext cx="238539" cy="3652135"/>
            </a:xfrm>
            <a:prstGeom prst="ellipse">
              <a:avLst/>
            </a:prstGeom>
            <a:solidFill>
              <a:srgbClr val="1CADE4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xmlns="" id="{C54FA238-0098-4D3C-AB10-9D0CEB8E621A}"/>
                </a:ext>
              </a:extLst>
            </p:cNvPr>
            <p:cNvSpPr/>
            <p:nvPr/>
          </p:nvSpPr>
          <p:spPr>
            <a:xfrm>
              <a:off x="6555995" y="2107096"/>
              <a:ext cx="335135" cy="3187045"/>
            </a:xfrm>
            <a:prstGeom prst="ellipse">
              <a:avLst/>
            </a:prstGeom>
            <a:solidFill>
              <a:srgbClr val="7030A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xmlns="" id="{726FDAB8-71EA-415F-B599-0FEB1F5B9662}"/>
                    </a:ext>
                  </a:extLst>
                </p:cNvPr>
                <p:cNvSpPr txBox="1"/>
                <p:nvPr/>
              </p:nvSpPr>
              <p:spPr>
                <a:xfrm>
                  <a:off x="7006568" y="4688528"/>
                  <a:ext cx="1660353" cy="886205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fr-FR" sz="1600" b="0" i="1" dirty="0">
                      <a:latin typeface="Cambria Math" panose="02040503050406030204" pitchFamily="18" charset="0"/>
                    </a:rPr>
                    <a:t>1600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b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(+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26FDAB8-71EA-415F-B599-0FEB1F5B9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68" y="4688528"/>
                  <a:ext cx="1660353" cy="886205"/>
                </a:xfrm>
                <a:prstGeom prst="rect">
                  <a:avLst/>
                </a:prstGeom>
                <a:blipFill>
                  <a:blip r:embed="rId6"/>
                  <a:stretch>
                    <a:fillRect l="-1575" t="-1504" b="-42105"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xmlns="" id="{2BAF233C-5226-4D8B-91AE-B3EF74AB6473}"/>
                </a:ext>
              </a:extLst>
            </p:cNvPr>
            <p:cNvSpPr txBox="1"/>
            <p:nvPr/>
          </p:nvSpPr>
          <p:spPr>
            <a:xfrm rot="16200000">
              <a:off x="241307" y="3591561"/>
              <a:ext cx="18553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Transmittance (%)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xmlns="" id="{E3DDACD1-F0DF-4897-A9CB-BE54757CC0C3}"/>
                    </a:ext>
                  </a:extLst>
                </p:cNvPr>
                <p:cNvSpPr txBox="1"/>
                <p:nvPr/>
              </p:nvSpPr>
              <p:spPr>
                <a:xfrm>
                  <a:off x="5319736" y="5968661"/>
                  <a:ext cx="22615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Nombre d’onde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E3DDACD1-F0DF-4897-A9CB-BE54757CC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736" y="5968661"/>
                  <a:ext cx="2261517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1765" t="-6122" r="-8824" b="-387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xmlns="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4075103" y="6337320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8"/>
              </a:rPr>
              <a:t>http://gerald.vincent.free.fr/fichiers_TS_2012/AEchimie/AE_paracetamol.pdf</a:t>
            </a:r>
            <a:endParaRPr lang="en-GB" dirty="0"/>
          </a:p>
        </p:txBody>
      </p:sp>
      <p:pic>
        <p:nvPicPr>
          <p:cNvPr id="18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xmlns="" id="{7A6C12C4-9145-4582-B8FD-8B63E852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2" y="309248"/>
            <a:ext cx="1643618" cy="88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2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xmlns="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3195755" y="5991936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https://tice.ac-montpellier.fr/ABCDORGA/Famille/exercice/CORREX176.htm</a:t>
            </a:r>
            <a:endParaRPr lang="en-GB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2AE98CEF-9B7A-40C0-B41F-0E19DD81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98005"/>
            <a:ext cx="5917440" cy="32619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795E0745-3349-4D7E-8ACA-0FC64BD54E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01" b="19035"/>
          <a:stretch/>
        </p:blipFill>
        <p:spPr>
          <a:xfrm>
            <a:off x="6203338" y="1897779"/>
            <a:ext cx="5485080" cy="3062439"/>
          </a:xfrm>
          <a:prstGeom prst="rect">
            <a:avLst/>
          </a:prstGeom>
        </p:spPr>
      </p:pic>
      <p:pic>
        <p:nvPicPr>
          <p:cNvPr id="20" name="Picture 12" descr="Fichier:Ethanol-2D-skeletal.svg">
            <a:extLst>
              <a:ext uri="{FF2B5EF4-FFF2-40B4-BE49-F238E27FC236}">
                <a16:creationId xmlns:a16="http://schemas.microsoft.com/office/drawing/2014/main" xmlns="" id="{84387C29-17A0-4BFA-8D1A-B1F5E155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99" y="3428998"/>
            <a:ext cx="1709401" cy="6559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Image illustrative de lâarticle Propan-1-ol">
            <a:extLst>
              <a:ext uri="{FF2B5EF4-FFF2-40B4-BE49-F238E27FC236}">
                <a16:creationId xmlns:a16="http://schemas.microsoft.com/office/drawing/2014/main" xmlns="" id="{5F49D1B1-8924-4EE7-920C-10D736FD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70" y="4023246"/>
            <a:ext cx="2221819" cy="5832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6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xmlns="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3195755" y="5991936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https://tice.ac-montpellier.fr/ABCDORGA/Famille/exercice/CORREX176.htm</a:t>
            </a:r>
            <a:endParaRPr lang="en-GB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DBBF8BB7-99E6-4FB6-A274-EE44F3FE4F97}"/>
              </a:ext>
            </a:extLst>
          </p:cNvPr>
          <p:cNvGrpSpPr/>
          <p:nvPr/>
        </p:nvGrpSpPr>
        <p:grpSpPr>
          <a:xfrm>
            <a:off x="2166559" y="1569494"/>
            <a:ext cx="7482408" cy="4285396"/>
            <a:chOff x="2166559" y="1624367"/>
            <a:chExt cx="7033538" cy="387723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xmlns="" id="{383C6E8D-5E65-4101-BFFF-D1C6F8197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6601" b="23168"/>
            <a:stretch/>
          </p:blipFill>
          <p:spPr>
            <a:xfrm>
              <a:off x="2465410" y="1763759"/>
              <a:ext cx="6559321" cy="340458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xmlns="" id="{0DB66CA6-F65D-433E-8AC6-469FB335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66559" y="1624367"/>
              <a:ext cx="7033538" cy="3877238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xmlns="" id="{31185B88-8BB4-470A-A8F2-2AFD8330B0E5}"/>
                </a:ext>
              </a:extLst>
            </p:cNvPr>
            <p:cNvSpPr/>
            <p:nvPr/>
          </p:nvSpPr>
          <p:spPr>
            <a:xfrm>
              <a:off x="6887817" y="1848678"/>
              <a:ext cx="2136914" cy="3220278"/>
            </a:xfrm>
            <a:prstGeom prst="roundRect">
              <a:avLst/>
            </a:prstGeom>
            <a:solidFill>
              <a:srgbClr val="A9D8B7">
                <a:alpha val="20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75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RMN éthanol et </a:t>
            </a:r>
            <a:r>
              <a:rPr lang="fr-FR" dirty="0" err="1"/>
              <a:t>Propanol</a:t>
            </a:r>
            <a:endParaRPr lang="en-GB" dirty="0"/>
          </a:p>
        </p:txBody>
      </p:sp>
      <p:pic>
        <p:nvPicPr>
          <p:cNvPr id="1028" name="Picture 4" descr="Résultat de recherche d'images pour &quot;spectre rmn propanol&quot;">
            <a:extLst>
              <a:ext uri="{FF2B5EF4-FFF2-40B4-BE49-F238E27FC236}">
                <a16:creationId xmlns:a16="http://schemas.microsoft.com/office/drawing/2014/main" xmlns="" id="{32568C12-939B-4373-90D1-105E63B7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09" y="1795136"/>
            <a:ext cx="5648621" cy="33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spectre rmn propanol&quot;">
            <a:extLst>
              <a:ext uri="{FF2B5EF4-FFF2-40B4-BE49-F238E27FC236}">
                <a16:creationId xmlns:a16="http://schemas.microsoft.com/office/drawing/2014/main" xmlns="" id="{80545D7B-3C65-43A6-B69C-59945A36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0" y="1795136"/>
            <a:ext cx="5648622" cy="33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482EEC-0898-4A7C-8C8D-D80BE4AD5459}"/>
              </a:ext>
            </a:extLst>
          </p:cNvPr>
          <p:cNvSpPr/>
          <p:nvPr/>
        </p:nvSpPr>
        <p:spPr>
          <a:xfrm>
            <a:off x="3049781" y="5823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http://coyote-physique.e-monsite.com/pages/ts/cat-2/spectre-rmn-du-proton.html</a:t>
            </a:r>
            <a:endParaRPr lang="en-GB" dirty="0"/>
          </a:p>
        </p:txBody>
      </p:sp>
      <p:pic>
        <p:nvPicPr>
          <p:cNvPr id="6" name="Picture 12" descr="Fichier:Ethanol-2D-skeletal.svg">
            <a:extLst>
              <a:ext uri="{FF2B5EF4-FFF2-40B4-BE49-F238E27FC236}">
                <a16:creationId xmlns:a16="http://schemas.microsoft.com/office/drawing/2014/main" xmlns="" id="{84387C29-17A0-4BFA-8D1A-B1F5E155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36" y="5194270"/>
            <a:ext cx="1709401" cy="6559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illustrative de lâarticle Propan-1-ol">
            <a:extLst>
              <a:ext uri="{FF2B5EF4-FFF2-40B4-BE49-F238E27FC236}">
                <a16:creationId xmlns:a16="http://schemas.microsoft.com/office/drawing/2014/main" xmlns="" id="{5F49D1B1-8924-4EE7-920C-10D736FD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44" y="5230649"/>
            <a:ext cx="2221819" cy="5832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III/ Spectroscopie </a:t>
            </a:r>
            <a:r>
              <a:rPr lang="fr-FR" dirty="0" smtClean="0"/>
              <a:t>RMN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2FA19B7-F15F-4E1A-BEB7-F7806B8C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" y="1602630"/>
            <a:ext cx="5978146" cy="45934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18EE3A-BB29-45B0-8FF2-F768908F2978}"/>
              </a:ext>
            </a:extLst>
          </p:cNvPr>
          <p:cNvSpPr/>
          <p:nvPr/>
        </p:nvSpPr>
        <p:spPr>
          <a:xfrm>
            <a:off x="937482" y="6300589"/>
            <a:ext cx="352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https://slideplayer.fr/slide/13668372/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ED4F784-EB34-4523-9D3A-6A1C55828812}"/>
              </a:ext>
            </a:extLst>
          </p:cNvPr>
          <p:cNvSpPr txBox="1"/>
          <p:nvPr/>
        </p:nvSpPr>
        <p:spPr>
          <a:xfrm>
            <a:off x="818866" y="24293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Méthane CH</a:t>
            </a:r>
            <a:r>
              <a:rPr lang="fr-FR" baseline="-25000" dirty="0"/>
              <a:t>4</a:t>
            </a:r>
            <a:endParaRPr lang="en-GB" baseline="-25000" dirty="0"/>
          </a:p>
        </p:txBody>
      </p:sp>
      <p:pic>
        <p:nvPicPr>
          <p:cNvPr id="9218" name="Picture 2" descr="Résultat de recherche d'images pour &quot;methoxymethane RMN&quot;">
            <a:extLst>
              <a:ext uri="{FF2B5EF4-FFF2-40B4-BE49-F238E27FC236}">
                <a16:creationId xmlns:a16="http://schemas.microsoft.com/office/drawing/2014/main" xmlns="" id="{70E319A0-DBEA-4AB7-A24A-06D0B4E3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42" y="1870585"/>
            <a:ext cx="5773369" cy="33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51C319-5D74-4B03-9481-ECCA803D20B0}"/>
              </a:ext>
            </a:extLst>
          </p:cNvPr>
          <p:cNvSpPr/>
          <p:nvPr/>
        </p:nvSpPr>
        <p:spPr>
          <a:xfrm>
            <a:off x="7151427" y="6023590"/>
            <a:ext cx="4640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http://physique.chimie.pagesperso-orange.fr/TS_2012/T_S_7E_EXERCICES.htm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84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RMN éthanol et </a:t>
            </a:r>
            <a:r>
              <a:rPr lang="fr-FR" dirty="0" err="1" smtClean="0"/>
              <a:t>Propanol</a:t>
            </a:r>
            <a:endParaRPr lang="en-GB" dirty="0"/>
          </a:p>
        </p:txBody>
      </p:sp>
      <p:pic>
        <p:nvPicPr>
          <p:cNvPr id="1028" name="Picture 4" descr="Résultat de recherche d'images pour &quot;spectre rmn propanol&quot;">
            <a:extLst>
              <a:ext uri="{FF2B5EF4-FFF2-40B4-BE49-F238E27FC236}">
                <a16:creationId xmlns:a16="http://schemas.microsoft.com/office/drawing/2014/main" xmlns="" id="{32568C12-939B-4373-90D1-105E63B7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09" y="1795136"/>
            <a:ext cx="5648621" cy="33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spectre rmn propanol&quot;">
            <a:extLst>
              <a:ext uri="{FF2B5EF4-FFF2-40B4-BE49-F238E27FC236}">
                <a16:creationId xmlns:a16="http://schemas.microsoft.com/office/drawing/2014/main" xmlns="" id="{80545D7B-3C65-43A6-B69C-59945A36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0" y="1795136"/>
            <a:ext cx="5648622" cy="33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482EEC-0898-4A7C-8C8D-D80BE4AD5459}"/>
              </a:ext>
            </a:extLst>
          </p:cNvPr>
          <p:cNvSpPr/>
          <p:nvPr/>
        </p:nvSpPr>
        <p:spPr>
          <a:xfrm>
            <a:off x="3049781" y="5823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http://coyote-physique.e-monsite.com/pages/ts/cat-2/spectre-rmn-du-proton.html</a:t>
            </a:r>
            <a:endParaRPr lang="en-GB" dirty="0"/>
          </a:p>
        </p:txBody>
      </p:sp>
      <p:pic>
        <p:nvPicPr>
          <p:cNvPr id="6" name="Picture 12" descr="Fichier:Ethanol-2D-skeletal.svg">
            <a:extLst>
              <a:ext uri="{FF2B5EF4-FFF2-40B4-BE49-F238E27FC236}">
                <a16:creationId xmlns:a16="http://schemas.microsoft.com/office/drawing/2014/main" xmlns="" id="{84387C29-17A0-4BFA-8D1A-B1F5E155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36" y="5194270"/>
            <a:ext cx="1709401" cy="6559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illustrative de lâarticle Propan-1-ol">
            <a:extLst>
              <a:ext uri="{FF2B5EF4-FFF2-40B4-BE49-F238E27FC236}">
                <a16:creationId xmlns:a16="http://schemas.microsoft.com/office/drawing/2014/main" xmlns="" id="{5F49D1B1-8924-4EE7-920C-10D736FD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44" y="5230649"/>
            <a:ext cx="2221819" cy="5832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8424" y="31035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876" y="39805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1936" y="3611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412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0293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III/ Spectroscopie RMN</a:t>
            </a:r>
            <a:br>
              <a:rPr lang="fr-FR" dirty="0"/>
            </a:b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deplacement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chimique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3">
                <a:extLst>
                  <a:ext uri="{FF2B5EF4-FFF2-40B4-BE49-F238E27FC236}">
                    <a16:creationId xmlns:a16="http://schemas.microsoft.com/office/drawing/2014/main" xmlns="" id="{4ED33C38-64F6-4B10-9128-B510312BD8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4368577"/>
                  </p:ext>
                </p:extLst>
              </p:nvPr>
            </p:nvGraphicFramePr>
            <p:xfrm>
              <a:off x="339967" y="1339221"/>
              <a:ext cx="11512064" cy="5481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28520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5002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47683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99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proton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𝐩𝐩𝐦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d’un alcane ou</a:t>
                          </a:r>
                          <a:r>
                            <a:rPr lang="fr-FR" baseline="0" dirty="0"/>
                            <a:t> de chaîne carbonée éloignée d’atomes électronégatifs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0,8 −2,5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  <a:p>
                          <a:pPr algn="l"/>
                          <a:r>
                            <a:rPr lang="fr-FR" dirty="0"/>
                            <a:t>Proton sur un atome de carbone lié à</a:t>
                          </a:r>
                          <a:r>
                            <a:rPr lang="fr-FR" baseline="0" dirty="0"/>
                            <a:t> un atome électronégatif</a:t>
                          </a:r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Cl</m:t>
                                </m:r>
                              </m:oMath>
                            </m:oMathPara>
                          </a14:m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3,1 −5,0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sur un atome de carbone lié à deux atomes électronégatifs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2,0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82120357"/>
                      </a:ext>
                    </a:extLst>
                  </a:tr>
                  <a:tr h="7231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lié à un atome de carbone d’une double liaison </a:t>
                          </a:r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lang="fr-FR" dirty="0"/>
                            <a:t> d’un alcène ou</a:t>
                          </a:r>
                          <a:r>
                            <a:rPr lang="fr-FR" baseline="0" dirty="0"/>
                            <a:t> d’un cycle.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4,5−6,0</m:t>
                              </m:r>
                            </m:oMath>
                          </a14:m>
                          <a:r>
                            <a:rPr lang="fr-FR" dirty="0"/>
                            <a:t> pour l’alcène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6,5 −8,2</m:t>
                              </m:r>
                            </m:oMath>
                          </a14:m>
                          <a:r>
                            <a:rPr lang="fr-FR" dirty="0"/>
                            <a:t> pour</a:t>
                          </a:r>
                          <a:r>
                            <a:rPr lang="fr-FR" baseline="0" dirty="0"/>
                            <a:t> le cycle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716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lié à l’atome de carbone d’un groupe carbonyle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9,5 −11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5412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lié</a:t>
                          </a:r>
                          <a:r>
                            <a:rPr lang="fr-FR" baseline="0" dirty="0"/>
                            <a:t> à d’un groupe carboxyle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fr-FR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10,5 −12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d’un groupe hydroxyle ou </a:t>
                          </a:r>
                          <a:r>
                            <a:rPr lang="fr-FR" dirty="0" err="1"/>
                            <a:t>amino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0,5 −5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3">
                <a:extLst>
                  <a:ext uri="{FF2B5EF4-FFF2-40B4-BE49-F238E27FC236}">
                    <a16:creationId xmlns:a16="http://schemas.microsoft.com/office/drawing/2014/main" id="{4ED33C38-64F6-4B10-9128-B510312BD8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4368577"/>
                  </p:ext>
                </p:extLst>
              </p:nvPr>
            </p:nvGraphicFramePr>
            <p:xfrm>
              <a:off x="339967" y="1339221"/>
              <a:ext cx="11512064" cy="5481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285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50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68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99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proton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1020" r="-983" b="-8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d’un alcane ou</a:t>
                          </a:r>
                          <a:r>
                            <a:rPr lang="fr-FR" baseline="0" dirty="0"/>
                            <a:t> de chaîne carbonée éloignée d’atomes électronégatifs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90000" r="-91131" b="-6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90000" r="-983" b="-6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  <a:p>
                          <a:pPr algn="l"/>
                          <a:r>
                            <a:rPr lang="fr-FR" dirty="0"/>
                            <a:t>Proton sur un atome de carbone lié à</a:t>
                          </a:r>
                          <a:r>
                            <a:rPr lang="fr-FR" baseline="0" dirty="0"/>
                            <a:t> un atome électronégatif</a:t>
                          </a:r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133974" r="-91131" b="-3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133974" r="-983" b="-34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sur un atome de carbone lié à deux atomes électronégatifs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233974" r="-91131" b="-2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233974" r="-983" b="-24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120357"/>
                      </a:ext>
                    </a:extLst>
                  </a:tr>
                  <a:tr h="723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7" t="-437815" r="-83527" b="-221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437815" r="-91131" b="-221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437815" r="-983" b="-2210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16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lié à l’atome de carbone d’un groupe carbonyle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831169" r="-91131" b="-241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831169" r="-983" b="-241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412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lié</a:t>
                          </a:r>
                          <a:r>
                            <a:rPr lang="fr-FR" baseline="0" dirty="0"/>
                            <a:t> à d’un groupe carboxyle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956000" r="-91131" b="-1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956000" r="-983" b="-1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/>
                            <a:t>Proton d’un groupe hydroxyle ou </a:t>
                          </a:r>
                          <a:r>
                            <a:rPr lang="fr-FR" dirty="0" err="1"/>
                            <a:t>amino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047" t="-726606" r="-91131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619" t="-726606" r="-983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375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xmlns="" id="{D4232ABB-7BA3-4153-A841-68F7E01ED723}"/>
              </a:ext>
            </a:extLst>
          </p:cNvPr>
          <p:cNvGrpSpPr/>
          <p:nvPr/>
        </p:nvGrpSpPr>
        <p:grpSpPr>
          <a:xfrm>
            <a:off x="3368845" y="1448309"/>
            <a:ext cx="8434316" cy="4954638"/>
            <a:chOff x="3368845" y="1448309"/>
            <a:chExt cx="8434316" cy="4954638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xmlns="" id="{0B0FF1F8-AD3A-4CA5-834A-03EC2F9AB424}"/>
                </a:ext>
              </a:extLst>
            </p:cNvPr>
            <p:cNvGrpSpPr/>
            <p:nvPr/>
          </p:nvGrpSpPr>
          <p:grpSpPr>
            <a:xfrm>
              <a:off x="3368845" y="1448309"/>
              <a:ext cx="8434316" cy="4954638"/>
              <a:chOff x="2606448" y="2361063"/>
              <a:chExt cx="6979101" cy="3970374"/>
            </a:xfrm>
          </p:grpSpPr>
          <p:pic>
            <p:nvPicPr>
              <p:cNvPr id="31" name="Picture 2" descr="https://www.magritek.com/wp-content/uploads/2014/05/Paracetamol-1H.jpeg">
                <a:extLst>
                  <a:ext uri="{FF2B5EF4-FFF2-40B4-BE49-F238E27FC236}">
                    <a16:creationId xmlns:a16="http://schemas.microsoft.com/office/drawing/2014/main" xmlns="" id="{4E67E669-AE26-4FDF-AC1C-906D28346E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314"/>
              <a:stretch/>
            </p:blipFill>
            <p:spPr bwMode="auto">
              <a:xfrm>
                <a:off x="2606448" y="2361063"/>
                <a:ext cx="6979101" cy="3970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753994C-81F1-4618-BC40-CA43587F1F57}"/>
                  </a:ext>
                </a:extLst>
              </p:cNvPr>
              <p:cNvSpPr/>
              <p:nvPr/>
            </p:nvSpPr>
            <p:spPr>
              <a:xfrm>
                <a:off x="2859423" y="2470245"/>
                <a:ext cx="1630690" cy="5186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42AB097-1EE3-456B-8993-19196672D185}"/>
                </a:ext>
              </a:extLst>
            </p:cNvPr>
            <p:cNvSpPr/>
            <p:nvPr/>
          </p:nvSpPr>
          <p:spPr>
            <a:xfrm>
              <a:off x="5031117" y="3623467"/>
              <a:ext cx="454210" cy="414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36E5CC84-FCAC-4EB9-96FB-8F3E6E076647}"/>
                </a:ext>
              </a:extLst>
            </p:cNvPr>
            <p:cNvSpPr/>
            <p:nvPr/>
          </p:nvSpPr>
          <p:spPr>
            <a:xfrm>
              <a:off x="4553445" y="4418902"/>
              <a:ext cx="454210" cy="414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95B5728-6913-4D48-8C01-EDEFF6AD9D9D}"/>
                </a:ext>
              </a:extLst>
            </p:cNvPr>
            <p:cNvSpPr/>
            <p:nvPr/>
          </p:nvSpPr>
          <p:spPr>
            <a:xfrm>
              <a:off x="6090666" y="3428999"/>
              <a:ext cx="743669" cy="5277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III/ Spectroscopie RMN</a:t>
            </a:r>
            <a:br>
              <a:rPr lang="fr-FR" dirty="0"/>
            </a:b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Attribution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des pics du spectre du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paracetamol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C9B8C5-BB26-4B28-865E-FCB74863F7E5}"/>
              </a:ext>
            </a:extLst>
          </p:cNvPr>
          <p:cNvSpPr/>
          <p:nvPr/>
        </p:nvSpPr>
        <p:spPr>
          <a:xfrm>
            <a:off x="3650993" y="6402947"/>
            <a:ext cx="815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https://www.magritek.com/products/spinsolve/nmr-spectra-examples/paracetamol-1h/</a:t>
            </a:r>
            <a:endParaRPr lang="en-GB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70DBD681-8357-4D2B-A6BC-EF386A5DBA16}"/>
              </a:ext>
            </a:extLst>
          </p:cNvPr>
          <p:cNvGrpSpPr/>
          <p:nvPr/>
        </p:nvGrpSpPr>
        <p:grpSpPr>
          <a:xfrm>
            <a:off x="189910" y="2231738"/>
            <a:ext cx="3461083" cy="2080955"/>
            <a:chOff x="-7307" y="1918252"/>
            <a:chExt cx="3461083" cy="2146851"/>
          </a:xfrm>
        </p:grpSpPr>
        <p:pic>
          <p:nvPicPr>
            <p:cNvPr id="10" name="Picture 2" descr="RÃ©sultat de recherche d'images pour &quot;structural paracetamol formula&quot;">
              <a:extLst>
                <a:ext uri="{FF2B5EF4-FFF2-40B4-BE49-F238E27FC236}">
                  <a16:creationId xmlns:a16="http://schemas.microsoft.com/office/drawing/2014/main" xmlns="" id="{80EA589B-577D-43DE-9E1C-7A7BA030D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xmlns="" id="{A07B33F1-5849-4F81-B256-B76509525CC9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xmlns="" id="{3B2409CC-701C-4AC5-AA83-83B80808F7B7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23B3B340-AF2C-499A-8768-DD8AD9ADA62E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DD7FE92C-FFEC-4F46-9ACD-4CC2A8084F77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9252ECDC-0B39-4C7A-A42F-0CDB0678B73E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xmlns="" id="{C2919315-9670-49BC-88DD-3359A9D9F713}"/>
                </a:ext>
              </a:extLst>
            </p:cNvPr>
            <p:cNvSpPr/>
            <p:nvPr/>
          </p:nvSpPr>
          <p:spPr>
            <a:xfrm>
              <a:off x="1165026" y="2341572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4665A067-5AF7-4A0B-928B-3BAEBB9EDF1F}"/>
                </a:ext>
              </a:extLst>
            </p:cNvPr>
            <p:cNvSpPr/>
            <p:nvPr/>
          </p:nvSpPr>
          <p:spPr>
            <a:xfrm>
              <a:off x="1947923" y="1918252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xmlns="" id="{F70D9420-6A62-4398-A701-93BC143D940F}"/>
                </a:ext>
              </a:extLst>
            </p:cNvPr>
            <p:cNvSpPr/>
            <p:nvPr/>
          </p:nvSpPr>
          <p:spPr>
            <a:xfrm>
              <a:off x="1947923" y="3697898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xmlns="" id="{E1D9798C-C40F-4A7D-8306-7E0A28F72F19}"/>
                </a:ext>
              </a:extLst>
            </p:cNvPr>
            <p:cNvSpPr/>
            <p:nvPr/>
          </p:nvSpPr>
          <p:spPr>
            <a:xfrm>
              <a:off x="2720163" y="3260034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E00D2FD3-A717-449A-A8F7-D75F1E2DDB44}"/>
              </a:ext>
            </a:extLst>
          </p:cNvPr>
          <p:cNvSpPr/>
          <p:nvPr/>
        </p:nvSpPr>
        <p:spPr>
          <a:xfrm>
            <a:off x="9331635" y="1376799"/>
            <a:ext cx="362643" cy="4292430"/>
          </a:xfrm>
          <a:prstGeom prst="ellipse">
            <a:avLst/>
          </a:prstGeom>
          <a:solidFill>
            <a:srgbClr val="77CEEF">
              <a:alpha val="30196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xmlns="" id="{F9412BA0-E577-4846-8081-56A6536D6161}"/>
              </a:ext>
            </a:extLst>
          </p:cNvPr>
          <p:cNvSpPr/>
          <p:nvPr/>
        </p:nvSpPr>
        <p:spPr>
          <a:xfrm>
            <a:off x="4756480" y="4841484"/>
            <a:ext cx="271634" cy="745603"/>
          </a:xfrm>
          <a:prstGeom prst="ellipse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xmlns="" id="{BFC7CB98-36C5-417A-8CEB-314A8A803869}"/>
              </a:ext>
            </a:extLst>
          </p:cNvPr>
          <p:cNvSpPr/>
          <p:nvPr/>
        </p:nvSpPr>
        <p:spPr>
          <a:xfrm>
            <a:off x="5094560" y="3966393"/>
            <a:ext cx="271634" cy="1624165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6493B236-FDC2-42DB-845A-0D7203396620}"/>
              </a:ext>
            </a:extLst>
          </p:cNvPr>
          <p:cNvSpPr/>
          <p:nvPr/>
        </p:nvSpPr>
        <p:spPr>
          <a:xfrm>
            <a:off x="6124112" y="3995792"/>
            <a:ext cx="290286" cy="1624165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CB501BF2-3E25-4D4F-B2E8-F6E77FA45DE0}"/>
              </a:ext>
            </a:extLst>
          </p:cNvPr>
          <p:cNvSpPr/>
          <p:nvPr/>
        </p:nvSpPr>
        <p:spPr>
          <a:xfrm>
            <a:off x="6541863" y="3895662"/>
            <a:ext cx="303129" cy="1773567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I/ Spectroscopie </a:t>
            </a:r>
            <a:r>
              <a:rPr lang="fr-FR" dirty="0" smtClean="0"/>
              <a:t>UV-Visible</a:t>
            </a:r>
            <a:endParaRPr lang="en-GB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xmlns="" id="{C5672D10-E693-40B8-8546-2E46C95099E0}"/>
              </a:ext>
            </a:extLst>
          </p:cNvPr>
          <p:cNvGrpSpPr/>
          <p:nvPr/>
        </p:nvGrpSpPr>
        <p:grpSpPr>
          <a:xfrm>
            <a:off x="3170258" y="2824346"/>
            <a:ext cx="5851480" cy="3424656"/>
            <a:chOff x="2569995" y="2947126"/>
            <a:chExt cx="5851480" cy="3424656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xmlns="" id="{3BACB526-7B94-4C9F-ACCC-41D4EF35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9995" y="2947126"/>
              <a:ext cx="5851480" cy="3424656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B3B0828F-05CE-4CDF-BB7F-B32429B7985F}"/>
                </a:ext>
              </a:extLst>
            </p:cNvPr>
            <p:cNvSpPr txBox="1"/>
            <p:nvPr/>
          </p:nvSpPr>
          <p:spPr>
            <a:xfrm>
              <a:off x="5995791" y="3133749"/>
              <a:ext cx="1139869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Filtre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1E6E177B-3AFD-4136-9245-0BB8E86DB2B8}"/>
              </a:ext>
            </a:extLst>
          </p:cNvPr>
          <p:cNvSpPr txBox="1">
            <a:spLocks/>
          </p:cNvSpPr>
          <p:nvPr/>
        </p:nvSpPr>
        <p:spPr>
          <a:xfrm>
            <a:off x="3519813" y="6323032"/>
            <a:ext cx="5608103" cy="296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3"/>
              </a:rPr>
              <a:t>http://jmajoubert.free.fr/F_PC/FT_filtration.pdf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">
                <a:extLst>
                  <a:ext uri="{FF2B5EF4-FFF2-40B4-BE49-F238E27FC236}">
                    <a16:creationId xmlns:a16="http://schemas.microsoft.com/office/drawing/2014/main" xmlns="" id="{4CD05551-91CC-4891-A6A4-8A073C71F9F6}"/>
                  </a:ext>
                </a:extLst>
              </p:cNvPr>
              <p:cNvSpPr txBox="1"/>
              <p:nvPr/>
            </p:nvSpPr>
            <p:spPr>
              <a:xfrm>
                <a:off x="195954" y="1441388"/>
                <a:ext cx="118000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+ 2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+ 2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+ 2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C</m:t>
                      </m:r>
                      <m:sSubSup>
                        <m:sSub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4 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23" name="ZoneTexte 2">
                <a:extLst>
                  <a:ext uri="{FF2B5EF4-FFF2-40B4-BE49-F238E27FC236}">
                    <a16:creationId xmlns:a16="http://schemas.microsoft.com/office/drawing/2014/main" id="{4CD05551-91CC-4891-A6A4-8A073C71F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" y="1441388"/>
                <a:ext cx="11800089" cy="338554"/>
              </a:xfrm>
              <a:prstGeom prst="rect">
                <a:avLst/>
              </a:prstGeom>
              <a:blipFill>
                <a:blip r:embed="rId4"/>
                <a:stretch>
                  <a:fillRect l="-52" b="-26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4">
            <a:extLst>
              <a:ext uri="{FF2B5EF4-FFF2-40B4-BE49-F238E27FC236}">
                <a16:creationId xmlns:a16="http://schemas.microsoft.com/office/drawing/2014/main" xmlns="" id="{A83CC8DE-1DBF-4643-814D-A952FD6688EB}"/>
              </a:ext>
            </a:extLst>
          </p:cNvPr>
          <p:cNvSpPr txBox="1"/>
          <p:nvPr/>
        </p:nvSpPr>
        <p:spPr>
          <a:xfrm>
            <a:off x="195954" y="1779942"/>
            <a:ext cx="113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2-nitrobenzaldéhyde	      acétone		ion hydroxyde			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indigo</a:t>
            </a:r>
            <a:r>
              <a:rPr lang="fr-FR" dirty="0"/>
              <a:t>                   ion éthanoate	    		    eau</a:t>
            </a:r>
          </a:p>
        </p:txBody>
      </p:sp>
    </p:spTree>
    <p:extLst>
      <p:ext uri="{BB962C8B-B14F-4D97-AF65-F5344CB8AC3E}">
        <p14:creationId xmlns:p14="http://schemas.microsoft.com/office/powerpoint/2010/main" val="93271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0293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 err="1" smtClean="0"/>
              <a:t>Recapitulatif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3">
                <a:extLst>
                  <a:ext uri="{FF2B5EF4-FFF2-40B4-BE49-F238E27FC236}">
                    <a16:creationId xmlns:a16="http://schemas.microsoft.com/office/drawing/2014/main" xmlns="" id="{4ED33C38-64F6-4B10-9128-B510312BD8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0977715"/>
                  </p:ext>
                </p:extLst>
              </p:nvPr>
            </p:nvGraphicFramePr>
            <p:xfrm>
              <a:off x="279582" y="2020708"/>
              <a:ext cx="11512064" cy="31667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2944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8474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8639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733910"/>
                  </a:tblGrid>
                  <a:tr h="599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</a:t>
                          </a:r>
                          <a:r>
                            <a:rPr lang="fr-FR" baseline="0" dirty="0" smtClean="0"/>
                            <a:t>Spectroscopie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Transition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𝐈𝐧𝐟𝐨𝐫𝐦𝐚𝐭𝐢𝐨𝐧𝐬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Limites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UV-Visible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Electronique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Couleurs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Molécules colorées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  <a:p>
                          <a:pPr algn="l"/>
                          <a:r>
                            <a:rPr lang="fr-FR" dirty="0" smtClean="0"/>
                            <a:t>IR</a:t>
                          </a:r>
                          <a:endParaRPr lang="fr-FR" baseline="0" dirty="0"/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Vibrationnelle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Groupes fonctionnels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 d’information sur l’organisation spatiale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RMN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i="0" dirty="0" smtClean="0"/>
                            <a:t>Transfert de protons</a:t>
                          </a:r>
                          <a:r>
                            <a:rPr lang="fr-FR" b="0" i="0" baseline="0" dirty="0" smtClean="0"/>
                            <a:t> d’un niveau d’énergie à un autre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Agencement spatial des protons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Observe</a:t>
                          </a:r>
                          <a:r>
                            <a:rPr lang="fr-FR" baseline="0" dirty="0" smtClean="0"/>
                            <a:t> que les atomes d’hydrogène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82120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D33C38-64F6-4B10-9128-B510312BD8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0977715"/>
                  </p:ext>
                </p:extLst>
              </p:nvPr>
            </p:nvGraphicFramePr>
            <p:xfrm>
              <a:off x="279582" y="2020708"/>
              <a:ext cx="11512064" cy="31667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294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847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8639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2733910"/>
                  </a:tblGrid>
                  <a:tr h="599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</a:t>
                          </a:r>
                          <a:r>
                            <a:rPr lang="fr-FR" baseline="0" dirty="0" smtClean="0"/>
                            <a:t>Spectroscopie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Transition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6809" t="-1020" r="-96383" b="-4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Limites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UV-Visible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Electronique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Couleurs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Molécules colorées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  <a:p>
                          <a:pPr algn="l"/>
                          <a:r>
                            <a:rPr lang="fr-FR" dirty="0" smtClean="0"/>
                            <a:t>IR</a:t>
                          </a:r>
                          <a:endParaRPr lang="fr-FR" baseline="0" dirty="0"/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Vibrationnelle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Groupes fonctionnels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 d’information sur l’organisation spatiale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RMN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i="0" dirty="0" smtClean="0"/>
                            <a:t>Transfert de protons</a:t>
                          </a:r>
                          <a:r>
                            <a:rPr lang="fr-FR" b="0" i="0" baseline="0" dirty="0" smtClean="0"/>
                            <a:t> d’un niveau d’énergie à un autre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Agencement spatial des protons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Observe</a:t>
                          </a:r>
                          <a:r>
                            <a:rPr lang="fr-FR" baseline="0" dirty="0" smtClean="0"/>
                            <a:t> que les atomes d’hydrogène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82120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4876" y="39805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24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I/ Spectroscopie </a:t>
            </a:r>
            <a:r>
              <a:rPr lang="fr-FR" dirty="0" smtClean="0"/>
              <a:t>UV-Visible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F4FB321-4A9A-4ACA-9017-297E1E7D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6067504"/>
            <a:ext cx="6015165" cy="4370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https://www.videoeffectsprod.fr/Apprenez-l-harmonie-des-couleurs-pour-vos-designs_a563.html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7A849785-FC64-46EE-972F-EBC5303242D1}"/>
              </a:ext>
            </a:extLst>
          </p:cNvPr>
          <p:cNvGrpSpPr/>
          <p:nvPr/>
        </p:nvGrpSpPr>
        <p:grpSpPr>
          <a:xfrm>
            <a:off x="1014609" y="2643840"/>
            <a:ext cx="3542843" cy="2114550"/>
            <a:chOff x="513567" y="2371725"/>
            <a:chExt cx="3542843" cy="211455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6909472E-BD8E-473B-8E2B-10714123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144" l="8696" r="88696">
                          <a14:foregroundMark x1="21739" y1="26577" x2="60000" y2="13964"/>
                          <a14:foregroundMark x1="60000" y1="13964" x2="74783" y2="21622"/>
                          <a14:foregroundMark x1="46957" y1="24775" x2="47826" y2="24775"/>
                          <a14:foregroundMark x1="57391" y1="13514" x2="50435" y2="9910"/>
                          <a14:foregroundMark x1="49565" y1="6306" x2="64348" y2="7658"/>
                          <a14:foregroundMark x1="31304" y1="17117" x2="32174" y2="14414"/>
                          <a14:foregroundMark x1="29565" y1="93243" x2="40000" y2="941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5660" y="2371725"/>
              <a:ext cx="1095375" cy="2114550"/>
            </a:xfrm>
            <a:prstGeom prst="rect">
              <a:avLst/>
            </a:prstGeom>
          </p:spPr>
        </p:pic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xmlns="" id="{0B254D1C-6D78-4867-8CD7-59ED26B2DBA1}"/>
                </a:ext>
              </a:extLst>
            </p:cNvPr>
            <p:cNvSpPr/>
            <p:nvPr/>
          </p:nvSpPr>
          <p:spPr>
            <a:xfrm>
              <a:off x="513567" y="3432294"/>
              <a:ext cx="1202498" cy="54455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xmlns="" id="{039B1EE2-BF4A-413A-A36C-98972A9CD55B}"/>
                </a:ext>
              </a:extLst>
            </p:cNvPr>
            <p:cNvSpPr/>
            <p:nvPr/>
          </p:nvSpPr>
          <p:spPr>
            <a:xfrm>
              <a:off x="2961035" y="3864116"/>
              <a:ext cx="1095375" cy="256947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xmlns="" id="{1E169F5E-C42B-4AFE-B617-4E2D18FF838F}"/>
                </a:ext>
              </a:extLst>
            </p:cNvPr>
            <p:cNvSpPr/>
            <p:nvPr/>
          </p:nvSpPr>
          <p:spPr>
            <a:xfrm>
              <a:off x="2946061" y="3300526"/>
              <a:ext cx="1095375" cy="25694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266603" y="6067503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4"/>
              </a:rPr>
              <a:t>https://www.superprof.fr/ressources/scolaire/physique-chimie/terminale-s/la-spectroscopie/spectrometrie-ultraviolet-visible.html</a:t>
            </a:r>
            <a:r>
              <a:rPr lang="en-GB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C6C1177-7867-4600-B0AD-EC4548542956}"/>
              </a:ext>
            </a:extLst>
          </p:cNvPr>
          <p:cNvSpPr txBox="1"/>
          <p:nvPr/>
        </p:nvSpPr>
        <p:spPr>
          <a:xfrm>
            <a:off x="501896" y="4645424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incidente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5B4D9E7-BF93-4B27-8513-7EC01F331E1B}"/>
              </a:ext>
            </a:extLst>
          </p:cNvPr>
          <p:cNvSpPr txBox="1"/>
          <p:nvPr/>
        </p:nvSpPr>
        <p:spPr>
          <a:xfrm>
            <a:off x="3299105" y="4645424"/>
            <a:ext cx="228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Lumière transmise par la solution de la cuve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24" y="1826067"/>
            <a:ext cx="4418656" cy="37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I/ Spectroscopie </a:t>
            </a:r>
            <a:r>
              <a:rPr lang="fr-FR" dirty="0" smtClean="0"/>
              <a:t>UV-Visible</a:t>
            </a:r>
            <a:endParaRPr lang="en-GB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1E6E177B-3AFD-4136-9245-0BB8E86DB2B8}"/>
              </a:ext>
            </a:extLst>
          </p:cNvPr>
          <p:cNvSpPr txBox="1">
            <a:spLocks/>
          </p:cNvSpPr>
          <p:nvPr/>
        </p:nvSpPr>
        <p:spPr>
          <a:xfrm>
            <a:off x="3519813" y="6323031"/>
            <a:ext cx="5775814" cy="496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2"/>
              </a:rPr>
              <a:t>https://www.researchgate.net/figure/Structure-and-UV-vis-spectrum-of-indigo-carmine-dye-10-4-M_fig1_279963168</a:t>
            </a:r>
            <a:endParaRPr lang="en-GB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199B49CB-95DE-4C2C-AD1A-3CBEB6A3B951}"/>
              </a:ext>
            </a:extLst>
          </p:cNvPr>
          <p:cNvGrpSpPr/>
          <p:nvPr/>
        </p:nvGrpSpPr>
        <p:grpSpPr>
          <a:xfrm>
            <a:off x="2231135" y="1817273"/>
            <a:ext cx="7414310" cy="4081920"/>
            <a:chOff x="2231135" y="2118496"/>
            <a:chExt cx="7414310" cy="408192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096BD287-E90F-46FD-A1FE-DBC01AD387BE}"/>
                </a:ext>
              </a:extLst>
            </p:cNvPr>
            <p:cNvGrpSpPr/>
            <p:nvPr/>
          </p:nvGrpSpPr>
          <p:grpSpPr>
            <a:xfrm>
              <a:off x="2231135" y="2118496"/>
              <a:ext cx="7414310" cy="4081920"/>
              <a:chOff x="3997943" y="2957052"/>
              <a:chExt cx="5647502" cy="327414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941409AC-9371-471C-AF8F-9FE7525B1EC9}"/>
                  </a:ext>
                </a:extLst>
              </p:cNvPr>
              <p:cNvSpPr/>
              <p:nvPr/>
            </p:nvSpPr>
            <p:spPr>
              <a:xfrm>
                <a:off x="3997943" y="2957052"/>
                <a:ext cx="5647502" cy="3274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3074" name="Picture 2" descr="Résultat de recherche d'images pour &quot;absorbance indigo&quot;">
                <a:extLst>
                  <a:ext uri="{FF2B5EF4-FFF2-40B4-BE49-F238E27FC236}">
                    <a16:creationId xmlns:a16="http://schemas.microsoft.com/office/drawing/2014/main" xmlns="" id="{A8815DF7-A989-487C-803C-AFA0AE58A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41" t="33843" b="5581"/>
              <a:stretch/>
            </p:blipFill>
            <p:spPr bwMode="auto">
              <a:xfrm>
                <a:off x="5724396" y="3429000"/>
                <a:ext cx="3654592" cy="2621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Résultat de recherche d'images pour &quot;absorbance indigo&quot;">
                <a:extLst>
                  <a:ext uri="{FF2B5EF4-FFF2-40B4-BE49-F238E27FC236}">
                    <a16:creationId xmlns:a16="http://schemas.microsoft.com/office/drawing/2014/main" xmlns="" id="{F3835EAD-1186-43F6-B2EB-F4BA16C48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49" t="30732" r="88701" b="11767"/>
              <a:stretch/>
            </p:blipFill>
            <p:spPr bwMode="auto">
              <a:xfrm>
                <a:off x="5252418" y="3291093"/>
                <a:ext cx="475991" cy="2488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5D060D7-06FA-45E6-9323-F7182734CD35}"/>
                </a:ext>
              </a:extLst>
            </p:cNvPr>
            <p:cNvSpPr/>
            <p:nvPr/>
          </p:nvSpPr>
          <p:spPr>
            <a:xfrm>
              <a:off x="5031771" y="5895474"/>
              <a:ext cx="3729789" cy="2818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Longueur d’onde (nm)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D92EC33-09DE-4CA7-9746-4519B7CF6BED}"/>
                </a:ext>
              </a:extLst>
            </p:cNvPr>
            <p:cNvSpPr/>
            <p:nvPr/>
          </p:nvSpPr>
          <p:spPr>
            <a:xfrm>
              <a:off x="2379245" y="4006745"/>
              <a:ext cx="1595077" cy="2198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Absorbance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2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4075103" y="6255432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2"/>
              </a:rPr>
              <a:t>http://gerald.vincent.free.fr/fichiers_TS_2012/AEchimie/AE_paracetamol.pdf</a:t>
            </a:r>
            <a:endParaRPr lang="en-GB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xmlns="" id="{9DFD1CFF-4CE5-4904-A834-1EBDB741DD97}"/>
              </a:ext>
            </a:extLst>
          </p:cNvPr>
          <p:cNvGrpSpPr/>
          <p:nvPr/>
        </p:nvGrpSpPr>
        <p:grpSpPr>
          <a:xfrm>
            <a:off x="2239976" y="1460098"/>
            <a:ext cx="9685421" cy="4692549"/>
            <a:chOff x="794084" y="1106673"/>
            <a:chExt cx="10491537" cy="52580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E6C8A2E-AB13-498C-9169-736D8B92BD1D}"/>
                </a:ext>
              </a:extLst>
            </p:cNvPr>
            <p:cNvSpPr/>
            <p:nvPr/>
          </p:nvSpPr>
          <p:spPr>
            <a:xfrm>
              <a:off x="794084" y="1106673"/>
              <a:ext cx="10491537" cy="525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xmlns="" id="{52447BBB-700D-49BF-A23B-A5CF514237BE}"/>
                </a:ext>
              </a:extLst>
            </p:cNvPr>
            <p:cNvGrpSpPr/>
            <p:nvPr/>
          </p:nvGrpSpPr>
          <p:grpSpPr>
            <a:xfrm>
              <a:off x="1028721" y="1308084"/>
              <a:ext cx="9965281" cy="5023754"/>
              <a:chOff x="1028721" y="1308084"/>
              <a:chExt cx="9965281" cy="5023754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xmlns="" id="{FD4BEB86-8A7C-4D71-A3A4-7DE4D73D4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4" t="16224" b="21806"/>
              <a:stretch/>
            </p:blipFill>
            <p:spPr>
              <a:xfrm>
                <a:off x="1216901" y="1308084"/>
                <a:ext cx="9777101" cy="4695151"/>
              </a:xfrm>
              <a:prstGeom prst="rect">
                <a:avLst/>
              </a:prstGeom>
            </p:spPr>
          </p:pic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B8F691FF-56FF-47AB-998D-EB7FF8282594}"/>
                  </a:ext>
                </a:extLst>
              </p:cNvPr>
              <p:cNvSpPr txBox="1"/>
              <p:nvPr/>
            </p:nvSpPr>
            <p:spPr>
              <a:xfrm rot="16200000">
                <a:off x="270308" y="3486382"/>
                <a:ext cx="1855380" cy="338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Transmittance (%)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xmlns="" id="{6142F89E-D75B-42E5-A470-EB02A1C5CC41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355" y="6021459"/>
                    <a:ext cx="2212391" cy="310379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Nombre d’onde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  <m:sSup>
                          <m:s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oMath>
                    </a14:m>
                    <a:r>
                      <a: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6142F89E-D75B-42E5-A470-EB02A1C5C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355" y="6021459"/>
                    <a:ext cx="2212391" cy="3103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66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509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4075103" y="6255432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2"/>
              </a:rPr>
              <a:t>http://gerald.vincent.free.fr/fichiers_TS_2012/AEchimie/AE_paracetamol.pdf</a:t>
            </a:r>
            <a:endParaRPr lang="en-GB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41BD147-9B09-4957-9B5C-30E0DA8B0A57}"/>
              </a:ext>
            </a:extLst>
          </p:cNvPr>
          <p:cNvGrpSpPr/>
          <p:nvPr/>
        </p:nvGrpSpPr>
        <p:grpSpPr>
          <a:xfrm>
            <a:off x="2239976" y="1460098"/>
            <a:ext cx="9685421" cy="4692549"/>
            <a:chOff x="2239976" y="1460098"/>
            <a:chExt cx="9685421" cy="4692549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xmlns="" id="{9DFD1CFF-4CE5-4904-A834-1EBDB741DD97}"/>
                </a:ext>
              </a:extLst>
            </p:cNvPr>
            <p:cNvGrpSpPr/>
            <p:nvPr/>
          </p:nvGrpSpPr>
          <p:grpSpPr>
            <a:xfrm>
              <a:off x="2239976" y="1460098"/>
              <a:ext cx="9685421" cy="4692549"/>
              <a:chOff x="794084" y="1106673"/>
              <a:chExt cx="10491537" cy="5258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E6C8A2E-AB13-498C-9169-736D8B92BD1D}"/>
                  </a:ext>
                </a:extLst>
              </p:cNvPr>
              <p:cNvSpPr/>
              <p:nvPr/>
            </p:nvSpPr>
            <p:spPr>
              <a:xfrm>
                <a:off x="794084" y="1106673"/>
                <a:ext cx="10491537" cy="5258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xmlns="" id="{52447BBB-700D-49BF-A23B-A5CF514237BE}"/>
                  </a:ext>
                </a:extLst>
              </p:cNvPr>
              <p:cNvGrpSpPr/>
              <p:nvPr/>
            </p:nvGrpSpPr>
            <p:grpSpPr>
              <a:xfrm>
                <a:off x="1028721" y="1308084"/>
                <a:ext cx="9965281" cy="5023754"/>
                <a:chOff x="1028721" y="1308084"/>
                <a:chExt cx="9965281" cy="5023754"/>
              </a:xfrm>
            </p:grpSpPr>
            <p:pic>
              <p:nvPicPr>
                <p:cNvPr id="15" name="Image 14">
                  <a:extLst>
                    <a:ext uri="{FF2B5EF4-FFF2-40B4-BE49-F238E27FC236}">
                      <a16:creationId xmlns:a16="http://schemas.microsoft.com/office/drawing/2014/main" xmlns="" id="{FD4BEB86-8A7C-4D71-A3A4-7DE4D73D4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4" t="16224" b="21806"/>
                <a:stretch/>
              </p:blipFill>
              <p:spPr>
                <a:xfrm>
                  <a:off x="1216901" y="1308084"/>
                  <a:ext cx="9777101" cy="4695151"/>
                </a:xfrm>
                <a:prstGeom prst="rect">
                  <a:avLst/>
                </a:prstGeom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xmlns="" id="{B8F691FF-56FF-47AB-998D-EB7FF8282594}"/>
                    </a:ext>
                  </a:extLst>
                </p:cNvPr>
                <p:cNvSpPr txBox="1"/>
                <p:nvPr/>
              </p:nvSpPr>
              <p:spPr>
                <a:xfrm rot="16200000">
                  <a:off x="270308" y="3486382"/>
                  <a:ext cx="1855380" cy="33855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Transmittance (%)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xmlns="" id="{6142F89E-D75B-42E5-A470-EB02A1C5CC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4355" y="6021459"/>
                      <a:ext cx="2212391" cy="310379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d’onde (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a14:m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6142F89E-D75B-42E5-A470-EB02A1C5CC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4355" y="6021459"/>
                      <a:ext cx="2212391" cy="3103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76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FFE84E3-CD70-4F3B-ADFF-EACBD0EEE494}"/>
                </a:ext>
              </a:extLst>
            </p:cNvPr>
            <p:cNvSpPr/>
            <p:nvPr/>
          </p:nvSpPr>
          <p:spPr>
            <a:xfrm>
              <a:off x="8013033" y="1732547"/>
              <a:ext cx="3631120" cy="3910264"/>
            </a:xfrm>
            <a:prstGeom prst="rect">
              <a:avLst/>
            </a:prstGeom>
            <a:solidFill>
              <a:schemeClr val="bg2">
                <a:lumMod val="75000"/>
                <a:alpha val="30196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fr-FR" sz="2000" b="1" dirty="0">
                  <a:solidFill>
                    <a:schemeClr val="accent5">
                      <a:lumMod val="50000"/>
                    </a:schemeClr>
                  </a:solidFill>
                </a:rPr>
                <a:t>Empreinte digitale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17A2030-8FA7-4096-9A49-775EE323E27C}"/>
                </a:ext>
              </a:extLst>
            </p:cNvPr>
            <p:cNvSpPr/>
            <p:nvPr/>
          </p:nvSpPr>
          <p:spPr>
            <a:xfrm>
              <a:off x="2985735" y="1730192"/>
              <a:ext cx="5027298" cy="39102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sz="2000" b="1" dirty="0">
                  <a:solidFill>
                    <a:srgbClr val="C00000"/>
                  </a:solidFill>
                </a:rPr>
                <a:t>Bandes caractéristiques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3591317" y="5923323"/>
            <a:ext cx="4984675" cy="240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http://d.ruze.free.fr/chcours2013/quatre/analysespectrale.htm</a:t>
            </a:r>
            <a:endParaRPr lang="en-GB" dirty="0"/>
          </a:p>
        </p:txBody>
      </p:sp>
      <p:pic>
        <p:nvPicPr>
          <p:cNvPr id="4098" name="Picture 2" descr="http://d.ruze.free.fr/chcours2013/quatre/analysespectrale_fichiers/image016.jpg">
            <a:extLst>
              <a:ext uri="{FF2B5EF4-FFF2-40B4-BE49-F238E27FC236}">
                <a16:creationId xmlns:a16="http://schemas.microsoft.com/office/drawing/2014/main" xmlns="" id="{C0370B6C-0CF4-4DFB-97CF-4795BB2F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17" y="1561058"/>
            <a:ext cx="4529999" cy="41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1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B98F1B2-D21B-46E4-88CD-BA2185A7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4" y="1965278"/>
            <a:ext cx="7047425" cy="4039737"/>
          </a:xfrm>
          <a:prstGeom prst="rect">
            <a:avLst/>
          </a:prstGeom>
        </p:spPr>
      </p:pic>
      <p:pic>
        <p:nvPicPr>
          <p:cNvPr id="5" name="Picture 4" descr="RÃ©sultat de recherche d'images pour &quot;pentane&quot;">
            <a:extLst>
              <a:ext uri="{FF2B5EF4-FFF2-40B4-BE49-F238E27FC236}">
                <a16:creationId xmlns:a16="http://schemas.microsoft.com/office/drawing/2014/main" xmlns="" id="{9A0425E5-59AF-470C-B5BB-C889E6BD6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9" b="33722"/>
          <a:stretch/>
        </p:blipFill>
        <p:spPr bwMode="auto">
          <a:xfrm>
            <a:off x="7989818" y="3644986"/>
            <a:ext cx="2381250" cy="6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27167E-8727-403A-BF85-60EA7A0E17B6}"/>
              </a:ext>
            </a:extLst>
          </p:cNvPr>
          <p:cNvSpPr/>
          <p:nvPr/>
        </p:nvSpPr>
        <p:spPr>
          <a:xfrm>
            <a:off x="1049788" y="6224162"/>
            <a:ext cx="53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http://scphysiques.free.fr/TS/chimieTS/C4A3v2COR.pdf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32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27167E-8727-403A-BF85-60EA7A0E17B6}"/>
              </a:ext>
            </a:extLst>
          </p:cNvPr>
          <p:cNvSpPr/>
          <p:nvPr/>
        </p:nvSpPr>
        <p:spPr>
          <a:xfrm>
            <a:off x="1049788" y="6224162"/>
            <a:ext cx="53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http://scphysiques.free.fr/TS/chimieTS/C4A3v2COR.pdf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512BE79-CFE7-4248-95C2-20A6A70A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4" y="1815153"/>
            <a:ext cx="7061220" cy="4164628"/>
          </a:xfrm>
          <a:prstGeom prst="rect">
            <a:avLst/>
          </a:prstGeom>
        </p:spPr>
      </p:pic>
      <p:pic>
        <p:nvPicPr>
          <p:cNvPr id="7" name="Picture 2" descr="Image illustrative de lâarticle Pentan-1-ol">
            <a:extLst>
              <a:ext uri="{FF2B5EF4-FFF2-40B4-BE49-F238E27FC236}">
                <a16:creationId xmlns:a16="http://schemas.microsoft.com/office/drawing/2014/main" xmlns="" id="{764510F7-452E-4304-B7D4-A6B10F3D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52" y="3429000"/>
            <a:ext cx="3714750" cy="8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1375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1123</TotalTime>
  <Words>503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Gill Sans MT</vt:lpstr>
      <vt:lpstr>Colis</vt:lpstr>
      <vt:lpstr>LC 08 Caractérisations par spectroscopie en synthèse Organique </vt:lpstr>
      <vt:lpstr>I/ Spectroscopie UV-Visible</vt:lpstr>
      <vt:lpstr>I/ Spectroscopie UV-Visible</vt:lpstr>
      <vt:lpstr>I/ Spectroscopie UV-Visible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 Bandes d’absorption caractéristiques</vt:lpstr>
      <vt:lpstr>II/ Spectroscopie Infrarouge</vt:lpstr>
      <vt:lpstr>II/ Spectroscopie Infrarouge</vt:lpstr>
      <vt:lpstr>II/ Spectroscopie Infrarouge</vt:lpstr>
      <vt:lpstr>RMN éthanol et Propanol</vt:lpstr>
      <vt:lpstr>III/ Spectroscopie RMN</vt:lpstr>
      <vt:lpstr>RMN éthanol et Propanol</vt:lpstr>
      <vt:lpstr>III/ Spectroscopie RMN 3) Presentation et deplacement chimique</vt:lpstr>
      <vt:lpstr>III/ Spectroscopie RMN Attribution des pics du spectre du paracetamol</vt:lpstr>
      <vt:lpstr>Recapitulatif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09 Caractérisations par spectroscopie en synthèse Organique</dc:title>
  <dc:creator>Xavier Dumoulin</dc:creator>
  <cp:lastModifiedBy>Bernard Chelli</cp:lastModifiedBy>
  <cp:revision>40</cp:revision>
  <dcterms:created xsi:type="dcterms:W3CDTF">2020-01-12T16:11:20Z</dcterms:created>
  <dcterms:modified xsi:type="dcterms:W3CDTF">2020-04-17T09:01:50Z</dcterms:modified>
</cp:coreProperties>
</file>