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20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95574-DFBF-4373-AE59-B842DAB0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678DB5-2AD2-4B52-A92C-97A34957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A6188-0303-4F88-84BA-C43B0089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CDFF8C-2903-4C16-8724-FD73D23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C970A-BD1E-47B0-B9E8-F04522EE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CCFD-BE31-484A-9398-BF84E662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5D446B-4BC7-43F2-9BEF-22B1B5C14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11E34-145D-4491-B10C-0EDC280A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3F593-4D77-4849-8713-2836EF6B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45DFF-D898-4027-ACCD-2C3AD580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FB2B6A-6984-43C4-875B-D5708995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10321B-91B0-4683-A90A-2F527618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ECBA2-ABD4-4216-AAEE-3B0EF443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58E0-3AC0-47F6-858F-4FF2448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C78AAA-794E-4BBC-9305-5F6C2824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7E01E-5423-4D94-915C-53AE9C00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B7D8D-730F-47E5-84CF-5D752806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00890-8A72-47E7-A87E-5100A810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AD750-0E17-4B33-9AF7-ACB80DD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EA60D-FE2E-494C-965F-6088D513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138B5-BBFF-4578-83B4-6AD3891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84BAC7-B7B3-4479-ACA7-3AC2F90D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2D222E-699D-4328-B3A6-EFC8AF99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E2E82-85D9-4E50-A339-9425C390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E66F9-44D7-4A0C-BD97-F17F0C56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9BE98-4583-4F70-9DC7-C98C4867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48092-90E2-4BDC-85DB-FC7EC7537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25F653-C9DA-450C-8FB0-10B6FCE7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ACD94-9ECF-4E4A-AD73-E0E2EB55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F00511-09BC-4D12-B1F0-967FCE8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1C75F9-F8D3-44B0-9093-21697357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F6E21-BE31-47A0-96E9-5131CD10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E935DD-AF9A-4343-A35D-FA14EB9A4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124D4-DC74-4BBB-B599-0302B6F00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0B2725-20EC-4FF9-8C68-79F6DB9EC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15F05F-0F40-41EB-9D55-7908C1494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891EDE-52FA-4B79-A3AB-2BF9790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A0B2C5-4B85-467F-9837-E404039A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6B64A5-54D6-47B1-A62F-064FB504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0F353-9A39-4211-B989-6E41D154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F392A4-D89F-4F6A-8B72-D1335EFD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64D004-028A-4FBF-859A-6DFD58BC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F89082-ED35-4E3D-AC82-AFCA1553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AAEAF1-B696-43C6-8E32-A5678D56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C1F43A-AD9D-4B34-8B58-8A07ECD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99ABB4-BCDE-4D09-8F9A-AE4BC63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4FE1A-DDF2-4D9B-A659-948DD2F7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9C087-E006-4A19-8332-EFDB6CC5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22933A-43D3-40C1-AD92-55151884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9AD058-41CF-4D4F-BDB4-7790567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45C309-D696-4524-A35B-1D055B9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D3010-0CAD-449A-A6B2-CD8917A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FEE7A-85BC-4CF3-A23E-391ED9E8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29774E-37D8-4298-A1CB-DCCD319DF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E8F840-B33B-41E1-AE8A-71159497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B997D1-BCD2-4DD9-BC2F-035E98A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25B192-5BB8-4CA0-B51D-DB4333B4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9F137-E862-49BC-A958-4758A511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823612-46E2-4E17-B75F-71867C6C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95128-70FC-4E9A-A05F-43B07E9E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C9565-67C5-4528-9256-0B9452359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328A-8574-4831-9E81-C02F3C6B9AD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C4C98-91CC-4A2E-BC02-F9679FDB2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C408CC-2EFD-4E52-984A-410A302F0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3658-0D03-40F6-B4A0-65E79E684D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8B642-B5A4-40B7-95CB-A3FF0D3FC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603" y="1955796"/>
            <a:ext cx="9510793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5">
                    <a:lumMod val="75000"/>
                  </a:schemeClr>
                </a:solidFill>
              </a:rPr>
              <a:t>LC 13 - Détermination de constantes d'équilibre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8C11384-14CC-4F37-A826-CF2CE757DA46}"/>
              </a:ext>
            </a:extLst>
          </p:cNvPr>
          <p:cNvCxnSpPr>
            <a:cxnSpLocks/>
          </p:cNvCxnSpPr>
          <p:nvPr/>
        </p:nvCxnSpPr>
        <p:spPr>
          <a:xfrm>
            <a:off x="1459832" y="4343396"/>
            <a:ext cx="9327396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7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32ED1-943C-4D9D-9384-188D362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0"/>
            <a:ext cx="12045039" cy="9470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La pile Daniel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E7FA259-0435-4C76-AE89-0FA3D439AF28}"/>
              </a:ext>
            </a:extLst>
          </p:cNvPr>
          <p:cNvCxnSpPr>
            <a:cxnSpLocks/>
          </p:cNvCxnSpPr>
          <p:nvPr/>
        </p:nvCxnSpPr>
        <p:spPr>
          <a:xfrm>
            <a:off x="146961" y="947057"/>
            <a:ext cx="118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4955897-0B0E-4E07-B62F-A52A72D03E67}"/>
                  </a:ext>
                </a:extLst>
              </p:cNvPr>
              <p:cNvSpPr txBox="1"/>
              <p:nvPr/>
            </p:nvSpPr>
            <p:spPr>
              <a:xfrm>
                <a:off x="9780293" y="4779283"/>
                <a:ext cx="2360005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4955897-0B0E-4E07-B62F-A52A72D0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93" y="4779283"/>
                <a:ext cx="2360005" cy="311047"/>
              </a:xfrm>
              <a:prstGeom prst="rect">
                <a:avLst/>
              </a:prstGeom>
              <a:blipFill>
                <a:blip r:embed="rId2"/>
                <a:stretch>
                  <a:fillRect l="-2062" t="-1961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AA09826-57BD-4496-8247-5711A1C76787}"/>
                  </a:ext>
                </a:extLst>
              </p:cNvPr>
              <p:cNvSpPr txBox="1"/>
              <p:nvPr/>
            </p:nvSpPr>
            <p:spPr>
              <a:xfrm>
                <a:off x="51702" y="4779283"/>
                <a:ext cx="2355197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AA09826-57BD-4496-8247-5711A1C7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" y="4779283"/>
                <a:ext cx="2355197" cy="311047"/>
              </a:xfrm>
              <a:prstGeom prst="rect">
                <a:avLst/>
              </a:prstGeom>
              <a:blipFill>
                <a:blip r:embed="rId3"/>
                <a:stretch>
                  <a:fillRect l="-2067" t="-1961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e 56">
            <a:extLst>
              <a:ext uri="{FF2B5EF4-FFF2-40B4-BE49-F238E27FC236}">
                <a16:creationId xmlns:a16="http://schemas.microsoft.com/office/drawing/2014/main" id="{C30A694D-2C7A-4E77-A2BE-A427D9AF61D6}"/>
              </a:ext>
            </a:extLst>
          </p:cNvPr>
          <p:cNvGrpSpPr/>
          <p:nvPr/>
        </p:nvGrpSpPr>
        <p:grpSpPr>
          <a:xfrm>
            <a:off x="2563134" y="1479466"/>
            <a:ext cx="7596804" cy="4491914"/>
            <a:chOff x="2272189" y="1634416"/>
            <a:chExt cx="7596804" cy="449191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A2F1DAB-935C-405C-8342-CD48A7537159}"/>
                </a:ext>
              </a:extLst>
            </p:cNvPr>
            <p:cNvGrpSpPr/>
            <p:nvPr/>
          </p:nvGrpSpPr>
          <p:grpSpPr>
            <a:xfrm>
              <a:off x="6422409" y="2580766"/>
              <a:ext cx="3446584" cy="2985534"/>
              <a:chOff x="4527453" y="2341838"/>
              <a:chExt cx="3446584" cy="2985534"/>
            </a:xfrm>
          </p:grpSpPr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8D5A0205-7BCD-4B22-A19E-C0416842684A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864280-8464-4D30-9E09-39437392E633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E2A7FC-4982-4E6D-A347-546742498285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DB831FF-E9FD-4F64-9ACE-5F917CC5190F}"/>
                </a:ext>
              </a:extLst>
            </p:cNvPr>
            <p:cNvGrpSpPr/>
            <p:nvPr/>
          </p:nvGrpSpPr>
          <p:grpSpPr>
            <a:xfrm>
              <a:off x="2433341" y="2580766"/>
              <a:ext cx="3446584" cy="2985534"/>
              <a:chOff x="4527453" y="2341838"/>
              <a:chExt cx="3446584" cy="2985534"/>
            </a:xfrm>
          </p:grpSpPr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8050695F-173B-4759-A203-F03F5DDDB4D8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5C42F3D-9567-4A07-A4AA-CD1344AA5848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40FF04C-AE58-44B5-812A-CBA591EBEBD4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4" name="Parallélogramme 23">
              <a:extLst>
                <a:ext uri="{FF2B5EF4-FFF2-40B4-BE49-F238E27FC236}">
                  <a16:creationId xmlns:a16="http://schemas.microsoft.com/office/drawing/2014/main" id="{733FF9A7-2BB2-42EF-8F5D-104E69742463}"/>
                </a:ext>
              </a:extLst>
            </p:cNvPr>
            <p:cNvSpPr/>
            <p:nvPr/>
          </p:nvSpPr>
          <p:spPr>
            <a:xfrm flipH="1">
              <a:off x="3229921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17" name="Parallélogramme 16">
              <a:extLst>
                <a:ext uri="{FF2B5EF4-FFF2-40B4-BE49-F238E27FC236}">
                  <a16:creationId xmlns:a16="http://schemas.microsoft.com/office/drawing/2014/main" id="{97BED259-13EF-461B-B1E2-0D09D5AD0FD7}"/>
                </a:ext>
              </a:extLst>
            </p:cNvPr>
            <p:cNvSpPr/>
            <p:nvPr/>
          </p:nvSpPr>
          <p:spPr>
            <a:xfrm>
              <a:off x="7690039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rgbClr val="FAC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Parenthèse ouvrante 12">
              <a:extLst>
                <a:ext uri="{FF2B5EF4-FFF2-40B4-BE49-F238E27FC236}">
                  <a16:creationId xmlns:a16="http://schemas.microsoft.com/office/drawing/2014/main" id="{450E430A-B4F1-4A9E-AA3B-30E9FA87F12A}"/>
                </a:ext>
              </a:extLst>
            </p:cNvPr>
            <p:cNvSpPr/>
            <p:nvPr/>
          </p:nvSpPr>
          <p:spPr>
            <a:xfrm rot="5400000">
              <a:off x="5177740" y="3040923"/>
              <a:ext cx="1415595" cy="2530646"/>
            </a:xfrm>
            <a:prstGeom prst="leftBracket">
              <a:avLst>
                <a:gd name="adj" fmla="val 19187"/>
              </a:avLst>
            </a:prstGeom>
            <a:ln w="5715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CAE477-DCB4-4A07-8495-8701B9738C61}"/>
                </a:ext>
              </a:extLst>
            </p:cNvPr>
            <p:cNvSpPr/>
            <p:nvPr/>
          </p:nvSpPr>
          <p:spPr>
            <a:xfrm>
              <a:off x="3905782" y="1941964"/>
              <a:ext cx="4302876" cy="2640751"/>
            </a:xfrm>
            <a:prstGeom prst="arc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85537CB-E583-4B4B-9E3C-E826F3EC60B2}"/>
                </a:ext>
              </a:extLst>
            </p:cNvPr>
            <p:cNvSpPr/>
            <p:nvPr/>
          </p:nvSpPr>
          <p:spPr>
            <a:xfrm flipH="1">
              <a:off x="3528707" y="1941964"/>
              <a:ext cx="4161332" cy="2640751"/>
            </a:xfrm>
            <a:prstGeom prst="arc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D05E5FA-08B3-40D2-98EA-A4EE3DFA14AF}"/>
                </a:ext>
              </a:extLst>
            </p:cNvPr>
            <p:cNvSpPr/>
            <p:nvPr/>
          </p:nvSpPr>
          <p:spPr>
            <a:xfrm>
              <a:off x="5460754" y="16501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C0BDF0-930D-423E-8D6D-E0B49E0CF8E7}"/>
                    </a:ext>
                  </a:extLst>
                </p:cNvPr>
                <p:cNvSpPr txBox="1"/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C0BDF0-930D-423E-8D6D-E0B49E0C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500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4F3E263-8F09-42BF-A342-CF76F7047700}"/>
                    </a:ext>
                  </a:extLst>
                </p:cNvPr>
                <p:cNvSpPr txBox="1"/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4F3E263-8F09-42BF-A342-CF76F704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66715EFD-DAD5-4D76-A758-24EBF70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2272189" y="5089756"/>
              <a:ext cx="731098" cy="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78BC56D7-9EAC-4EE3-B290-ACDC3516C39F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8684090" y="5089756"/>
              <a:ext cx="8052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441673F-38E9-4697-A0A1-CC3563DB2A59}"/>
                    </a:ext>
                  </a:extLst>
                </p:cNvPr>
                <p:cNvSpPr txBox="1"/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p>
                            <m: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441673F-38E9-4697-A0A1-CC3563DB2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93" b="-20755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F4D4851-1AD5-4B8E-A0F6-0A5FD5BB8872}"/>
                    </a:ext>
                  </a:extLst>
                </p:cNvPr>
                <p:cNvSpPr txBox="1"/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Zn</m:t>
                            </m:r>
                          </m:e>
                          <m:sup>
                            <m:r>
                              <a:rPr lang="fr-FR" sz="20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000" i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F4D4851-1AD5-4B8E-A0F6-0A5FD5BB8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96" b="-20755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B30BBFC7-D6EF-4F8F-A048-51FDF64B9F87}"/>
                </a:ext>
              </a:extLst>
            </p:cNvPr>
            <p:cNvCxnSpPr/>
            <p:nvPr/>
          </p:nvCxnSpPr>
          <p:spPr>
            <a:xfrm flipV="1">
              <a:off x="4366853" y="2050620"/>
              <a:ext cx="393695" cy="13849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574809-866C-4451-AEC8-28C4F26AC2AC}"/>
                    </a:ext>
                  </a:extLst>
                </p:cNvPr>
                <p:cNvSpPr/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574809-866C-4451-AEC8-28C4F26AC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EB6DDDFE-0F2B-48CA-BC68-2B3F7058D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496" y="2031527"/>
              <a:ext cx="393695" cy="13849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C2FD705-4F41-46EF-86C7-C28254C74570}"/>
                    </a:ext>
                  </a:extLst>
                </p:cNvPr>
                <p:cNvSpPr/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C2FD705-4F41-46EF-86C7-C28254C74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F36EC2D-6A1F-4C1B-A4D5-3A3E57ACE181}"/>
                </a:ext>
              </a:extLst>
            </p:cNvPr>
            <p:cNvSpPr txBox="1"/>
            <p:nvPr/>
          </p:nvSpPr>
          <p:spPr>
            <a:xfrm>
              <a:off x="5155616" y="3187386"/>
              <a:ext cx="1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Pont salin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50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46ABEF-6607-403A-90B0-EAD1F257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22" y="1131679"/>
            <a:ext cx="4280069" cy="51172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932ED1-943C-4D9D-9384-188D362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0"/>
            <a:ext cx="12045039" cy="94705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Produit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solubilité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l’acide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benzoïque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E7FA259-0435-4C76-AE89-0FA3D439AF28}"/>
              </a:ext>
            </a:extLst>
          </p:cNvPr>
          <p:cNvCxnSpPr>
            <a:cxnSpLocks/>
          </p:cNvCxnSpPr>
          <p:nvPr/>
        </p:nvCxnSpPr>
        <p:spPr>
          <a:xfrm>
            <a:off x="146961" y="947057"/>
            <a:ext cx="118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560B778-D400-4760-AE91-D26CBD7D510B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9560B778-D400-4760-AE91-D26CBD7D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9047E6F-D773-4DBE-9A0A-18983126EEF2}"/>
                  </a:ext>
                </a:extLst>
              </p:cNvPr>
              <p:cNvSpPr txBox="1"/>
              <p:nvPr/>
            </p:nvSpPr>
            <p:spPr>
              <a:xfrm>
                <a:off x="5734534" y="4603484"/>
                <a:ext cx="2009676" cy="9469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9047E6F-D773-4DBE-9A0A-18983126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534" y="4603484"/>
                <a:ext cx="2009676" cy="946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er 444">
            <a:extLst>
              <a:ext uri="{FF2B5EF4-FFF2-40B4-BE49-F238E27FC236}">
                <a16:creationId xmlns:a16="http://schemas.microsoft.com/office/drawing/2014/main" id="{8D254DDE-FC8E-4E8F-84FE-F13B2582A2F6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55" name="Arrondir un rectangle avec un coin du même côté 49">
              <a:extLst>
                <a:ext uri="{FF2B5EF4-FFF2-40B4-BE49-F238E27FC236}">
                  <a16:creationId xmlns:a16="http://schemas.microsoft.com/office/drawing/2014/main" id="{BF1BE5B3-BE87-45D4-8615-5D98C6A6E8A7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1"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56" name="Grouper 441">
              <a:extLst>
                <a:ext uri="{FF2B5EF4-FFF2-40B4-BE49-F238E27FC236}">
                  <a16:creationId xmlns:a16="http://schemas.microsoft.com/office/drawing/2014/main" id="{B7A423EC-9A3A-4F85-B2A7-73B1B39A88FF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58" name="Arrondir un rectangle avec un coin du même côté 442">
                <a:extLst>
                  <a:ext uri="{FF2B5EF4-FFF2-40B4-BE49-F238E27FC236}">
                    <a16:creationId xmlns:a16="http://schemas.microsoft.com/office/drawing/2014/main" id="{4939AF5A-7B0D-4DD9-A954-F464E648FF9F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3EBD212-154B-4743-A35B-4CF94F535330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60" name="Forme libre 1">
            <a:extLst>
              <a:ext uri="{FF2B5EF4-FFF2-40B4-BE49-F238E27FC236}">
                <a16:creationId xmlns:a16="http://schemas.microsoft.com/office/drawing/2014/main" id="{5DC04A7F-1F96-4577-BCFE-81E2D2AF44CD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1" name="Forme libre 1">
            <a:extLst>
              <a:ext uri="{FF2B5EF4-FFF2-40B4-BE49-F238E27FC236}">
                <a16:creationId xmlns:a16="http://schemas.microsoft.com/office/drawing/2014/main" id="{1DDEB00F-1EF6-498D-9F08-B5536CEFF856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2" name="Triangle isocèle 61">
            <a:extLst>
              <a:ext uri="{FF2B5EF4-FFF2-40B4-BE49-F238E27FC236}">
                <a16:creationId xmlns:a16="http://schemas.microsoft.com/office/drawing/2014/main" id="{B748ADDA-6875-41A6-B4EE-4327DEA8F124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emi-tour 62">
            <a:extLst>
              <a:ext uri="{FF2B5EF4-FFF2-40B4-BE49-F238E27FC236}">
                <a16:creationId xmlns:a16="http://schemas.microsoft.com/office/drawing/2014/main" id="{F836EAAB-A4EC-4456-9A39-E8CDB546B1BF}"/>
              </a:ext>
            </a:extLst>
          </p:cNvPr>
          <p:cNvSpPr/>
          <p:nvPr/>
        </p:nvSpPr>
        <p:spPr>
          <a:xfrm>
            <a:off x="2534002" y="3396850"/>
            <a:ext cx="5571673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55089534-C75A-4859-A76B-AFF85A3862D2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55089534-C75A-4859-A76B-AFF85A386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ZoneTexte 64">
            <a:extLst>
              <a:ext uri="{FF2B5EF4-FFF2-40B4-BE49-F238E27FC236}">
                <a16:creationId xmlns:a16="http://schemas.microsoft.com/office/drawing/2014/main" id="{6EA3AC7F-AA3D-4CF4-8E19-1F08E580237C}"/>
              </a:ext>
            </a:extLst>
          </p:cNvPr>
          <p:cNvSpPr txBox="1"/>
          <p:nvPr/>
        </p:nvSpPr>
        <p:spPr>
          <a:xfrm>
            <a:off x="1470754" y="5318305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A6311B-B978-4FFB-8F4B-82B7C51889BA}"/>
              </a:ext>
            </a:extLst>
          </p:cNvPr>
          <p:cNvSpPr txBox="1"/>
          <p:nvPr/>
        </p:nvSpPr>
        <p:spPr>
          <a:xfrm>
            <a:off x="18066" y="6428096"/>
            <a:ext cx="120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A.-S. Bernard, et al. ; Techniques expérimentales en chimie - Classes prépas et concours Dunod, 2018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2B028D6-BFD5-4332-93B7-A6586D9D472C}"/>
                  </a:ext>
                </a:extLst>
              </p:cNvPr>
              <p:cNvSpPr txBox="1"/>
              <p:nvPr/>
            </p:nvSpPr>
            <p:spPr>
              <a:xfrm>
                <a:off x="461240" y="2309306"/>
                <a:ext cx="4387909" cy="404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𝑃h</m:t>
                      </m:r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2B028D6-BFD5-4332-93B7-A6586D9D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0" y="2309306"/>
                <a:ext cx="4387909" cy="404919"/>
              </a:xfrm>
              <a:prstGeom prst="rect">
                <a:avLst/>
              </a:prstGeom>
              <a:blipFill>
                <a:blip r:embed="rId6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7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32ED1-943C-4D9D-9384-188D362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0"/>
            <a:ext cx="12045039" cy="94705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Produit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solubilité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l’acide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benzoïque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E7FA259-0435-4C76-AE89-0FA3D439AF28}"/>
              </a:ext>
            </a:extLst>
          </p:cNvPr>
          <p:cNvCxnSpPr>
            <a:cxnSpLocks/>
          </p:cNvCxnSpPr>
          <p:nvPr/>
        </p:nvCxnSpPr>
        <p:spPr>
          <a:xfrm>
            <a:off x="146961" y="947057"/>
            <a:ext cx="1188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7DA6311B-B978-4FFB-8F4B-82B7C51889BA}"/>
              </a:ext>
            </a:extLst>
          </p:cNvPr>
          <p:cNvSpPr txBox="1"/>
          <p:nvPr/>
        </p:nvSpPr>
        <p:spPr>
          <a:xfrm>
            <a:off x="18066" y="6428096"/>
            <a:ext cx="120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A.-S. Bernard, et al. ; Techniques expérimentales en chimie - Classes prépas et concours Dunod, 2018</a:t>
            </a:r>
            <a:endParaRPr lang="fr-FR" sz="2000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53FE792-C093-4A53-BAD6-76B60367CE28}"/>
              </a:ext>
            </a:extLst>
          </p:cNvPr>
          <p:cNvGrpSpPr/>
          <p:nvPr/>
        </p:nvGrpSpPr>
        <p:grpSpPr>
          <a:xfrm>
            <a:off x="6238320" y="2341839"/>
            <a:ext cx="3446584" cy="2985533"/>
            <a:chOff x="4527453" y="2341839"/>
            <a:chExt cx="3446584" cy="298553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22F2C46D-8850-4CE3-826B-D4FA1B767C09}"/>
                </a:ext>
              </a:extLst>
            </p:cNvPr>
            <p:cNvSpPr/>
            <p:nvPr/>
          </p:nvSpPr>
          <p:spPr>
            <a:xfrm>
              <a:off x="4757530" y="2468880"/>
              <a:ext cx="2372140" cy="2858492"/>
            </a:xfrm>
            <a:prstGeom prst="roundRect">
              <a:avLst/>
            </a:prstGeom>
            <a:noFill/>
            <a:ln w="412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DAC9C4-1E30-490E-9CB4-965B1F43AFE8}"/>
                </a:ext>
              </a:extLst>
            </p:cNvPr>
            <p:cNvSpPr/>
            <p:nvPr/>
          </p:nvSpPr>
          <p:spPr>
            <a:xfrm>
              <a:off x="4527453" y="2341839"/>
              <a:ext cx="3446584" cy="53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19A00EC-7ABB-4B18-88AC-3747D162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105" y="1987765"/>
            <a:ext cx="384790" cy="2821793"/>
          </a:xfrm>
          <a:prstGeom prst="rect">
            <a:avLst/>
          </a:prstGeom>
        </p:spPr>
      </p:pic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0644D822-4E85-4FFB-9E15-B5479B87492A}"/>
              </a:ext>
            </a:extLst>
          </p:cNvPr>
          <p:cNvSpPr/>
          <p:nvPr/>
        </p:nvSpPr>
        <p:spPr>
          <a:xfrm flipV="1">
            <a:off x="6489243" y="4070256"/>
            <a:ext cx="2336800" cy="1242213"/>
          </a:xfrm>
          <a:prstGeom prst="round2SameRect">
            <a:avLst>
              <a:gd name="adj1" fmla="val 29444"/>
              <a:gd name="adj2" fmla="val 0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79B14F4-7FF1-4290-A4F1-308C17734AB9}"/>
              </a:ext>
            </a:extLst>
          </p:cNvPr>
          <p:cNvSpPr/>
          <p:nvPr/>
        </p:nvSpPr>
        <p:spPr>
          <a:xfrm>
            <a:off x="8454567" y="1741292"/>
            <a:ext cx="1968500" cy="417708"/>
          </a:xfrm>
          <a:custGeom>
            <a:avLst/>
            <a:gdLst>
              <a:gd name="connsiteX0" fmla="*/ 0 w 1968500"/>
              <a:gd name="connsiteY0" fmla="*/ 417708 h 417708"/>
              <a:gd name="connsiteX1" fmla="*/ 165100 w 1968500"/>
              <a:gd name="connsiteY1" fmla="*/ 74808 h 417708"/>
              <a:gd name="connsiteX2" fmla="*/ 711200 w 1968500"/>
              <a:gd name="connsiteY2" fmla="*/ 11308 h 417708"/>
              <a:gd name="connsiteX3" fmla="*/ 1968500 w 1968500"/>
              <a:gd name="connsiteY3" fmla="*/ 239908 h 4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417708">
                <a:moveTo>
                  <a:pt x="0" y="417708"/>
                </a:moveTo>
                <a:cubicBezTo>
                  <a:pt x="23283" y="280124"/>
                  <a:pt x="46567" y="142541"/>
                  <a:pt x="165100" y="74808"/>
                </a:cubicBezTo>
                <a:cubicBezTo>
                  <a:pt x="283633" y="7075"/>
                  <a:pt x="410633" y="-16209"/>
                  <a:pt x="711200" y="11308"/>
                </a:cubicBezTo>
                <a:cubicBezTo>
                  <a:pt x="1011767" y="38825"/>
                  <a:pt x="1490133" y="139366"/>
                  <a:pt x="1968500" y="239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889E1B-1083-44FA-8F35-0CA2D6BD649F}"/>
              </a:ext>
            </a:extLst>
          </p:cNvPr>
          <p:cNvSpPr txBox="1"/>
          <p:nvPr/>
        </p:nvSpPr>
        <p:spPr>
          <a:xfrm>
            <a:off x="9699643" y="2223540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 conductimètre</a:t>
            </a:r>
          </a:p>
        </p:txBody>
      </p: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C9D1F274-2405-4C73-968A-C92CCEEEC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9277"/>
              </p:ext>
            </p:extLst>
          </p:nvPr>
        </p:nvGraphicFramePr>
        <p:xfrm>
          <a:off x="454613" y="2172663"/>
          <a:ext cx="4859763" cy="195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730">
                  <a:extLst>
                    <a:ext uri="{9D8B030D-6E8A-4147-A177-3AD203B41FA5}">
                      <a16:colId xmlns:a16="http://schemas.microsoft.com/office/drawing/2014/main" val="3237302832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431529351"/>
                    </a:ext>
                  </a:extLst>
                </a:gridCol>
                <a:gridCol w="1227098">
                  <a:extLst>
                    <a:ext uri="{9D8B030D-6E8A-4147-A177-3AD203B41FA5}">
                      <a16:colId xmlns:a16="http://schemas.microsoft.com/office/drawing/2014/main" val="3794828903"/>
                    </a:ext>
                  </a:extLst>
                </a:gridCol>
                <a:gridCol w="981221">
                  <a:extLst>
                    <a:ext uri="{9D8B030D-6E8A-4147-A177-3AD203B41FA5}">
                      <a16:colId xmlns:a16="http://schemas.microsoft.com/office/drawing/2014/main" val="406405805"/>
                    </a:ext>
                  </a:extLst>
                </a:gridCol>
              </a:tblGrid>
              <a:tr h="651193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905942"/>
                  </a:ext>
                </a:extLst>
              </a:tr>
              <a:tr h="65119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Etat 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n</a:t>
                      </a:r>
                      <a:r>
                        <a:rPr lang="fr-FR" sz="2000" baseline="-25000" dirty="0"/>
                        <a:t>0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85367"/>
                  </a:ext>
                </a:extLst>
              </a:tr>
              <a:tr h="65119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Etat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n</a:t>
                      </a:r>
                      <a:r>
                        <a:rPr lang="fr-FR" sz="2000" baseline="-25000" dirty="0"/>
                        <a:t>0</a:t>
                      </a:r>
                      <a:r>
                        <a:rPr lang="fr-FR" sz="2000" baseline="0" dirty="0"/>
                        <a:t>-sV</a:t>
                      </a:r>
                      <a:r>
                        <a:rPr lang="fr-FR" sz="2000" baseline="-25000" dirty="0"/>
                        <a:t>sol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sV</a:t>
                      </a:r>
                      <a:r>
                        <a:rPr lang="fr-FR" sz="2000" baseline="-25000" dirty="0" err="1"/>
                        <a:t>sol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sV</a:t>
                      </a:r>
                      <a:r>
                        <a:rPr lang="fr-FR" sz="2000" baseline="-25000" dirty="0" err="1"/>
                        <a:t>sol</a:t>
                      </a:r>
                      <a:endParaRPr lang="fr-F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6858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2B028D6-BFD5-4332-93B7-A6586D9D472C}"/>
                  </a:ext>
                </a:extLst>
              </p:cNvPr>
              <p:cNvSpPr txBox="1"/>
              <p:nvPr/>
            </p:nvSpPr>
            <p:spPr>
              <a:xfrm>
                <a:off x="1398321" y="2247761"/>
                <a:ext cx="4387909" cy="442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𝑃𝑏𝐼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2B028D6-BFD5-4332-93B7-A6586D9D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21" y="2247761"/>
                <a:ext cx="4387909" cy="442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48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8106</TotalTime>
  <Words>158</Words>
  <Application>Microsoft Office PowerPoint</Application>
  <PresentationFormat>Grand écran</PresentationFormat>
  <Paragraphs>35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LC 13 - Détermination de constantes d'équilibre</vt:lpstr>
      <vt:lpstr>La pile Daniel</vt:lpstr>
      <vt:lpstr>Produit de solubilité de l’acide benzoïque </vt:lpstr>
      <vt:lpstr>Produit de solubilité de l’acide benzoïque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21 Emission et aborption de la lumière</dc:title>
  <dc:creator>Bibouille</dc:creator>
  <cp:lastModifiedBy>martin bouillard</cp:lastModifiedBy>
  <cp:revision>51</cp:revision>
  <dcterms:created xsi:type="dcterms:W3CDTF">2020-02-15T11:34:41Z</dcterms:created>
  <dcterms:modified xsi:type="dcterms:W3CDTF">2020-04-22T13:52:21Z</dcterms:modified>
</cp:coreProperties>
</file>