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44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2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46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6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70E2CF-195F-488D-9AC8-C9E270A1380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BB09A5-AB80-46D1-9316-AD6ECE6EE39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9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wKhbtzsu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mix.com/an12/cap12/ag5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A435B-2D95-41AE-B11D-56FD446A1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 17 Solides cristallins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8DA4A8-A7FF-426C-B9E2-1D051718D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Dumoulin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0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D802-C074-43F8-A45A-E61A76B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30"/>
            <a:ext cx="7729728" cy="1188720"/>
          </a:xfrm>
        </p:spPr>
        <p:txBody>
          <a:bodyPr/>
          <a:lstStyle/>
          <a:p>
            <a:r>
              <a:rPr lang="fr-FR" dirty="0"/>
              <a:t>III.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dirty="0"/>
              <a:t> Propriétés des métaux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EB4FA-A3B9-4A04-945C-7FBBB06D9B8A}"/>
              </a:ext>
            </a:extLst>
          </p:cNvPr>
          <p:cNvSpPr/>
          <p:nvPr/>
        </p:nvSpPr>
        <p:spPr>
          <a:xfrm>
            <a:off x="1054046" y="2044005"/>
            <a:ext cx="8330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Alliage d’insertion : </a:t>
            </a:r>
            <a:r>
              <a:rPr lang="fr-FR" sz="2800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 atomes ou des ions suffisamment petits peuvent occuper les sites interstitiels de la maille.</a:t>
            </a:r>
            <a:endParaRPr lang="en-GB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9CDCF-3F38-4804-B8DE-E830A472B4AA}"/>
              </a:ext>
            </a:extLst>
          </p:cNvPr>
          <p:cNvSpPr/>
          <p:nvPr/>
        </p:nvSpPr>
        <p:spPr>
          <a:xfrm>
            <a:off x="211835" y="4520602"/>
            <a:ext cx="40844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Alliage de substitution : </a:t>
            </a:r>
            <a:r>
              <a:rPr lang="fr-FR" sz="2800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 remplace certains atomes du réseau hôte par des atomes d’un autre élément </a:t>
            </a:r>
            <a:endParaRPr lang="en-GB" sz="2800" dirty="0"/>
          </a:p>
        </p:txBody>
      </p:sp>
      <p:pic>
        <p:nvPicPr>
          <p:cNvPr id="7" name="Image 6" descr="C:\Users\Dumoulin\AppData\Local\Microsoft\Windows\INetCache\Content.MSO\BE223466.tmp">
            <a:extLst>
              <a:ext uri="{FF2B5EF4-FFF2-40B4-BE49-F238E27FC236}">
                <a16:creationId xmlns:a16="http://schemas.microsoft.com/office/drawing/2014/main" id="{95CEDAAA-5F1A-48B3-800B-952CF35B4D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76" y="4055578"/>
            <a:ext cx="7729727" cy="236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66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D802-C074-43F8-A45A-E61A76B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30"/>
            <a:ext cx="7729728" cy="1188720"/>
          </a:xfrm>
        </p:spPr>
        <p:txBody>
          <a:bodyPr/>
          <a:lstStyle/>
          <a:p>
            <a:r>
              <a:rPr lang="fr-FR" dirty="0"/>
              <a:t>III.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dirty="0"/>
              <a:t> Matériaux covalents</a:t>
            </a:r>
            <a:endParaRPr lang="en-GB" dirty="0"/>
          </a:p>
        </p:txBody>
      </p:sp>
      <p:pic>
        <p:nvPicPr>
          <p:cNvPr id="6" name="Image 5" descr="Diamant (cristal) — Wikipédia">
            <a:extLst>
              <a:ext uri="{FF2B5EF4-FFF2-40B4-BE49-F238E27FC236}">
                <a16:creationId xmlns:a16="http://schemas.microsoft.com/office/drawing/2014/main" id="{EFABA9C4-2CEB-4799-A651-A7462E3EE5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21" y="1652588"/>
            <a:ext cx="3956718" cy="284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126B6C-DE79-4F50-A339-2F1AF598B41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30679" r="10743" b="17994"/>
          <a:stretch/>
        </p:blipFill>
        <p:spPr bwMode="auto">
          <a:xfrm>
            <a:off x="722481" y="1478555"/>
            <a:ext cx="6116386" cy="2421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GC6YFTY Dans la mine des mines (Earthcache) in Provence-Alpes-Côte ...">
            <a:extLst>
              <a:ext uri="{FF2B5EF4-FFF2-40B4-BE49-F238E27FC236}">
                <a16:creationId xmlns:a16="http://schemas.microsoft.com/office/drawing/2014/main" id="{6E91FFF8-A9CF-4CD5-886A-F3238AB7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7" y="3900162"/>
            <a:ext cx="5943014" cy="279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6E7A88-4C99-42B4-B0D1-F87846AF3AC2}"/>
              </a:ext>
            </a:extLst>
          </p:cNvPr>
          <p:cNvSpPr txBox="1"/>
          <p:nvPr/>
        </p:nvSpPr>
        <p:spPr>
          <a:xfrm>
            <a:off x="8357969" y="6314193"/>
            <a:ext cx="359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Cours Aurélien Bailly / Géocaching / Wikipédia.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051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BCF5B70-B2BE-4375-999B-6ADFD3D847E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27433" r="1653" b="19469"/>
          <a:stretch/>
        </p:blipFill>
        <p:spPr bwMode="auto">
          <a:xfrm>
            <a:off x="495300" y="1840831"/>
            <a:ext cx="11201399" cy="39132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641F1267-9DB3-48C0-BC60-66EE6348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30"/>
            <a:ext cx="7729728" cy="1188720"/>
          </a:xfrm>
        </p:spPr>
        <p:txBody>
          <a:bodyPr/>
          <a:lstStyle/>
          <a:p>
            <a:r>
              <a:rPr lang="fr-FR" dirty="0"/>
              <a:t>III.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dirty="0"/>
              <a:t> Matériaux covalents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8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7993D895-52B6-471A-B1D5-34DD08099B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Fromation de cristaux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𝐶𝑢𝑆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7993D895-52B6-471A-B1D5-34DD08099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A6FDF-3F22-4F95-BDAF-284D06C9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3"/>
              </a:rPr>
              <a:t>https://www.youtube.com/watch?v=QdwKhbtzsug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56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E7751-6CD4-4C1A-A937-118565C4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466"/>
            <a:ext cx="7729728" cy="1188720"/>
          </a:xfrm>
        </p:spPr>
        <p:txBody>
          <a:bodyPr/>
          <a:lstStyle/>
          <a:p>
            <a:r>
              <a:rPr lang="fr-FR" dirty="0"/>
              <a:t>I.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dirty="0"/>
              <a:t>Structure Cristalline : formalisme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B00165-F3F3-4CBA-A280-65D3D834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02" y="4166650"/>
            <a:ext cx="6724996" cy="1847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09DD2C5-1DDD-44E1-A26E-C40FB4926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01" y="1608486"/>
            <a:ext cx="5778797" cy="18606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0B3FF0-4368-4C2A-B2F8-3EA2F25F6873}"/>
              </a:ext>
            </a:extLst>
          </p:cNvPr>
          <p:cNvSpPr txBox="1"/>
          <p:nvPr/>
        </p:nvSpPr>
        <p:spPr>
          <a:xfrm>
            <a:off x="512626" y="6367868"/>
            <a:ext cx="538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Chimie Tout-en-un PCSI Dunod p.651-654 </a:t>
            </a:r>
            <a:r>
              <a:rPr lang="fr-FR" dirty="0" err="1"/>
              <a:t>B.Fosset</a:t>
            </a:r>
            <a:r>
              <a:rPr lang="fr-FR" dirty="0"/>
              <a:t> et 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38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E7751-6CD4-4C1A-A937-118565C4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466"/>
            <a:ext cx="7729728" cy="1188720"/>
          </a:xfrm>
        </p:spPr>
        <p:txBody>
          <a:bodyPr/>
          <a:lstStyle/>
          <a:p>
            <a:r>
              <a:rPr lang="fr-FR" dirty="0"/>
              <a:t>I.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dirty="0"/>
              <a:t>Empilement compact de </a:t>
            </a:r>
            <a:r>
              <a:rPr lang="fr-FR" dirty="0" err="1"/>
              <a:t>spheres</a:t>
            </a:r>
            <a:r>
              <a:rPr lang="fr-FR" dirty="0"/>
              <a:t> dures : présentation des mailles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0B3FF0-4368-4C2A-B2F8-3EA2F25F6873}"/>
              </a:ext>
            </a:extLst>
          </p:cNvPr>
          <p:cNvSpPr txBox="1"/>
          <p:nvPr/>
        </p:nvSpPr>
        <p:spPr>
          <a:xfrm>
            <a:off x="512626" y="6367868"/>
            <a:ext cx="194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</a:t>
            </a:r>
            <a:r>
              <a:rPr lang="fr-FR" dirty="0" err="1"/>
              <a:t>Wikiversité</a:t>
            </a: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895114-AE6E-4061-B3D0-C5305B88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16" y="1597282"/>
            <a:ext cx="6166167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E7751-6CD4-4C1A-A937-118565C4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466"/>
            <a:ext cx="7729728" cy="1188720"/>
          </a:xfrm>
        </p:spPr>
        <p:txBody>
          <a:bodyPr/>
          <a:lstStyle/>
          <a:p>
            <a:r>
              <a:rPr lang="fr-FR" dirty="0"/>
              <a:t>I.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dirty="0"/>
              <a:t>Empilement compact de </a:t>
            </a:r>
            <a:r>
              <a:rPr lang="fr-FR" dirty="0" err="1"/>
              <a:t>spheres</a:t>
            </a:r>
            <a:r>
              <a:rPr lang="fr-FR" dirty="0"/>
              <a:t> dures : présentation des mailles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0B3FF0-4368-4C2A-B2F8-3EA2F25F6873}"/>
              </a:ext>
            </a:extLst>
          </p:cNvPr>
          <p:cNvSpPr txBox="1"/>
          <p:nvPr/>
        </p:nvSpPr>
        <p:spPr>
          <a:xfrm>
            <a:off x="512626" y="6367868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Wikipédia</a:t>
            </a: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AC09F3-41D8-4811-92E8-18B47453E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55"/>
          <a:stretch/>
        </p:blipFill>
        <p:spPr bwMode="auto">
          <a:xfrm>
            <a:off x="246821" y="2166983"/>
            <a:ext cx="11698357" cy="384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D802-C074-43F8-A45A-E61A76B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30"/>
            <a:ext cx="7729728" cy="118872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dirty="0"/>
              <a:t> Définitions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419FC-5E60-467C-913A-4A563A46993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36873" r="20165" b="17994"/>
          <a:stretch/>
        </p:blipFill>
        <p:spPr bwMode="auto">
          <a:xfrm>
            <a:off x="4526280" y="1920558"/>
            <a:ext cx="5477445" cy="21028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3BC907-B34F-4087-AA42-8BBE5E4F045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5" t="29794" r="25951" b="25073"/>
          <a:stretch/>
        </p:blipFill>
        <p:spPr bwMode="auto">
          <a:xfrm>
            <a:off x="5743191" y="4290569"/>
            <a:ext cx="3707131" cy="21028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26497D-264E-42D9-9BD2-FECCF8628216}"/>
              </a:ext>
            </a:extLst>
          </p:cNvPr>
          <p:cNvSpPr txBox="1"/>
          <p:nvPr/>
        </p:nvSpPr>
        <p:spPr>
          <a:xfrm>
            <a:off x="1623060" y="2971959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Population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8CFBAF-9137-4B5E-AAF4-51DD9C794AD6}"/>
              </a:ext>
            </a:extLst>
          </p:cNvPr>
          <p:cNvSpPr txBox="1"/>
          <p:nvPr/>
        </p:nvSpPr>
        <p:spPr>
          <a:xfrm>
            <a:off x="2795817" y="5341969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Coordinence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4484FF-D9B5-49BA-8998-5119FFFEB0F4}"/>
              </a:ext>
            </a:extLst>
          </p:cNvPr>
          <p:cNvSpPr txBox="1"/>
          <p:nvPr/>
        </p:nvSpPr>
        <p:spPr>
          <a:xfrm>
            <a:off x="205740" y="6437304"/>
            <a:ext cx="518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Aurélien Bailly ,chapitre 12, solides cristallins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82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D802-C074-43F8-A45A-E61A76B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30"/>
            <a:ext cx="7729728" cy="118872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dirty="0"/>
              <a:t> Compacité et masse volumique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BFA2C-3F28-48D6-B41E-FBC0F4F33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47"/>
          <a:stretch/>
        </p:blipFill>
        <p:spPr>
          <a:xfrm>
            <a:off x="1309404" y="1904057"/>
            <a:ext cx="1889826" cy="3664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3CE366-7484-4BD6-9AA3-7EE194A12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2"/>
          <a:stretch/>
        </p:blipFill>
        <p:spPr>
          <a:xfrm>
            <a:off x="5784187" y="1852939"/>
            <a:ext cx="1780304" cy="36648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0D467C-07E6-4C55-AE4C-11108B81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47"/>
          <a:stretch/>
        </p:blipFill>
        <p:spPr>
          <a:xfrm>
            <a:off x="3621652" y="1852939"/>
            <a:ext cx="1889826" cy="3664860"/>
          </a:xfrm>
          <a:prstGeom prst="rect">
            <a:avLst/>
          </a:prstGeom>
        </p:spPr>
      </p:pic>
      <p:sp>
        <p:nvSpPr>
          <p:cNvPr id="12" name="Forme libre 1">
            <a:extLst>
              <a:ext uri="{FF2B5EF4-FFF2-40B4-BE49-F238E27FC236}">
                <a16:creationId xmlns:a16="http://schemas.microsoft.com/office/drawing/2014/main" id="{53B1AD35-FBF8-402C-9520-0B96B91274A1}"/>
              </a:ext>
            </a:extLst>
          </p:cNvPr>
          <p:cNvSpPr/>
          <p:nvPr/>
        </p:nvSpPr>
        <p:spPr>
          <a:xfrm>
            <a:off x="4622488" y="5176284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3" name="Forme libre 1">
            <a:extLst>
              <a:ext uri="{FF2B5EF4-FFF2-40B4-BE49-F238E27FC236}">
                <a16:creationId xmlns:a16="http://schemas.microsoft.com/office/drawing/2014/main" id="{F592B870-2E9D-48F0-BAC6-80B5CCE43A5C}"/>
              </a:ext>
            </a:extLst>
          </p:cNvPr>
          <p:cNvSpPr/>
          <p:nvPr/>
        </p:nvSpPr>
        <p:spPr>
          <a:xfrm>
            <a:off x="4200066" y="5176284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4" name="Forme libre 1">
            <a:extLst>
              <a:ext uri="{FF2B5EF4-FFF2-40B4-BE49-F238E27FC236}">
                <a16:creationId xmlns:a16="http://schemas.microsoft.com/office/drawing/2014/main" id="{4C3498CF-9A2E-45DA-8693-D66143A5E5C9}"/>
              </a:ext>
            </a:extLst>
          </p:cNvPr>
          <p:cNvSpPr/>
          <p:nvPr/>
        </p:nvSpPr>
        <p:spPr>
          <a:xfrm>
            <a:off x="4461549" y="5125166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5" name="Forme libre 1">
            <a:extLst>
              <a:ext uri="{FF2B5EF4-FFF2-40B4-BE49-F238E27FC236}">
                <a16:creationId xmlns:a16="http://schemas.microsoft.com/office/drawing/2014/main" id="{3ECFD7E3-4537-4BBA-A22F-331C6CF5DAFB}"/>
              </a:ext>
            </a:extLst>
          </p:cNvPr>
          <p:cNvSpPr/>
          <p:nvPr/>
        </p:nvSpPr>
        <p:spPr>
          <a:xfrm>
            <a:off x="4147811" y="5150725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6" name="Forme libre 1">
            <a:extLst>
              <a:ext uri="{FF2B5EF4-FFF2-40B4-BE49-F238E27FC236}">
                <a16:creationId xmlns:a16="http://schemas.microsoft.com/office/drawing/2014/main" id="{3EE94EF4-1BFB-4D2D-84D8-681EBB742DEC}"/>
              </a:ext>
            </a:extLst>
          </p:cNvPr>
          <p:cNvSpPr/>
          <p:nvPr/>
        </p:nvSpPr>
        <p:spPr>
          <a:xfrm>
            <a:off x="6721543" y="5150725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7" name="Forme libre 1">
            <a:extLst>
              <a:ext uri="{FF2B5EF4-FFF2-40B4-BE49-F238E27FC236}">
                <a16:creationId xmlns:a16="http://schemas.microsoft.com/office/drawing/2014/main" id="{DC6E9AB1-AC5D-4279-B188-05477F3D6783}"/>
              </a:ext>
            </a:extLst>
          </p:cNvPr>
          <p:cNvSpPr/>
          <p:nvPr/>
        </p:nvSpPr>
        <p:spPr>
          <a:xfrm>
            <a:off x="6299121" y="5150725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8" name="Forme libre 1">
            <a:extLst>
              <a:ext uri="{FF2B5EF4-FFF2-40B4-BE49-F238E27FC236}">
                <a16:creationId xmlns:a16="http://schemas.microsoft.com/office/drawing/2014/main" id="{EAFA33BF-0ABA-4677-A607-848F2B5E99F6}"/>
              </a:ext>
            </a:extLst>
          </p:cNvPr>
          <p:cNvSpPr/>
          <p:nvPr/>
        </p:nvSpPr>
        <p:spPr>
          <a:xfrm>
            <a:off x="6560604" y="509960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9" name="Forme libre 1">
            <a:extLst>
              <a:ext uri="{FF2B5EF4-FFF2-40B4-BE49-F238E27FC236}">
                <a16:creationId xmlns:a16="http://schemas.microsoft.com/office/drawing/2014/main" id="{048FC1C3-B93E-4448-BA1E-62043C72482A}"/>
              </a:ext>
            </a:extLst>
          </p:cNvPr>
          <p:cNvSpPr/>
          <p:nvPr/>
        </p:nvSpPr>
        <p:spPr>
          <a:xfrm>
            <a:off x="6246866" y="5125166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54">
                <a:extLst>
                  <a:ext uri="{FF2B5EF4-FFF2-40B4-BE49-F238E27FC236}">
                    <a16:creationId xmlns:a16="http://schemas.microsoft.com/office/drawing/2014/main" id="{9B84D567-8A0A-49B6-94B6-2AA37F0F0EDA}"/>
                  </a:ext>
                </a:extLst>
              </p:cNvPr>
              <p:cNvSpPr txBox="1"/>
              <p:nvPr/>
            </p:nvSpPr>
            <p:spPr>
              <a:xfrm>
                <a:off x="1991075" y="5415028"/>
                <a:ext cx="6855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fiole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0" name="ZoneTexte 54">
                <a:extLst>
                  <a:ext uri="{FF2B5EF4-FFF2-40B4-BE49-F238E27FC236}">
                    <a16:creationId xmlns:a16="http://schemas.microsoft.com/office/drawing/2014/main" id="{9B84D567-8A0A-49B6-94B6-2AA37F0F0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75" y="5415028"/>
                <a:ext cx="685509" cy="307777"/>
              </a:xfrm>
              <a:prstGeom prst="rect">
                <a:avLst/>
              </a:prstGeom>
              <a:blipFill>
                <a:blip r:embed="rId3"/>
                <a:stretch>
                  <a:fillRect l="-5357" r="-4464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55">
                <a:extLst>
                  <a:ext uri="{FF2B5EF4-FFF2-40B4-BE49-F238E27FC236}">
                    <a16:creationId xmlns:a16="http://schemas.microsoft.com/office/drawing/2014/main" id="{F9B42E22-2701-44C2-BAD8-93A13389B677}"/>
                  </a:ext>
                </a:extLst>
              </p:cNvPr>
              <p:cNvSpPr txBox="1"/>
              <p:nvPr/>
            </p:nvSpPr>
            <p:spPr>
              <a:xfrm>
                <a:off x="4237254" y="5373848"/>
                <a:ext cx="7704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fiole</m:t>
                          </m:r>
                        </m:sub>
                      </m:sSub>
                    </m:oMath>
                  </m:oMathPara>
                </a14:m>
                <a:endParaRPr lang="fr-FR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1" name="ZoneTexte 55">
                <a:extLst>
                  <a:ext uri="{FF2B5EF4-FFF2-40B4-BE49-F238E27FC236}">
                    <a16:creationId xmlns:a16="http://schemas.microsoft.com/office/drawing/2014/main" id="{F9B42E22-2701-44C2-BAD8-93A13389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54" y="5373848"/>
                <a:ext cx="770467" cy="615553"/>
              </a:xfrm>
              <a:prstGeom prst="rect">
                <a:avLst/>
              </a:prstGeom>
              <a:blipFill>
                <a:blip r:embed="rId4"/>
                <a:stretch>
                  <a:fillRect l="-6349" r="-3968" b="-8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56">
                <a:extLst>
                  <a:ext uri="{FF2B5EF4-FFF2-40B4-BE49-F238E27FC236}">
                    <a16:creationId xmlns:a16="http://schemas.microsoft.com/office/drawing/2014/main" id="{938FF6B0-FE5B-4B82-9DDF-A8F76F5B742B}"/>
                  </a:ext>
                </a:extLst>
              </p:cNvPr>
              <p:cNvSpPr txBox="1"/>
              <p:nvPr/>
            </p:nvSpPr>
            <p:spPr>
              <a:xfrm>
                <a:off x="6297646" y="5373848"/>
                <a:ext cx="81855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fiole</m:t>
                          </m:r>
                        </m:sub>
                      </m:sSub>
                    </m:oMath>
                  </m:oMathPara>
                </a14:m>
                <a:endParaRPr lang="fr-FR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eau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2" name="ZoneTexte 56">
                <a:extLst>
                  <a:ext uri="{FF2B5EF4-FFF2-40B4-BE49-F238E27FC236}">
                    <a16:creationId xmlns:a16="http://schemas.microsoft.com/office/drawing/2014/main" id="{938FF6B0-FE5B-4B82-9DDF-A8F76F5B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46" y="5373848"/>
                <a:ext cx="818557" cy="923330"/>
              </a:xfrm>
              <a:prstGeom prst="rect">
                <a:avLst/>
              </a:prstGeom>
              <a:blipFill>
                <a:blip r:embed="rId5"/>
                <a:stretch>
                  <a:fillRect l="-5224" r="-746" b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57">
                <a:extLst>
                  <a:ext uri="{FF2B5EF4-FFF2-40B4-BE49-F238E27FC236}">
                    <a16:creationId xmlns:a16="http://schemas.microsoft.com/office/drawing/2014/main" id="{96E55284-81F7-4EFA-9FCB-933E1CA829F0}"/>
                  </a:ext>
                </a:extLst>
              </p:cNvPr>
              <p:cNvSpPr txBox="1"/>
              <p:nvPr/>
            </p:nvSpPr>
            <p:spPr>
              <a:xfrm>
                <a:off x="8346006" y="2025618"/>
                <a:ext cx="2582310" cy="695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fiole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eau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eau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3" name="ZoneTexte 57">
                <a:extLst>
                  <a:ext uri="{FF2B5EF4-FFF2-40B4-BE49-F238E27FC236}">
                    <a16:creationId xmlns:a16="http://schemas.microsoft.com/office/drawing/2014/main" id="{96E55284-81F7-4EFA-9FCB-933E1CA8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006" y="2025618"/>
                <a:ext cx="2582310" cy="695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58">
                <a:extLst>
                  <a:ext uri="{FF2B5EF4-FFF2-40B4-BE49-F238E27FC236}">
                    <a16:creationId xmlns:a16="http://schemas.microsoft.com/office/drawing/2014/main" id="{13366724-FFE4-44C0-9E19-6CB3E563F150}"/>
                  </a:ext>
                </a:extLst>
              </p:cNvPr>
              <p:cNvSpPr txBox="1"/>
              <p:nvPr/>
            </p:nvSpPr>
            <p:spPr>
              <a:xfrm>
                <a:off x="8826714" y="3622049"/>
                <a:ext cx="1620893" cy="859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Cu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Cu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4" name="ZoneTexte 58">
                <a:extLst>
                  <a:ext uri="{FF2B5EF4-FFF2-40B4-BE49-F238E27FC236}">
                    <a16:creationId xmlns:a16="http://schemas.microsoft.com/office/drawing/2014/main" id="{13366724-FFE4-44C0-9E19-6CB3E563F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14" y="3622049"/>
                <a:ext cx="1620893" cy="859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èche : courbe vers le bas 24">
            <a:extLst>
              <a:ext uri="{FF2B5EF4-FFF2-40B4-BE49-F238E27FC236}">
                <a16:creationId xmlns:a16="http://schemas.microsoft.com/office/drawing/2014/main" id="{074B4E45-3808-45BE-8602-F33C85312DC4}"/>
              </a:ext>
            </a:extLst>
          </p:cNvPr>
          <p:cNvSpPr/>
          <p:nvPr/>
        </p:nvSpPr>
        <p:spPr>
          <a:xfrm>
            <a:off x="2459063" y="1564875"/>
            <a:ext cx="2163426" cy="420484"/>
          </a:xfrm>
          <a:prstGeom prst="curvedDownArrow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orme libre 1">
            <a:extLst>
              <a:ext uri="{FF2B5EF4-FFF2-40B4-BE49-F238E27FC236}">
                <a16:creationId xmlns:a16="http://schemas.microsoft.com/office/drawing/2014/main" id="{C32A08F3-CCC2-430B-8282-32D53687CDAA}"/>
              </a:ext>
            </a:extLst>
          </p:cNvPr>
          <p:cNvSpPr/>
          <p:nvPr/>
        </p:nvSpPr>
        <p:spPr>
          <a:xfrm>
            <a:off x="3523318" y="1802330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27" name="Forme libre 1">
            <a:extLst>
              <a:ext uri="{FF2B5EF4-FFF2-40B4-BE49-F238E27FC236}">
                <a16:creationId xmlns:a16="http://schemas.microsoft.com/office/drawing/2014/main" id="{987597A2-2A09-4B28-8129-A5985E8C6BF8}"/>
              </a:ext>
            </a:extLst>
          </p:cNvPr>
          <p:cNvSpPr/>
          <p:nvPr/>
        </p:nvSpPr>
        <p:spPr>
          <a:xfrm>
            <a:off x="3100896" y="1802330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28" name="Forme libre 1">
            <a:extLst>
              <a:ext uri="{FF2B5EF4-FFF2-40B4-BE49-F238E27FC236}">
                <a16:creationId xmlns:a16="http://schemas.microsoft.com/office/drawing/2014/main" id="{51CF39E9-D84A-453F-9366-C974C4AEF29A}"/>
              </a:ext>
            </a:extLst>
          </p:cNvPr>
          <p:cNvSpPr/>
          <p:nvPr/>
        </p:nvSpPr>
        <p:spPr>
          <a:xfrm>
            <a:off x="3362379" y="1751212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29" name="Forme libre 1">
            <a:extLst>
              <a:ext uri="{FF2B5EF4-FFF2-40B4-BE49-F238E27FC236}">
                <a16:creationId xmlns:a16="http://schemas.microsoft.com/office/drawing/2014/main" id="{A5F63230-E363-41CD-968E-B178C38CFD9C}"/>
              </a:ext>
            </a:extLst>
          </p:cNvPr>
          <p:cNvSpPr/>
          <p:nvPr/>
        </p:nvSpPr>
        <p:spPr>
          <a:xfrm>
            <a:off x="3048641" y="1776771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rgbClr val="CC99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0" name="Flèche : courbe vers le bas 29">
            <a:extLst>
              <a:ext uri="{FF2B5EF4-FFF2-40B4-BE49-F238E27FC236}">
                <a16:creationId xmlns:a16="http://schemas.microsoft.com/office/drawing/2014/main" id="{7F1C1305-CDE2-4EA2-8FCE-9FA569B23D55}"/>
              </a:ext>
            </a:extLst>
          </p:cNvPr>
          <p:cNvSpPr/>
          <p:nvPr/>
        </p:nvSpPr>
        <p:spPr>
          <a:xfrm>
            <a:off x="4663559" y="1564875"/>
            <a:ext cx="2163426" cy="420484"/>
          </a:xfrm>
          <a:prstGeom prst="curvedDownArrow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6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D802-C074-43F8-A45A-E61A76B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30"/>
            <a:ext cx="7729728" cy="118872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dirty="0"/>
              <a:t> Compacité et masse volumique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57">
                <a:extLst>
                  <a:ext uri="{FF2B5EF4-FFF2-40B4-BE49-F238E27FC236}">
                    <a16:creationId xmlns:a16="http://schemas.microsoft.com/office/drawing/2014/main" id="{96E55284-81F7-4EFA-9FCB-933E1CA829F0}"/>
                  </a:ext>
                </a:extLst>
              </p:cNvPr>
              <p:cNvSpPr txBox="1"/>
              <p:nvPr/>
            </p:nvSpPr>
            <p:spPr>
              <a:xfrm>
                <a:off x="8346006" y="2025618"/>
                <a:ext cx="2582310" cy="695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fiole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eau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eau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3" name="ZoneTexte 57">
                <a:extLst>
                  <a:ext uri="{FF2B5EF4-FFF2-40B4-BE49-F238E27FC236}">
                    <a16:creationId xmlns:a16="http://schemas.microsoft.com/office/drawing/2014/main" id="{96E55284-81F7-4EFA-9FCB-933E1CA8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006" y="2025618"/>
                <a:ext cx="2582310" cy="695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58">
                <a:extLst>
                  <a:ext uri="{FF2B5EF4-FFF2-40B4-BE49-F238E27FC236}">
                    <a16:creationId xmlns:a16="http://schemas.microsoft.com/office/drawing/2014/main" id="{13366724-FFE4-44C0-9E19-6CB3E563F150}"/>
                  </a:ext>
                </a:extLst>
              </p:cNvPr>
              <p:cNvSpPr txBox="1"/>
              <p:nvPr/>
            </p:nvSpPr>
            <p:spPr>
              <a:xfrm>
                <a:off x="8826714" y="3622049"/>
                <a:ext cx="1620893" cy="859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Cu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Cu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4" name="ZoneTexte 58">
                <a:extLst>
                  <a:ext uri="{FF2B5EF4-FFF2-40B4-BE49-F238E27FC236}">
                    <a16:creationId xmlns:a16="http://schemas.microsoft.com/office/drawing/2014/main" id="{13366724-FFE4-44C0-9E19-6CB3E563F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14" y="3622049"/>
                <a:ext cx="1620893" cy="859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1F67178-E204-41C2-84A1-F320D283905B}"/>
                  </a:ext>
                </a:extLst>
              </p:cNvPr>
              <p:cNvSpPr txBox="1"/>
              <p:nvPr/>
            </p:nvSpPr>
            <p:spPr>
              <a:xfrm>
                <a:off x="1155032" y="2013586"/>
                <a:ext cx="4382033" cy="865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2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2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𝐶𝑢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𝐶𝑢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/>
                  <a:t>+</a:t>
                </a:r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2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𝐶𝑢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𝐶𝑢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1F67178-E204-41C2-84A1-F320D283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32" y="2013586"/>
                <a:ext cx="4382033" cy="865430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B4184E-AEA3-4309-9023-262D35E97E8C}"/>
                  </a:ext>
                </a:extLst>
              </p:cNvPr>
              <p:cNvSpPr/>
              <p:nvPr/>
            </p:nvSpPr>
            <p:spPr>
              <a:xfrm>
                <a:off x="566922" y="3209607"/>
                <a:ext cx="5529078" cy="1145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fr-FR" sz="28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sub>
                          </m:sSub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B4184E-AEA3-4309-9023-262D35E97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2" y="3209607"/>
                <a:ext cx="5529078" cy="1145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31AFCD6-1B96-46B0-BB91-428E8F40CC42}"/>
                  </a:ext>
                </a:extLst>
              </p:cNvPr>
              <p:cNvSpPr txBox="1"/>
              <p:nvPr/>
            </p:nvSpPr>
            <p:spPr>
              <a:xfrm>
                <a:off x="1140444" y="4663873"/>
                <a:ext cx="4881657" cy="86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2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2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/>
                  <a:t>+</a:t>
                </a:r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2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31AFCD6-1B96-46B0-BB91-428E8F40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44" y="4663873"/>
                <a:ext cx="4881657" cy="864852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92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D802-C074-43F8-A45A-E61A76B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30"/>
            <a:ext cx="7729728" cy="118872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dirty="0"/>
              <a:t> Sites interstitiels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94C67AA-B9D5-4FBB-B479-5641649595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1" y="1647190"/>
            <a:ext cx="5086350" cy="44107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679F28-8864-4C41-AFEE-796EC4B3ABC5}"/>
              </a:ext>
            </a:extLst>
          </p:cNvPr>
          <p:cNvSpPr/>
          <p:nvPr/>
        </p:nvSpPr>
        <p:spPr>
          <a:xfrm>
            <a:off x="815456" y="6280340"/>
            <a:ext cx="6141489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image : </a:t>
            </a:r>
            <a:r>
              <a:rPr lang="fr-FR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http://www.chimix.com/an12/cap12/ag5.html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90110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879</TotalTime>
  <Words>178</Words>
  <Application>Microsoft Office PowerPoint</Application>
  <PresentationFormat>Grand écran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Times New Roman</vt:lpstr>
      <vt:lpstr>Colis</vt:lpstr>
      <vt:lpstr>LC 17 Solides cristallins</vt:lpstr>
      <vt:lpstr>Fromation de cristaux de CuSO_4</vt:lpstr>
      <vt:lpstr>I.1Structure Cristalline : formalisme</vt:lpstr>
      <vt:lpstr>I.2Empilement compact de spheres dures : présentation des mailles</vt:lpstr>
      <vt:lpstr>I.2Empilement compact de spheres dures : présentation des mailles</vt:lpstr>
      <vt:lpstr>II. 1 Définitions</vt:lpstr>
      <vt:lpstr>II. 2 Compacité et masse volumique</vt:lpstr>
      <vt:lpstr>II. 2 Compacité et masse volumique</vt:lpstr>
      <vt:lpstr>II. 3 Sites interstitiels</vt:lpstr>
      <vt:lpstr>III. 1 Propriétés des métaux</vt:lpstr>
      <vt:lpstr>III. 2 Matériaux covalents</vt:lpstr>
      <vt:lpstr>III. 2 Matériaux covalents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17 Solides cristallins</dc:title>
  <dc:creator>Xavier Dumoulin</dc:creator>
  <cp:lastModifiedBy>Xavier Dumoulin</cp:lastModifiedBy>
  <cp:revision>11</cp:revision>
  <dcterms:created xsi:type="dcterms:W3CDTF">2020-04-23T16:26:16Z</dcterms:created>
  <dcterms:modified xsi:type="dcterms:W3CDTF">2020-04-24T07:50:02Z</dcterms:modified>
</cp:coreProperties>
</file>