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4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4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06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3FEB-6068-4DAA-83DB-467E99CC8C7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E85882-6417-420D-A3CB-D67D47C7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642" y="1081173"/>
            <a:ext cx="9226380" cy="1390178"/>
          </a:xfrm>
        </p:spPr>
        <p:txBody>
          <a:bodyPr>
            <a:noAutofit/>
          </a:bodyPr>
          <a:lstStyle/>
          <a:p>
            <a:r>
              <a:rPr lang="it-IT" sz="4000" b="1" dirty="0" smtClean="0">
                <a:latin typeface="+mn-lt"/>
              </a:rPr>
              <a:t>APPLIED NUMERICAL FINANCE - 20247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22" y="3089189"/>
            <a:ext cx="9144000" cy="2454876"/>
          </a:xfrm>
        </p:spPr>
        <p:txBody>
          <a:bodyPr>
            <a:noAutofit/>
          </a:bodyPr>
          <a:lstStyle/>
          <a:p>
            <a:r>
              <a:rPr lang="it-IT" sz="4400" b="1" dirty="0">
                <a:latin typeface="+mj-lt"/>
              </a:rPr>
              <a:t> </a:t>
            </a:r>
            <a:r>
              <a:rPr lang="it-IT" sz="4400" b="1" dirty="0" smtClean="0">
                <a:latin typeface="+mj-lt"/>
              </a:rPr>
              <a:t>A CROSS-LANGUAGE PROGRAM FOR PRICING REAL MARKET DATA</a:t>
            </a:r>
            <a:endParaRPr lang="en-US" sz="4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42" y="5634681"/>
            <a:ext cx="353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Alessandro Donno (1744747)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43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" y="214184"/>
            <a:ext cx="9506465" cy="1320800"/>
          </a:xfrm>
        </p:spPr>
        <p:txBody>
          <a:bodyPr>
            <a:noAutofit/>
          </a:bodyPr>
          <a:lstStyle/>
          <a:p>
            <a:r>
              <a:rPr lang="it-IT" b="1" dirty="0" smtClean="0"/>
              <a:t>TIME REQUIREMENT FOR DIFFERENT MONTE CARLO SIMULATIONS IN VBA AND C++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1598336"/>
            <a:ext cx="3814120" cy="2467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4316628"/>
            <a:ext cx="3892210" cy="2467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86" y="2416432"/>
            <a:ext cx="4247075" cy="25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smtClean="0"/>
              <a:t>GETTING MARKET DATA FROM…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0" y="1720678"/>
            <a:ext cx="3901206" cy="1365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73" y="2849262"/>
            <a:ext cx="5117848" cy="841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3" y="4197178"/>
            <a:ext cx="4197374" cy="22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6" y="823785"/>
            <a:ext cx="9224574" cy="2218724"/>
          </a:xfrm>
        </p:spPr>
        <p:txBody>
          <a:bodyPr>
            <a:noAutofit/>
          </a:bodyPr>
          <a:lstStyle/>
          <a:p>
            <a:pPr algn="ctr"/>
            <a:r>
              <a:rPr lang="it-IT" sz="4400" b="1" dirty="0" smtClean="0"/>
              <a:t>CHOOSE OPTION FLAVOR AND STRIKE PRICE AND THEN… TEST!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5458" y="3100173"/>
            <a:ext cx="79495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DIFFERENT MODELS:</a:t>
            </a:r>
          </a:p>
          <a:p>
            <a:endParaRPr lang="it-I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t-IT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STANDARD BLACK-SCHOLES MODEL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it-IT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JUMP-DIFFUSION PRICING MODEL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it-IT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LOOKBACK OPTIONS PRICING MODEL</a:t>
            </a:r>
          </a:p>
        </p:txBody>
      </p:sp>
    </p:spTree>
    <p:extLst>
      <p:ext uri="{BB962C8B-B14F-4D97-AF65-F5344CB8AC3E}">
        <p14:creationId xmlns:p14="http://schemas.microsoft.com/office/powerpoint/2010/main" val="32997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362" y="586817"/>
            <a:ext cx="74161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 smtClean="0">
                <a:solidFill>
                  <a:schemeClr val="accent1"/>
                </a:solidFill>
              </a:rPr>
              <a:t>SETTING THE BLACK-SCHOLES FORMULAS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1" y="2357519"/>
            <a:ext cx="5249562" cy="16784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27" y="4481130"/>
            <a:ext cx="6310184" cy="19592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2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smtClean="0"/>
              <a:t>JUMP-DIFFUSION MODEL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7" y="2254312"/>
            <a:ext cx="7047152" cy="839939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05" y="3553879"/>
            <a:ext cx="5307825" cy="10960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7" y="4874803"/>
            <a:ext cx="9539341" cy="90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735638" y="1742116"/>
            <a:ext cx="244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Stock </a:t>
            </a:r>
            <a:r>
              <a:rPr lang="it-IT" dirty="0" smtClean="0"/>
              <a:t>Price </a:t>
            </a:r>
            <a:r>
              <a:rPr lang="it-IT" dirty="0" smtClean="0"/>
              <a:t>Dynamics</a:t>
            </a:r>
            <a:r>
              <a:rPr lang="it-IT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625" y="3778743"/>
            <a:ext cx="150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Price of a Call option: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227" y="1787448"/>
            <a:ext cx="7208108" cy="14043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smtClean="0"/>
              <a:t>MONTE CARLO METHOD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7" y="1944641"/>
            <a:ext cx="5408806" cy="1040155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16" y="3356898"/>
            <a:ext cx="5408806" cy="658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16" y="4163236"/>
            <a:ext cx="5408806" cy="666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48" y="5081976"/>
            <a:ext cx="4117975" cy="14225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94407" y="1930300"/>
            <a:ext cx="49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4383" y="3697925"/>
            <a:ext cx="49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2</a:t>
            </a:r>
            <a:endParaRPr lang="it-IT" sz="4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43737" y="5439319"/>
            <a:ext cx="49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3</a:t>
            </a:r>
            <a:endParaRPr lang="it-IT" sz="4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64516" y="3345973"/>
            <a:ext cx="5408806" cy="14117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3383" y="1585356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Stock </a:t>
            </a:r>
            <a:r>
              <a:rPr lang="it-IT" dirty="0" err="1" smtClean="0"/>
              <a:t>price</a:t>
            </a:r>
            <a:r>
              <a:rPr lang="it-IT" dirty="0" smtClean="0"/>
              <a:t> </a:t>
            </a:r>
            <a:r>
              <a:rPr lang="it-IT" dirty="0" err="1" smtClean="0"/>
              <a:t>dynamics</a:t>
            </a:r>
            <a:r>
              <a:rPr lang="it-IT" dirty="0" smtClean="0"/>
              <a:t> under the standard GBM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37" y="1513873"/>
            <a:ext cx="5414728" cy="1579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11" y="609600"/>
            <a:ext cx="9325232" cy="1320800"/>
          </a:xfrm>
        </p:spPr>
        <p:txBody>
          <a:bodyPr/>
          <a:lstStyle/>
          <a:p>
            <a:r>
              <a:rPr lang="it-IT" b="1" dirty="0" smtClean="0"/>
              <a:t>FLOATING-STRIKE LOOKBACK CALL OPTION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2" y="1753490"/>
            <a:ext cx="7353467" cy="5907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1" y="2784792"/>
            <a:ext cx="9668101" cy="18877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30" y="4909455"/>
            <a:ext cx="4938921" cy="15654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8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PRICE CONVERGENCE IN THE STANDARD GBM MONTE CARLO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2237632"/>
            <a:ext cx="4853483" cy="334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95" y="2237632"/>
            <a:ext cx="5017807" cy="33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PRICE CONVERGENCE IN THE </a:t>
            </a:r>
            <a:r>
              <a:rPr lang="it-IT" b="1" dirty="0" smtClean="0"/>
              <a:t>JUMP-DIFFUSION </a:t>
            </a:r>
            <a:r>
              <a:rPr lang="it-IT" b="1" dirty="0"/>
              <a:t>MONTE CARLO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9" y="2250985"/>
            <a:ext cx="5006244" cy="321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84" y="2250985"/>
            <a:ext cx="5286147" cy="32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6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112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APPLIED NUMERICAL FINANCE - 20247</vt:lpstr>
      <vt:lpstr>GETTING MARKET DATA FROM…</vt:lpstr>
      <vt:lpstr>CHOOSE OPTION FLAVOR AND STRIKE PRICE AND THEN… TEST!</vt:lpstr>
      <vt:lpstr>PowerPoint Presentation</vt:lpstr>
      <vt:lpstr>JUMP-DIFFUSION MODEL</vt:lpstr>
      <vt:lpstr>MONTE CARLO METHOD</vt:lpstr>
      <vt:lpstr>FLOATING-STRIKE LOOKBACK CALL OPTION</vt:lpstr>
      <vt:lpstr>PRICE CONVERGENCE IN THE STANDARD GBM MONTE CARLO</vt:lpstr>
      <vt:lpstr>PRICE CONVERGENCE IN THE JUMP-DIFFUSION MONTE CARLO</vt:lpstr>
      <vt:lpstr>TIME REQUIREMENT FOR DIFFERENT MONTE CARLO SIMULATIONS IN VBA AND C++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NUMERICAL FINANCE</dc:title>
  <dc:creator>Alessandro Donno</dc:creator>
  <cp:lastModifiedBy>Alessandro Donno</cp:lastModifiedBy>
  <cp:revision>36</cp:revision>
  <dcterms:created xsi:type="dcterms:W3CDTF">2017-11-26T23:45:45Z</dcterms:created>
  <dcterms:modified xsi:type="dcterms:W3CDTF">2017-12-27T18:49:09Z</dcterms:modified>
</cp:coreProperties>
</file>