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307" r:id="rId3"/>
    <p:sldId id="306" r:id="rId4"/>
    <p:sldId id="270" r:id="rId5"/>
    <p:sldId id="310" r:id="rId6"/>
    <p:sldId id="308" r:id="rId7"/>
    <p:sldId id="312" r:id="rId8"/>
    <p:sldId id="302" r:id="rId9"/>
    <p:sldId id="311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C9D"/>
    <a:srgbClr val="506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E8D33-A01F-4AF9-B3B5-1290EC5A996E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8D581-1AD4-4E45-93C8-32659DE55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AE419-CE9E-2E51-16F3-C9B2300C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AD7BA-4799-AFBD-98F5-D3FF6460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6A3B-24E7-16DA-F82E-055CE09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38BC-7476-4DE9-AEA5-F2D503F6337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2B10D-498F-F233-E7DF-3B20664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475D5-731A-1829-870A-D3373C86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A91A-35F3-A1AA-63D7-BE0C4A2B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C476C3-CC4F-6015-0236-40608DD9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BA43F-8769-81DD-80E2-D827043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E6E5-0E61-4B2D-85BD-CC4D029E5E0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668EE-265D-3FE4-2E6B-F0FA8458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6A915-58FB-6F8B-4159-921D8EF1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30762C-D6CA-C245-D239-8A9968651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94B17-5374-2B59-236C-4D1D3866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7CBA2-00F5-923E-B5EA-3A982361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86D2-0DFE-4B07-AD58-5C4360F16EB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134B2-BDC5-1E8F-FA4C-407C6328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D43A-EC6D-466E-022B-06D0EB7A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21700-0A7E-5C03-1C07-F54BBE4F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71474-166D-5CD6-8B2E-43A17B8C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696AA-A36F-A52A-B0F3-ECD80B20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ECD-0631-4B2C-A194-898BED3540E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F2E2-176D-4203-AA1B-0C7E26D8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19F7F-5033-BBA8-A16A-1178A91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9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B5D-D57C-7CD1-ED08-4782E1EC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DFE61-9637-3A2E-7DE3-2D5BAD94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98FFD-BC51-1EF3-7231-E44676E0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025-E3D5-48E6-A0DA-F210B90FDB1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7AE40-88A6-91CD-3BEE-35ADFFD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9BBE-0C32-F6BF-F97D-AA21E13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26E2-A810-31C5-3508-78E0C014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2019F-F8D7-5946-542C-803590765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8784E-2F2A-B72C-5474-DC0995FF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F1ECB-CABD-88CB-3CB5-EE72965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A92-ED35-4805-99CD-A3E4E63CF63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00C7D-649C-2486-863B-A3A0EA6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DD553-A8CE-DCF4-9F9A-85DB523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1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BD2B0-0036-9155-1A52-5B1B04F6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B3B09-265D-E00D-FCF6-A1288F4D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56DDF-05B6-A1A4-323B-773E58CF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0D8CB5-2142-F07A-770C-98A725B71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988E4-39A3-D162-49DA-A916CF8C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7BB75F-66B4-95B3-C88A-9E6A2093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F275-2CFE-43C8-9B5B-24502D385CC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AC1138-0EC6-050A-8B2B-7ED8DBBD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688C8-C599-C213-5DAC-C67D7109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7C405-0CC9-FFC6-88C7-A36C06A7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B0191-9C55-FAF4-E40E-6E0687E7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4E31-F581-498D-B6B5-BEA2F802197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DB9E5-50E4-69BA-EC75-08E52A10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71F2-8CD7-8CA3-5D7B-DA78FAE0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534A9-5948-321D-7949-BA838DBC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A6A2-3244-4EBA-841B-67877A8BD5C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38B822-95DB-80D4-DD0A-70D843FE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440417-042C-C975-7765-5ACFA06C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21FCC-7EE4-037A-FB03-E62F21B3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E9271-E8DF-38DD-70E7-6642C4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9AF553-E511-11F3-5635-3B5A5A1D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4DB77-ADD6-577D-8A92-EA878447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D708-E6C5-4D01-88FE-FD7C127EEEB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E0E6D-1084-CAFC-5419-7A996CA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116EA-9B92-5444-37E6-9A2CDA40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5A171-451B-50F1-B772-62AFCBD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EDD53D-AABC-59E6-E411-7E754B53A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08755-B965-C80A-3291-42320C22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3CBC5-494D-CC93-C055-EA432842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0AAB-1FE7-4950-9A03-F87963CC27B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87231-FE57-D7A5-5A28-000507D3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538F3-9F03-88B9-000A-B69E53CC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9488B6-4F0F-A883-AD8E-9F648109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83268-13D5-B13A-FF8A-EDCDE6D1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70BDD-EDC2-ACAF-6716-FC3F1BA51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2462-DC3B-4319-BE1B-BB37E693547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4466-C5A1-F047-FAD3-C68A66094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DE4B1-EA9D-F20D-034E-0395310D7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BF51-5641-41B4-9D0F-5F7C7B7FE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03E7521-4A30-22D1-CB13-D2ADDE94A73F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4BCB37-32C8-B87C-3578-D9D658B6AB45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B9C2C55-AFD7-5188-F255-B5221DAC5E5F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9" name="그림 78" descr="실외, 노란색, 오렌지, 건축이(가) 표시된 사진&#10;&#10;자동 생성된 설명">
            <a:extLst>
              <a:ext uri="{FF2B5EF4-FFF2-40B4-BE49-F238E27FC236}">
                <a16:creationId xmlns:a16="http://schemas.microsoft.com/office/drawing/2014/main" id="{8FB52357-3DD9-8CE4-298B-E6EA2F3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00">
            <a:off x="1293288" y="2688362"/>
            <a:ext cx="4920155" cy="3280103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6224A09-DEFB-97B5-A5B7-A162FB960A4E}"/>
              </a:ext>
            </a:extLst>
          </p:cNvPr>
          <p:cNvSpPr/>
          <p:nvPr/>
        </p:nvSpPr>
        <p:spPr>
          <a:xfrm>
            <a:off x="7404536" y="2643206"/>
            <a:ext cx="4309243" cy="33704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AE0B02-51C2-9D4B-0C07-EEA82C09951C}"/>
              </a:ext>
            </a:extLst>
          </p:cNvPr>
          <p:cNvSpPr txBox="1"/>
          <p:nvPr/>
        </p:nvSpPr>
        <p:spPr>
          <a:xfrm>
            <a:off x="7605644" y="2856041"/>
            <a:ext cx="3926832" cy="282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이태원에는 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코로나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19 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확산 이후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만에 사회적 거리두기 없는 </a:t>
            </a:r>
            <a:r>
              <a:rPr lang="ko-KR" altLang="en-US" sz="1500" b="0" i="0" u="sng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핼러윈을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즐기려는 수많은 인파가 몰려들었는데 오후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분경 서울특별시 용산구 이태원동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119-3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번지 일대 </a:t>
            </a:r>
            <a:r>
              <a:rPr lang="ko-KR" altLang="en-US" sz="1500" b="0" i="0" u="sng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해밀톤호텔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옆 보행로 폭이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500" b="0" i="0" u="sng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ｍ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안팎인 골목에 </a:t>
            </a:r>
            <a:r>
              <a:rPr lang="ko-KR" altLang="en-US" sz="1500" b="0" i="0" u="sng" dirty="0" err="1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핼러윈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축제를 즐기기 위해 모인 다수의 인파가 뒤엉키면서 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159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명이 사망하는 등 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300</a:t>
            </a:r>
            <a:r>
              <a:rPr lang="ko-KR" altLang="en-US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명이 넘는 사상자가 발생하였다</a:t>
            </a:r>
            <a:r>
              <a:rPr lang="en-US" altLang="ko-KR" sz="1500" b="0" i="0" u="sng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u="sng" dirty="0"/>
          </a:p>
        </p:txBody>
      </p: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B164037-E217-30BF-2AD8-A39032FF65AA}"/>
              </a:ext>
            </a:extLst>
          </p:cNvPr>
          <p:cNvSpPr/>
          <p:nvPr/>
        </p:nvSpPr>
        <p:spPr>
          <a:xfrm>
            <a:off x="9531352" y="2610938"/>
            <a:ext cx="75415" cy="64535"/>
          </a:xfrm>
          <a:prstGeom prst="flowChartConnector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B086CFFC-1FE5-A75A-8DFD-086D255F494B}"/>
              </a:ext>
            </a:extLst>
          </p:cNvPr>
          <p:cNvSpPr/>
          <p:nvPr/>
        </p:nvSpPr>
        <p:spPr>
          <a:xfrm>
            <a:off x="7366828" y="4296148"/>
            <a:ext cx="75415" cy="64535"/>
          </a:xfrm>
          <a:prstGeom prst="flowChartConnector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연결자 91">
            <a:extLst>
              <a:ext uri="{FF2B5EF4-FFF2-40B4-BE49-F238E27FC236}">
                <a16:creationId xmlns:a16="http://schemas.microsoft.com/office/drawing/2014/main" id="{76F2E854-BC23-3925-B56D-98807CDE16FE}"/>
              </a:ext>
            </a:extLst>
          </p:cNvPr>
          <p:cNvSpPr/>
          <p:nvPr/>
        </p:nvSpPr>
        <p:spPr>
          <a:xfrm>
            <a:off x="9531352" y="5981359"/>
            <a:ext cx="75415" cy="64535"/>
          </a:xfrm>
          <a:prstGeom prst="flowChartConnector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72D91247-65C4-BED0-81B3-4A4D7B31D0CF}"/>
              </a:ext>
            </a:extLst>
          </p:cNvPr>
          <p:cNvSpPr/>
          <p:nvPr/>
        </p:nvSpPr>
        <p:spPr>
          <a:xfrm>
            <a:off x="11685501" y="4296148"/>
            <a:ext cx="75415" cy="64535"/>
          </a:xfrm>
          <a:prstGeom prst="flowChartConnector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래픽 100" descr="빨리 감기 단색으로 채워진">
            <a:extLst>
              <a:ext uri="{FF2B5EF4-FFF2-40B4-BE49-F238E27FC236}">
                <a16:creationId xmlns:a16="http://schemas.microsoft.com/office/drawing/2014/main" id="{19487C08-50C7-CACC-8630-75ED200F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78DDF87-50F6-700B-6B32-F2F51B0797E6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ABD25B9-6CFC-3C81-9E0D-159414C732B3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10230BD0-BD3B-F4AF-493F-655F089B7FD2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래픽 112" descr="빨리 감기 단색으로 채워진">
            <a:extLst>
              <a:ext uri="{FF2B5EF4-FFF2-40B4-BE49-F238E27FC236}">
                <a16:creationId xmlns:a16="http://schemas.microsoft.com/office/drawing/2014/main" id="{4AC79FDC-7DBF-C1AA-2F69-E3327BC7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434637B-CF9D-EFF4-5614-1AC333286ECA}"/>
              </a:ext>
            </a:extLst>
          </p:cNvPr>
          <p:cNvSpPr txBox="1"/>
          <p:nvPr/>
        </p:nvSpPr>
        <p:spPr>
          <a:xfrm>
            <a:off x="3997583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2EEF90A-66A1-1945-2C4D-3B2C6033C46E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순서도: 연결자 119">
            <a:extLst>
              <a:ext uri="{FF2B5EF4-FFF2-40B4-BE49-F238E27FC236}">
                <a16:creationId xmlns:a16="http://schemas.microsoft.com/office/drawing/2014/main" id="{A39D7D7B-CA1C-F319-0C37-FE9D542F2C6D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5E1B67-D46E-3353-EA30-0DE5F831D0C8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0208A55-9AF0-411D-6008-B16990E312CC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순서도: 연결자 131">
            <a:extLst>
              <a:ext uri="{FF2B5EF4-FFF2-40B4-BE49-F238E27FC236}">
                <a16:creationId xmlns:a16="http://schemas.microsoft.com/office/drawing/2014/main" id="{1DA1B8C5-82C9-1D5F-A794-B0981DA61E40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A570F7-2858-19DE-759F-0AB28EF08A2B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135" name="이등변 삼각형 134">
            <a:extLst>
              <a:ext uri="{FF2B5EF4-FFF2-40B4-BE49-F238E27FC236}">
                <a16:creationId xmlns:a16="http://schemas.microsoft.com/office/drawing/2014/main" id="{2BFDE8C8-DF17-AA3B-B3FB-B96A497E1494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순서도: 연결자 136">
            <a:extLst>
              <a:ext uri="{FF2B5EF4-FFF2-40B4-BE49-F238E27FC236}">
                <a16:creationId xmlns:a16="http://schemas.microsoft.com/office/drawing/2014/main" id="{C1D1C0C9-FB63-6DEC-F30A-7F88E9AF87DE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CCF330-95D9-D712-E087-D7CCED31B1D9}"/>
              </a:ext>
            </a:extLst>
          </p:cNvPr>
          <p:cNvSpPr txBox="1"/>
          <p:nvPr/>
        </p:nvSpPr>
        <p:spPr>
          <a:xfrm>
            <a:off x="1200868" y="823721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</p:spTree>
    <p:extLst>
      <p:ext uri="{BB962C8B-B14F-4D97-AF65-F5344CB8AC3E}">
        <p14:creationId xmlns:p14="http://schemas.microsoft.com/office/powerpoint/2010/main" val="65900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45ACE-1B6F-FF8E-1526-7A4F454DF0E6}"/>
              </a:ext>
            </a:extLst>
          </p:cNvPr>
          <p:cNvSpPr txBox="1"/>
          <p:nvPr/>
        </p:nvSpPr>
        <p:spPr>
          <a:xfrm>
            <a:off x="1502932" y="3170857"/>
            <a:ext cx="918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밀집도 파악 필요</a:t>
            </a:r>
            <a:endParaRPr lang="en-US" altLang="ko-KR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공식 행사가 없더라도 통행량 급증 시 주의 요망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492F0F-AA6E-7759-024D-6D8CE8CB7C8F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56BEF24-4B99-22EC-070A-1EFF6C064C21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5DD357-49BB-3592-4196-AB37C20BDD21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빨리 감기 단색으로 채워진">
            <a:extLst>
              <a:ext uri="{FF2B5EF4-FFF2-40B4-BE49-F238E27FC236}">
                <a16:creationId xmlns:a16="http://schemas.microsoft.com/office/drawing/2014/main" id="{DE77E631-F5A9-906E-F904-C304DDBAD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D5B1C4-8DFA-7E64-8177-20711B3F4014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BFC974-9645-61DD-4780-2FD273D141AA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BFE5789-C7FA-8F44-0B4B-C9B60AC07A03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빨리 감기 단색으로 채워진">
            <a:extLst>
              <a:ext uri="{FF2B5EF4-FFF2-40B4-BE49-F238E27FC236}">
                <a16:creationId xmlns:a16="http://schemas.microsoft.com/office/drawing/2014/main" id="{4DAB2A49-C06E-3CBB-EB91-377A1E5E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505D8-4FFF-81B5-E44B-7A36C3579D3F}"/>
              </a:ext>
            </a:extLst>
          </p:cNvPr>
          <p:cNvSpPr txBox="1"/>
          <p:nvPr/>
        </p:nvSpPr>
        <p:spPr>
          <a:xfrm>
            <a:off x="4026136" y="1400995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590A17-3AA6-10A6-FCF6-CE734752AE02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620AE0CE-35DA-B46E-51A9-63A44E3EA171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8D7DE-DDFB-34D2-BA5F-FB52E9EC3D02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585167-DC8C-D4A1-3EF1-037F18DA0392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81B0AEC-4D22-CA91-83AF-D91BCC784203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7BAF6-B2C7-6540-E928-62F43DAF777F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D327F508-91C1-1400-A3F6-563B23F3B47C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2735B7B6-8886-2322-CE34-F489E33FC120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D990CE-04A5-9ADA-8289-75FB687E9D7E}"/>
              </a:ext>
            </a:extLst>
          </p:cNvPr>
          <p:cNvSpPr txBox="1"/>
          <p:nvPr/>
        </p:nvSpPr>
        <p:spPr>
          <a:xfrm>
            <a:off x="10155620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</p:spTree>
    <p:extLst>
      <p:ext uri="{BB962C8B-B14F-4D97-AF65-F5344CB8AC3E}">
        <p14:creationId xmlns:p14="http://schemas.microsoft.com/office/powerpoint/2010/main" val="22405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BC4073-DAA1-85C9-AD3D-92636F72F263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ABB1042-8AD1-37F2-6219-75EFEE07CC9F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BC9D96-C57C-19B9-FA2B-998943DEE3E1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빨리 감기 단색으로 채워진">
            <a:extLst>
              <a:ext uri="{FF2B5EF4-FFF2-40B4-BE49-F238E27FC236}">
                <a16:creationId xmlns:a16="http://schemas.microsoft.com/office/drawing/2014/main" id="{5B04F1D4-B83A-6217-C931-CC184DEF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F2F6DB-42AD-1AA1-C938-F7251DED6A33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4F36DF2-3DA2-BEF7-CA77-20C29C0AE991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4F797678-184A-5E33-BF9B-1ADE3A616C3E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빨리 감기 단색으로 채워진">
            <a:extLst>
              <a:ext uri="{FF2B5EF4-FFF2-40B4-BE49-F238E27FC236}">
                <a16:creationId xmlns:a16="http://schemas.microsoft.com/office/drawing/2014/main" id="{F1B63EBF-99C3-4B7B-3557-4505AEA7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1AFEBA-71A4-08E5-8819-2CCE84EC64AC}"/>
              </a:ext>
            </a:extLst>
          </p:cNvPr>
          <p:cNvSpPr txBox="1"/>
          <p:nvPr/>
        </p:nvSpPr>
        <p:spPr>
          <a:xfrm>
            <a:off x="4026136" y="1400995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98CE8A-D784-E2CE-F394-C8B7FB63B2EA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09F67C97-9144-25E4-8722-F32BCE441C2C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03B4B-3B56-5EF8-4604-530D7A397182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263B089-CB1F-DB1E-3E40-F9440CB141D9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8289EF9-C5A0-7596-246F-7C892C83055E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E64D9-78EF-AA2F-A5C0-16A3A7835006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3E2D3FD1-D433-F99D-61E9-6AE2D9683709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8B2D5969-C29C-6679-2C1D-A78D4051E67E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6EE775-ECDA-8833-EF30-6E49EF951204}"/>
              </a:ext>
            </a:extLst>
          </p:cNvPr>
          <p:cNvSpPr txBox="1"/>
          <p:nvPr/>
        </p:nvSpPr>
        <p:spPr>
          <a:xfrm>
            <a:off x="1200868" y="823721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1026" name="Picture 2" descr="KEB하나은행 초청 축구 국가대표 친선경기 대한민국 v 콜롬비아 in 서울월드컵경기장 2019.03.26.(화) : 네이버 블로그">
            <a:extLst>
              <a:ext uri="{FF2B5EF4-FFF2-40B4-BE49-F238E27FC236}">
                <a16:creationId xmlns:a16="http://schemas.microsoft.com/office/drawing/2014/main" id="{7BD4E82C-F684-F0CA-84C2-9F621ACE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31" y="2930318"/>
            <a:ext cx="4437757" cy="332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실시간 월드컵경기장역 ㅋㅋㅋㅋㅋㅋ - 포텐 터짐 최신순 - 에펨코리아">
            <a:extLst>
              <a:ext uri="{FF2B5EF4-FFF2-40B4-BE49-F238E27FC236}">
                <a16:creationId xmlns:a16="http://schemas.microsoft.com/office/drawing/2014/main" id="{B036ABED-8305-9257-4174-D2FA9139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39468" r="767" b="680"/>
          <a:stretch/>
        </p:blipFill>
        <p:spPr bwMode="auto">
          <a:xfrm>
            <a:off x="6749214" y="2904937"/>
            <a:ext cx="4421635" cy="332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'이태원' 이후 지하철 출근길…&quot;안전요원 덕에 한결 나아요&quot;">
            <a:extLst>
              <a:ext uri="{FF2B5EF4-FFF2-40B4-BE49-F238E27FC236}">
                <a16:creationId xmlns:a16="http://schemas.microsoft.com/office/drawing/2014/main" id="{205AC091-B920-2C76-7613-1EC0F4938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9"/>
          <a:stretch/>
        </p:blipFill>
        <p:spPr bwMode="auto">
          <a:xfrm>
            <a:off x="3879019" y="1713291"/>
            <a:ext cx="4421635" cy="33283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5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BC4073-DAA1-85C9-AD3D-92636F72F263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AABB1042-8AD1-37F2-6219-75EFEE07CC9F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BC9D96-C57C-19B9-FA2B-998943DEE3E1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빨리 감기 단색으로 채워진">
            <a:extLst>
              <a:ext uri="{FF2B5EF4-FFF2-40B4-BE49-F238E27FC236}">
                <a16:creationId xmlns:a16="http://schemas.microsoft.com/office/drawing/2014/main" id="{5B04F1D4-B83A-6217-C931-CC184DEF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F2F6DB-42AD-1AA1-C938-F7251DED6A33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4F36DF2-3DA2-BEF7-CA77-20C29C0AE991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4F797678-184A-5E33-BF9B-1ADE3A616C3E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빨리 감기 단색으로 채워진">
            <a:extLst>
              <a:ext uri="{FF2B5EF4-FFF2-40B4-BE49-F238E27FC236}">
                <a16:creationId xmlns:a16="http://schemas.microsoft.com/office/drawing/2014/main" id="{F1B63EBF-99C3-4B7B-3557-4505AEA7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1AFEBA-71A4-08E5-8819-2CCE84EC64AC}"/>
              </a:ext>
            </a:extLst>
          </p:cNvPr>
          <p:cNvSpPr txBox="1"/>
          <p:nvPr/>
        </p:nvSpPr>
        <p:spPr>
          <a:xfrm>
            <a:off x="4026136" y="1400995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98CE8A-D784-E2CE-F394-C8B7FB63B2EA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09F67C97-9144-25E4-8722-F32BCE441C2C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03B4B-3B56-5EF8-4604-530D7A397182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263B089-CB1F-DB1E-3E40-F9440CB141D9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8289EF9-C5A0-7596-246F-7C892C83055E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E64D9-78EF-AA2F-A5C0-16A3A7835006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3E2D3FD1-D433-F99D-61E9-6AE2D9683709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8B2D5969-C29C-6679-2C1D-A78D4051E67E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6EE775-ECDA-8833-EF30-6E49EF951204}"/>
              </a:ext>
            </a:extLst>
          </p:cNvPr>
          <p:cNvSpPr txBox="1"/>
          <p:nvPr/>
        </p:nvSpPr>
        <p:spPr>
          <a:xfrm>
            <a:off x="1200868" y="823721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1026" name="Picture 2" descr="KEB하나은행 초청 축구 국가대표 친선경기 대한민국 v 콜롬비아 in 서울월드컵경기장 2019.03.26.(화) : 네이버 블로그">
            <a:extLst>
              <a:ext uri="{FF2B5EF4-FFF2-40B4-BE49-F238E27FC236}">
                <a16:creationId xmlns:a16="http://schemas.microsoft.com/office/drawing/2014/main" id="{7BD4E82C-F684-F0CA-84C2-9F621ACE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487" y="2490051"/>
            <a:ext cx="4437757" cy="332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사장님도 함께 '칙칙폭폭' &lt; 특집 &lt; 기사본문 - 고대신문">
            <a:extLst>
              <a:ext uri="{FF2B5EF4-FFF2-40B4-BE49-F238E27FC236}">
                <a16:creationId xmlns:a16="http://schemas.microsoft.com/office/drawing/2014/main" id="{9DB29C24-3289-2F77-B8B2-BF4C3DF6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24" y="2493135"/>
            <a:ext cx="3866551" cy="332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CEC4FD-4E77-E237-3B5A-9C4C52834E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sz="3600" b="1" dirty="0"/>
              <a:t>정말로 사고를 예측할 수 없을까</a:t>
            </a:r>
            <a:r>
              <a:rPr lang="en-US" altLang="ko-KR" sz="3600" b="1" dirty="0"/>
              <a:t>?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3600" b="1" dirty="0"/>
              <a:t>통행량이 더 많은 다른 역과의 차이가 무엇일까</a:t>
            </a:r>
            <a:r>
              <a:rPr lang="en-US" altLang="ko-KR" sz="36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8567D-3956-BC64-A5BB-C12FF312F080}"/>
              </a:ext>
            </a:extLst>
          </p:cNvPr>
          <p:cNvSpPr txBox="1"/>
          <p:nvPr/>
        </p:nvSpPr>
        <p:spPr>
          <a:xfrm rot="549202">
            <a:off x="4236761" y="367021"/>
            <a:ext cx="34762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9406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7A198-64B0-3CF1-56F2-C8083E9DEC1C}"/>
              </a:ext>
            </a:extLst>
          </p:cNvPr>
          <p:cNvSpPr txBox="1"/>
          <p:nvPr/>
        </p:nvSpPr>
        <p:spPr>
          <a:xfrm>
            <a:off x="973535" y="2919149"/>
            <a:ext cx="49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할로윈 직전 토요일에 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하차 승객수는 유의미한 차이가 없을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A7E37-2C87-2AEB-170E-3A92F3DBD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2146"/>
            <a:ext cx="5638800" cy="422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2F8E8F-B953-880A-4AC3-63FDBE83C0F0}"/>
              </a:ext>
            </a:extLst>
          </p:cNvPr>
          <p:cNvSpPr txBox="1"/>
          <p:nvPr/>
        </p:nvSpPr>
        <p:spPr>
          <a:xfrm>
            <a:off x="2907761" y="1999404"/>
            <a:ext cx="1208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H0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9F5BF-8637-16D7-1C59-CF5C53AAD722}"/>
              </a:ext>
            </a:extLst>
          </p:cNvPr>
          <p:cNvSpPr txBox="1"/>
          <p:nvPr/>
        </p:nvSpPr>
        <p:spPr>
          <a:xfrm>
            <a:off x="3048663" y="3718239"/>
            <a:ext cx="92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FFE13-E7F1-95D1-558D-62B3D517C264}"/>
              </a:ext>
            </a:extLst>
          </p:cNvPr>
          <p:cNvSpPr txBox="1"/>
          <p:nvPr/>
        </p:nvSpPr>
        <p:spPr>
          <a:xfrm>
            <a:off x="939929" y="5453148"/>
            <a:ext cx="49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할로윈 직전 토요일에 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하차 승객수가 더 많을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F5357-F463-05CD-43A1-70230FD15C43}"/>
              </a:ext>
            </a:extLst>
          </p:cNvPr>
          <p:cNvSpPr txBox="1"/>
          <p:nvPr/>
        </p:nvSpPr>
        <p:spPr>
          <a:xfrm>
            <a:off x="2915684" y="4433588"/>
            <a:ext cx="1208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97FBD63-86A2-B17E-9CB9-0DC6DB38C845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6AB435CF-F080-FFD2-5C56-2F1AD3BC6108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F66913-8423-CF55-F6C1-79DA4FB13066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빨리 감기 단색으로 채워진">
            <a:extLst>
              <a:ext uri="{FF2B5EF4-FFF2-40B4-BE49-F238E27FC236}">
                <a16:creationId xmlns:a16="http://schemas.microsoft.com/office/drawing/2014/main" id="{39CC7185-BA2A-3880-BF1B-945CDEC9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722103-64F3-30FA-E283-D704141554AF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F311E0-6923-3E8D-0102-877CD5D591E7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1D00E4BD-AAF7-E618-F419-73A01BACF845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빨리 감기 단색으로 채워진">
            <a:extLst>
              <a:ext uri="{FF2B5EF4-FFF2-40B4-BE49-F238E27FC236}">
                <a16:creationId xmlns:a16="http://schemas.microsoft.com/office/drawing/2014/main" id="{4B28E663-4993-9B9C-BD9E-DC61A170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834CB9-BB36-BCCE-0A48-FF4FFA56346B}"/>
              </a:ext>
            </a:extLst>
          </p:cNvPr>
          <p:cNvSpPr txBox="1"/>
          <p:nvPr/>
        </p:nvSpPr>
        <p:spPr>
          <a:xfrm>
            <a:off x="4026136" y="1400995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E20EC0C-B543-8C55-3955-C5854BD115CC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52B026C-5CC2-2209-6F3A-69C714994571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D55F-B49D-122D-BC18-E07C1505A6A4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FA81B9-4202-522A-D4FE-968824408450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783022BC-79F4-B1CC-CAE6-74D3B9EF0A90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83480-5011-7EE0-9D82-F49D0E6B1FA0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A3BEBAB-4411-B359-1B61-A656050E7B19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3D578F0E-84D6-2898-81A0-DDBDC8B60819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42324C-D38F-4F46-96FE-65CA0FD6F3D3}"/>
              </a:ext>
            </a:extLst>
          </p:cNvPr>
          <p:cNvSpPr txBox="1"/>
          <p:nvPr/>
        </p:nvSpPr>
        <p:spPr>
          <a:xfrm>
            <a:off x="4117738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</p:spTree>
    <p:extLst>
      <p:ext uri="{BB962C8B-B14F-4D97-AF65-F5344CB8AC3E}">
        <p14:creationId xmlns:p14="http://schemas.microsoft.com/office/powerpoint/2010/main" val="271592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7A198-64B0-3CF1-56F2-C8083E9DEC1C}"/>
              </a:ext>
            </a:extLst>
          </p:cNvPr>
          <p:cNvSpPr txBox="1"/>
          <p:nvPr/>
        </p:nvSpPr>
        <p:spPr>
          <a:xfrm>
            <a:off x="973535" y="2919149"/>
            <a:ext cx="49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할로윈 직전 토요일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하차 승객수는 유의미한 차이가 없을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F8E8F-B953-880A-4AC3-63FDBE83C0F0}"/>
              </a:ext>
            </a:extLst>
          </p:cNvPr>
          <p:cNvSpPr txBox="1"/>
          <p:nvPr/>
        </p:nvSpPr>
        <p:spPr>
          <a:xfrm>
            <a:off x="2907761" y="1999404"/>
            <a:ext cx="1208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H0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9F5BF-8637-16D7-1C59-CF5C53AAD722}"/>
              </a:ext>
            </a:extLst>
          </p:cNvPr>
          <p:cNvSpPr txBox="1"/>
          <p:nvPr/>
        </p:nvSpPr>
        <p:spPr>
          <a:xfrm>
            <a:off x="3048663" y="3718239"/>
            <a:ext cx="92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FFE13-E7F1-95D1-558D-62B3D517C264}"/>
              </a:ext>
            </a:extLst>
          </p:cNvPr>
          <p:cNvSpPr txBox="1"/>
          <p:nvPr/>
        </p:nvSpPr>
        <p:spPr>
          <a:xfrm>
            <a:off x="939929" y="5453148"/>
            <a:ext cx="49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할로윈 직전 토요일에 승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하차 승객수가 더 많을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F5357-F463-05CD-43A1-70230FD15C43}"/>
              </a:ext>
            </a:extLst>
          </p:cNvPr>
          <p:cNvSpPr txBox="1"/>
          <p:nvPr/>
        </p:nvSpPr>
        <p:spPr>
          <a:xfrm>
            <a:off x="2915684" y="4433588"/>
            <a:ext cx="1208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H1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97FBD63-86A2-B17E-9CB9-0DC6DB38C845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6AB435CF-F080-FFD2-5C56-2F1AD3BC6108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F66913-8423-CF55-F6C1-79DA4FB13066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빨리 감기 단색으로 채워진">
            <a:extLst>
              <a:ext uri="{FF2B5EF4-FFF2-40B4-BE49-F238E27FC236}">
                <a16:creationId xmlns:a16="http://schemas.microsoft.com/office/drawing/2014/main" id="{39CC7185-BA2A-3880-BF1B-945CDEC9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722103-64F3-30FA-E283-D704141554AF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F311E0-6923-3E8D-0102-877CD5D591E7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1D00E4BD-AAF7-E618-F419-73A01BACF845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빨리 감기 단색으로 채워진">
            <a:extLst>
              <a:ext uri="{FF2B5EF4-FFF2-40B4-BE49-F238E27FC236}">
                <a16:creationId xmlns:a16="http://schemas.microsoft.com/office/drawing/2014/main" id="{4B28E663-4993-9B9C-BD9E-DC61A1702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834CB9-BB36-BCCE-0A48-FF4FFA56346B}"/>
              </a:ext>
            </a:extLst>
          </p:cNvPr>
          <p:cNvSpPr txBox="1"/>
          <p:nvPr/>
        </p:nvSpPr>
        <p:spPr>
          <a:xfrm>
            <a:off x="4026136" y="1400995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E20EC0C-B543-8C55-3955-C5854BD115CC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52B026C-5CC2-2209-6F3A-69C714994571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D55F-B49D-122D-BC18-E07C1505A6A4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FA81B9-4202-522A-D4FE-968824408450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783022BC-79F4-B1CC-CAE6-74D3B9EF0A90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83480-5011-7EE0-9D82-F49D0E6B1FA0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A3BEBAB-4411-B359-1B61-A656050E7B19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3D578F0E-84D6-2898-81A0-DDBDC8B60819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42324C-D38F-4F46-96FE-65CA0FD6F3D3}"/>
              </a:ext>
            </a:extLst>
          </p:cNvPr>
          <p:cNvSpPr txBox="1"/>
          <p:nvPr/>
        </p:nvSpPr>
        <p:spPr>
          <a:xfrm>
            <a:off x="4117738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74CFF647-CE23-F1A3-279C-F22E77BD701B}"/>
              </a:ext>
            </a:extLst>
          </p:cNvPr>
          <p:cNvSpPr/>
          <p:nvPr/>
        </p:nvSpPr>
        <p:spPr>
          <a:xfrm>
            <a:off x="6709402" y="2195855"/>
            <a:ext cx="4231440" cy="4103264"/>
          </a:xfrm>
          <a:prstGeom prst="borderCallout2">
            <a:avLst>
              <a:gd name="adj1" fmla="val 40292"/>
              <a:gd name="adj2" fmla="val -1312"/>
              <a:gd name="adj3" fmla="val 40292"/>
              <a:gd name="adj4" fmla="val -22412"/>
              <a:gd name="adj5" fmla="val 24104"/>
              <a:gd name="adj6" fmla="val -876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2B799-57A5-2919-E723-EA577BA3F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61" y="2319136"/>
            <a:ext cx="4047721" cy="3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7E6EB9-74E8-463C-4DA1-2466B875F7D8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DF1163E-03F0-4FCA-8BC9-1792E64B6A12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5659DC-C7B8-34D1-AE41-0A954FC8ABCB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빨리 감기 단색으로 채워진">
            <a:extLst>
              <a:ext uri="{FF2B5EF4-FFF2-40B4-BE49-F238E27FC236}">
                <a16:creationId xmlns:a16="http://schemas.microsoft.com/office/drawing/2014/main" id="{F5D106E8-B825-7EA1-5302-1DF0A814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3D38E6-DD0D-5151-8E3F-6181C9439890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402B4B-1C49-AAA1-6C81-3D989D18BCD4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435AACE-A556-CA79-6CED-C4EBABF4AD18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빨리 감기 단색으로 채워진">
            <a:extLst>
              <a:ext uri="{FF2B5EF4-FFF2-40B4-BE49-F238E27FC236}">
                <a16:creationId xmlns:a16="http://schemas.microsoft.com/office/drawing/2014/main" id="{D15C3C3C-2089-E1FB-D23F-AC543267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B6530F-70AA-2599-74C4-BBEFE177A75B}"/>
              </a:ext>
            </a:extLst>
          </p:cNvPr>
          <p:cNvSpPr txBox="1"/>
          <p:nvPr/>
        </p:nvSpPr>
        <p:spPr>
          <a:xfrm>
            <a:off x="4026136" y="1400995"/>
            <a:ext cx="10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9C76B-7ADE-63BE-F914-BCC9B66591F1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C59CDF8-2C5F-1D66-FE93-EAF9E197180D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2D5A1D-B787-6EDB-1E07-C19D6918D17A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3B7537-3EB1-6432-14F4-858A9CAA9707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231436C8-27EF-F5A2-5C46-33695B9FD65C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66303-2B04-E85C-18E1-A61D64B93D0C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341763D-51FE-F1FB-6125-61AF67B3912C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5608ED8-9F37-B8BF-42D4-A0EF9FC21B55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C272C-3C58-C017-DD27-29B359068C60}"/>
              </a:ext>
            </a:extLst>
          </p:cNvPr>
          <p:cNvSpPr txBox="1"/>
          <p:nvPr/>
        </p:nvSpPr>
        <p:spPr>
          <a:xfrm>
            <a:off x="7350267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03931-50E2-C183-5792-0C1E68806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8" y="2075557"/>
            <a:ext cx="6096001" cy="4197566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B497174-CBE5-5259-2E2C-0E30D5D0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56370"/>
              </p:ext>
            </p:extLst>
          </p:nvPr>
        </p:nvGraphicFramePr>
        <p:xfrm>
          <a:off x="838201" y="2520832"/>
          <a:ext cx="4261701" cy="36089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0567">
                  <a:extLst>
                    <a:ext uri="{9D8B030D-6E8A-4147-A177-3AD203B41FA5}">
                      <a16:colId xmlns:a16="http://schemas.microsoft.com/office/drawing/2014/main" val="2716733767"/>
                    </a:ext>
                  </a:extLst>
                </a:gridCol>
                <a:gridCol w="1420567">
                  <a:extLst>
                    <a:ext uri="{9D8B030D-6E8A-4147-A177-3AD203B41FA5}">
                      <a16:colId xmlns:a16="http://schemas.microsoft.com/office/drawing/2014/main" val="319003181"/>
                    </a:ext>
                  </a:extLst>
                </a:gridCol>
                <a:gridCol w="1420567">
                  <a:extLst>
                    <a:ext uri="{9D8B030D-6E8A-4147-A177-3AD203B41FA5}">
                      <a16:colId xmlns:a16="http://schemas.microsoft.com/office/drawing/2014/main" val="4230805453"/>
                    </a:ext>
                  </a:extLst>
                </a:gridCol>
              </a:tblGrid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t-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</a:t>
                      </a:r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18595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3.85845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19762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977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80952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구로디지털단지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1.00514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46980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1.03848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0.15308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88563"/>
                  </a:ext>
                </a:extLst>
              </a:tr>
              <a:tr h="49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1.83357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1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7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7E6EB9-74E8-463C-4DA1-2466B875F7D8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DF1163E-03F0-4FCA-8BC9-1792E64B6A12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5659DC-C7B8-34D1-AE41-0A954FC8ABCB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빨리 감기 단색으로 채워진">
            <a:extLst>
              <a:ext uri="{FF2B5EF4-FFF2-40B4-BE49-F238E27FC236}">
                <a16:creationId xmlns:a16="http://schemas.microsoft.com/office/drawing/2014/main" id="{F5D106E8-B825-7EA1-5302-1DF0A814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3D38E6-DD0D-5151-8E3F-6181C9439890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402B4B-1C49-AAA1-6C81-3D989D18BCD4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435AACE-A556-CA79-6CED-C4EBABF4AD18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빨리 감기 단색으로 채워진">
            <a:extLst>
              <a:ext uri="{FF2B5EF4-FFF2-40B4-BE49-F238E27FC236}">
                <a16:creationId xmlns:a16="http://schemas.microsoft.com/office/drawing/2014/main" id="{D15C3C3C-2089-E1FB-D23F-AC543267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B6530F-70AA-2599-74C4-BBEFE177A75B}"/>
              </a:ext>
            </a:extLst>
          </p:cNvPr>
          <p:cNvSpPr txBox="1"/>
          <p:nvPr/>
        </p:nvSpPr>
        <p:spPr>
          <a:xfrm>
            <a:off x="4026136" y="1400995"/>
            <a:ext cx="10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9C76B-7ADE-63BE-F914-BCC9B66591F1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C59CDF8-2C5F-1D66-FE93-EAF9E197180D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2D5A1D-B787-6EDB-1E07-C19D6918D17A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3B7537-3EB1-6432-14F4-858A9CAA9707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231436C8-27EF-F5A2-5C46-33695B9FD65C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66303-2B04-E85C-18E1-A61D64B93D0C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341763D-51FE-F1FB-6125-61AF67B3912C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5608ED8-9F37-B8BF-42D4-A0EF9FC21B55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C272C-3C58-C017-DD27-29B359068C60}"/>
              </a:ext>
            </a:extLst>
          </p:cNvPr>
          <p:cNvSpPr txBox="1"/>
          <p:nvPr/>
        </p:nvSpPr>
        <p:spPr>
          <a:xfrm>
            <a:off x="7350267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70751-4EF1-C49E-F567-64D8D0ED5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61" y="2280224"/>
            <a:ext cx="6902805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BF51-5641-41B4-9D0F-5F7C7B7FE03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7E6EB9-74E8-463C-4DA1-2466B875F7D8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DF1163E-03F0-4FCA-8BC9-1792E64B6A12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5659DC-C7B8-34D1-AE41-0A954FC8ABCB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빨리 감기 단색으로 채워진">
            <a:extLst>
              <a:ext uri="{FF2B5EF4-FFF2-40B4-BE49-F238E27FC236}">
                <a16:creationId xmlns:a16="http://schemas.microsoft.com/office/drawing/2014/main" id="{F5D106E8-B825-7EA1-5302-1DF0A814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3D38E6-DD0D-5151-8E3F-6181C9439890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402B4B-1C49-AAA1-6C81-3D989D18BCD4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435AACE-A556-CA79-6CED-C4EBABF4AD18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빨리 감기 단색으로 채워진">
            <a:extLst>
              <a:ext uri="{FF2B5EF4-FFF2-40B4-BE49-F238E27FC236}">
                <a16:creationId xmlns:a16="http://schemas.microsoft.com/office/drawing/2014/main" id="{D15C3C3C-2089-E1FB-D23F-AC543267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B6530F-70AA-2599-74C4-BBEFE177A75B}"/>
              </a:ext>
            </a:extLst>
          </p:cNvPr>
          <p:cNvSpPr txBox="1"/>
          <p:nvPr/>
        </p:nvSpPr>
        <p:spPr>
          <a:xfrm>
            <a:off x="4026136" y="1400995"/>
            <a:ext cx="10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9C76B-7ADE-63BE-F914-BCC9B66591F1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C59CDF8-2C5F-1D66-FE93-EAF9E197180D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2D5A1D-B787-6EDB-1E07-C19D6918D17A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3B7537-3EB1-6432-14F4-858A9CAA9707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231436C8-27EF-F5A2-5C46-33695B9FD65C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66303-2B04-E85C-18E1-A61D64B93D0C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341763D-51FE-F1FB-6125-61AF67B3912C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5608ED8-9F37-B8BF-42D4-A0EF9FC21B55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C272C-3C58-C017-DD27-29B359068C60}"/>
              </a:ext>
            </a:extLst>
          </p:cNvPr>
          <p:cNvSpPr txBox="1"/>
          <p:nvPr/>
        </p:nvSpPr>
        <p:spPr>
          <a:xfrm>
            <a:off x="7350267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533D8-A95E-7586-BB80-D62D4893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8" y="2280224"/>
            <a:ext cx="6902805" cy="3797495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49C3B44-2278-6503-1E72-53457C086236}"/>
              </a:ext>
            </a:extLst>
          </p:cNvPr>
          <p:cNvSpPr/>
          <p:nvPr/>
        </p:nvSpPr>
        <p:spPr>
          <a:xfrm>
            <a:off x="4938278" y="3664283"/>
            <a:ext cx="1792722" cy="1792722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일산병원이 전하는 건강 레터 사보 &lt;問安&gt; vol.18 2020 Spring 봄호">
            <a:extLst>
              <a:ext uri="{FF2B5EF4-FFF2-40B4-BE49-F238E27FC236}">
                <a16:creationId xmlns:a16="http://schemas.microsoft.com/office/drawing/2014/main" id="{B9778390-2743-56C5-4EFC-596422B2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152">
            <a:off x="8109935" y="2667094"/>
            <a:ext cx="3433997" cy="239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1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CF5F19-C9E9-F76A-5038-27E330B65A3C}"/>
              </a:ext>
            </a:extLst>
          </p:cNvPr>
          <p:cNvSpPr txBox="1"/>
          <p:nvPr/>
        </p:nvSpPr>
        <p:spPr>
          <a:xfrm>
            <a:off x="839528" y="351370"/>
            <a:ext cx="4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1. </a:t>
            </a:r>
            <a:r>
              <a:rPr lang="ko-KR" altLang="en-US" sz="3000" b="1" dirty="0"/>
              <a:t>할로윈의 이태원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31CD2-3BEB-F7E9-EE34-085CFA1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027" y="6356350"/>
            <a:ext cx="2743200" cy="365125"/>
          </a:xfrm>
        </p:spPr>
        <p:txBody>
          <a:bodyPr/>
          <a:lstStyle/>
          <a:p>
            <a:fld id="{A2AEBF51-5641-41B4-9D0F-5F7C7B7FE03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7E6EB9-74E8-463C-4DA1-2466B875F7D8}"/>
              </a:ext>
            </a:extLst>
          </p:cNvPr>
          <p:cNvSpPr/>
          <p:nvPr/>
        </p:nvSpPr>
        <p:spPr>
          <a:xfrm>
            <a:off x="1176492" y="1422618"/>
            <a:ext cx="754148" cy="3098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DF1163E-03F0-4FCA-8BC9-1792E64B6A12}"/>
              </a:ext>
            </a:extLst>
          </p:cNvPr>
          <p:cNvSpPr/>
          <p:nvPr/>
        </p:nvSpPr>
        <p:spPr>
          <a:xfrm>
            <a:off x="1036875" y="140320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5659DC-C7B8-34D1-AE41-0A954FC8ABCB}"/>
              </a:ext>
            </a:extLst>
          </p:cNvPr>
          <p:cNvCxnSpPr>
            <a:cxnSpLocks/>
          </p:cNvCxnSpPr>
          <p:nvPr/>
        </p:nvCxnSpPr>
        <p:spPr>
          <a:xfrm>
            <a:off x="63062" y="1188995"/>
            <a:ext cx="11925738" cy="0"/>
          </a:xfrm>
          <a:prstGeom prst="line">
            <a:avLst/>
          </a:prstGeom>
          <a:ln w="38100">
            <a:gradFill flip="none" rotWithShape="1">
              <a:gsLst>
                <a:gs pos="48000">
                  <a:schemeClr val="accent2"/>
                </a:gs>
                <a:gs pos="7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빨리 감기 단색으로 채워진">
            <a:extLst>
              <a:ext uri="{FF2B5EF4-FFF2-40B4-BE49-F238E27FC236}">
                <a16:creationId xmlns:a16="http://schemas.microsoft.com/office/drawing/2014/main" id="{F5D106E8-B825-7EA1-5302-1DF0A814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49" y="1430732"/>
            <a:ext cx="293039" cy="293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3D38E6-DD0D-5151-8E3F-6181C9439890}"/>
              </a:ext>
            </a:extLst>
          </p:cNvPr>
          <p:cNvSpPr txBox="1"/>
          <p:nvPr/>
        </p:nvSpPr>
        <p:spPr>
          <a:xfrm>
            <a:off x="1308738" y="1392237"/>
            <a:ext cx="5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402B4B-1C49-AAA1-6C81-3D989D18BCD4}"/>
              </a:ext>
            </a:extLst>
          </p:cNvPr>
          <p:cNvSpPr/>
          <p:nvPr/>
        </p:nvSpPr>
        <p:spPr>
          <a:xfrm>
            <a:off x="3892983" y="1422618"/>
            <a:ext cx="1206918" cy="3098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2435AACE-A556-CA79-6CED-C4EBABF4AD18}"/>
              </a:ext>
            </a:extLst>
          </p:cNvPr>
          <p:cNvSpPr/>
          <p:nvPr/>
        </p:nvSpPr>
        <p:spPr>
          <a:xfrm>
            <a:off x="3753366" y="140485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빨리 감기 단색으로 채워진">
            <a:extLst>
              <a:ext uri="{FF2B5EF4-FFF2-40B4-BE49-F238E27FC236}">
                <a16:creationId xmlns:a16="http://schemas.microsoft.com/office/drawing/2014/main" id="{D15C3C3C-2089-E1FB-D23F-AC543267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2904" y="1430732"/>
            <a:ext cx="293039" cy="2930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1B6530F-70AA-2599-74C4-BBEFE177A75B}"/>
              </a:ext>
            </a:extLst>
          </p:cNvPr>
          <p:cNvSpPr txBox="1"/>
          <p:nvPr/>
        </p:nvSpPr>
        <p:spPr>
          <a:xfrm>
            <a:off x="4026136" y="1400995"/>
            <a:ext cx="10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9C76B-7ADE-63BE-F914-BCC9B66591F1}"/>
              </a:ext>
            </a:extLst>
          </p:cNvPr>
          <p:cNvSpPr/>
          <p:nvPr/>
        </p:nvSpPr>
        <p:spPr>
          <a:xfrm>
            <a:off x="7071782" y="1421894"/>
            <a:ext cx="12069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C59CDF8-2C5F-1D66-FE93-EAF9E197180D}"/>
              </a:ext>
            </a:extLst>
          </p:cNvPr>
          <p:cNvSpPr/>
          <p:nvPr/>
        </p:nvSpPr>
        <p:spPr>
          <a:xfrm>
            <a:off x="6932165" y="1405018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2D5A1D-B787-6EDB-1E07-C19D6918D17A}"/>
              </a:ext>
            </a:extLst>
          </p:cNvPr>
          <p:cNvSpPr txBox="1"/>
          <p:nvPr/>
        </p:nvSpPr>
        <p:spPr>
          <a:xfrm>
            <a:off x="7200539" y="1392237"/>
            <a:ext cx="10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D3B7537-3EB1-6432-14F4-858A9CAA9707}"/>
              </a:ext>
            </a:extLst>
          </p:cNvPr>
          <p:cNvSpPr/>
          <p:nvPr/>
        </p:nvSpPr>
        <p:spPr>
          <a:xfrm>
            <a:off x="10131244" y="1440584"/>
            <a:ext cx="752018" cy="3107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231436C8-27EF-F5A2-5C46-33695B9FD65C}"/>
              </a:ext>
            </a:extLst>
          </p:cNvPr>
          <p:cNvSpPr/>
          <p:nvPr/>
        </p:nvSpPr>
        <p:spPr>
          <a:xfrm>
            <a:off x="9991627" y="1433582"/>
            <a:ext cx="327988" cy="34809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66303-2B04-E85C-18E1-A61D64B93D0C}"/>
              </a:ext>
            </a:extLst>
          </p:cNvPr>
          <p:cNvSpPr txBox="1"/>
          <p:nvPr/>
        </p:nvSpPr>
        <p:spPr>
          <a:xfrm>
            <a:off x="10249525" y="1412353"/>
            <a:ext cx="59945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341763D-51FE-F1FB-6125-61AF67B3912C}"/>
              </a:ext>
            </a:extLst>
          </p:cNvPr>
          <p:cNvSpPr/>
          <p:nvPr/>
        </p:nvSpPr>
        <p:spPr>
          <a:xfrm rot="5400000">
            <a:off x="7032705" y="1513991"/>
            <a:ext cx="166277" cy="12875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5608ED8-9F37-B8BF-42D4-A0EF9FC21B55}"/>
              </a:ext>
            </a:extLst>
          </p:cNvPr>
          <p:cNvSpPr/>
          <p:nvPr/>
        </p:nvSpPr>
        <p:spPr>
          <a:xfrm>
            <a:off x="10081301" y="1534636"/>
            <a:ext cx="148639" cy="15874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C272C-3C58-C017-DD27-29B359068C60}"/>
              </a:ext>
            </a:extLst>
          </p:cNvPr>
          <p:cNvSpPr txBox="1"/>
          <p:nvPr/>
        </p:nvSpPr>
        <p:spPr>
          <a:xfrm>
            <a:off x="7350267" y="818012"/>
            <a:ext cx="617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70751-4EF1-C49E-F567-64D8D0ED5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28" y="2280224"/>
            <a:ext cx="6902805" cy="3797495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BF5183A8-FC17-A9B4-0301-DFFAB106E910}"/>
              </a:ext>
            </a:extLst>
          </p:cNvPr>
          <p:cNvSpPr/>
          <p:nvPr/>
        </p:nvSpPr>
        <p:spPr>
          <a:xfrm>
            <a:off x="1718813" y="4413918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A50BA6B-BB5C-4C7B-720A-57B5F01EC59E}"/>
              </a:ext>
            </a:extLst>
          </p:cNvPr>
          <p:cNvSpPr/>
          <p:nvPr/>
        </p:nvSpPr>
        <p:spPr>
          <a:xfrm>
            <a:off x="2528591" y="4413918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965C90A-7C8E-86AB-0562-9524F46E2B94}"/>
              </a:ext>
            </a:extLst>
          </p:cNvPr>
          <p:cNvSpPr/>
          <p:nvPr/>
        </p:nvSpPr>
        <p:spPr>
          <a:xfrm>
            <a:off x="3174375" y="4271091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C51ADF88-5BED-1ECD-C59F-824B292A34CC}"/>
              </a:ext>
            </a:extLst>
          </p:cNvPr>
          <p:cNvSpPr/>
          <p:nvPr/>
        </p:nvSpPr>
        <p:spPr>
          <a:xfrm>
            <a:off x="3822057" y="4271091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BC15770-CB4B-A1B9-37C3-BB7BAB26FAAA}"/>
              </a:ext>
            </a:extLst>
          </p:cNvPr>
          <p:cNvSpPr/>
          <p:nvPr/>
        </p:nvSpPr>
        <p:spPr>
          <a:xfrm>
            <a:off x="4469739" y="4445407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63E31CC-C894-7B73-E879-754EB251C044}"/>
              </a:ext>
            </a:extLst>
          </p:cNvPr>
          <p:cNvSpPr/>
          <p:nvPr/>
        </p:nvSpPr>
        <p:spPr>
          <a:xfrm>
            <a:off x="6892677" y="4630475"/>
            <a:ext cx="327988" cy="327988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 descr="세계 문화 즐겨보세요 '이태원 지구촌축제' | 연합뉴스">
            <a:extLst>
              <a:ext uri="{FF2B5EF4-FFF2-40B4-BE49-F238E27FC236}">
                <a16:creationId xmlns:a16="http://schemas.microsoft.com/office/drawing/2014/main" id="{4E97153A-0BC7-EC1C-62EE-DAD7B8D6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3002">
            <a:off x="8100748" y="2947850"/>
            <a:ext cx="3473070" cy="22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287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송규원</dc:creator>
  <cp:lastModifiedBy>김 현동</cp:lastModifiedBy>
  <cp:revision>5</cp:revision>
  <dcterms:created xsi:type="dcterms:W3CDTF">2023-01-22T21:51:59Z</dcterms:created>
  <dcterms:modified xsi:type="dcterms:W3CDTF">2023-01-24T10:25:41Z</dcterms:modified>
</cp:coreProperties>
</file>