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81" r:id="rId4"/>
    <p:sldId id="282" r:id="rId5"/>
    <p:sldId id="261" r:id="rId6"/>
    <p:sldId id="283" r:id="rId7"/>
    <p:sldId id="284" r:id="rId8"/>
    <p:sldId id="285" r:id="rId9"/>
    <p:sldId id="287" r:id="rId10"/>
    <p:sldId id="288" r:id="rId11"/>
    <p:sldId id="298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263" r:id="rId20"/>
    <p:sldId id="262" r:id="rId21"/>
    <p:sldId id="290" r:id="rId22"/>
    <p:sldId id="297" r:id="rId23"/>
    <p:sldId id="264" r:id="rId24"/>
    <p:sldId id="291" r:id="rId25"/>
    <p:sldId id="266" r:id="rId26"/>
    <p:sldId id="267" r:id="rId27"/>
    <p:sldId id="271" r:id="rId28"/>
    <p:sldId id="292" r:id="rId29"/>
    <p:sldId id="299" r:id="rId30"/>
    <p:sldId id="293" r:id="rId31"/>
    <p:sldId id="273" r:id="rId32"/>
    <p:sldId id="276" r:id="rId33"/>
    <p:sldId id="275" r:id="rId34"/>
    <p:sldId id="277" r:id="rId35"/>
    <p:sldId id="278" r:id="rId36"/>
    <p:sldId id="274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4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7.6105664185460872E-2"/>
          <c:y val="0.24694730888487137"/>
          <c:w val="0.60692261045069062"/>
          <c:h val="0.5517478276824460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현재투자 항목 및비용 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190500" h="38100"/>
            </a:sp3d>
          </c:spPr>
          <c:dPt>
            <c:idx val="0"/>
            <c:bubble3D val="0"/>
            <c:spPr>
              <a:solidFill>
                <a:srgbClr val="00B0F0"/>
              </a:solidFill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  <c:extLst>
              <c:ext xmlns:c16="http://schemas.microsoft.com/office/drawing/2014/chart" uri="{C3380CC4-5D6E-409C-BE32-E72D297353CC}">
                <c16:uniqueId val="{00000001-E1BC-46EB-92F3-0CCA35C8BA04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  <c:extLst>
              <c:ext xmlns:c16="http://schemas.microsoft.com/office/drawing/2014/chart" uri="{C3380CC4-5D6E-409C-BE32-E72D297353CC}">
                <c16:uniqueId val="{00000003-E1BC-46EB-92F3-0CCA35C8BA04}"/>
              </c:ext>
            </c:extLst>
          </c:dPt>
          <c:dPt>
            <c:idx val="2"/>
            <c:bubble3D val="0"/>
            <c:spPr>
              <a:solidFill>
                <a:srgbClr val="FF9900"/>
              </a:solidFill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  <c:extLst>
              <c:ext xmlns:c16="http://schemas.microsoft.com/office/drawing/2014/chart" uri="{C3380CC4-5D6E-409C-BE32-E72D297353CC}">
                <c16:uniqueId val="{00000005-E1BC-46EB-92F3-0CCA35C8BA04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  <c:extLst>
              <c:ext xmlns:c16="http://schemas.microsoft.com/office/drawing/2014/chart" uri="{C3380CC4-5D6E-409C-BE32-E72D297353CC}">
                <c16:uniqueId val="{00000007-E1BC-46EB-92F3-0CCA35C8BA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분석</c:v>
                </c:pt>
                <c:pt idx="1">
                  <c:v>설계</c:v>
                </c:pt>
                <c:pt idx="2">
                  <c:v>코딩</c:v>
                </c:pt>
                <c:pt idx="3">
                  <c:v>테스팅</c:v>
                </c:pt>
                <c:pt idx="4">
                  <c:v>유지보수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60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BC-46EB-92F3-0CCA35C8BA0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spPr>
    <a:ln w="38100">
      <a:solidFill>
        <a:srgbClr val="FF9900"/>
      </a:solidFill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7.6105664185460872E-2"/>
          <c:y val="0.3033717646629645"/>
          <c:w val="0.59516465763063364"/>
          <c:h val="0.53298327549011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바람직한 투자방향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190500" h="38100"/>
            </a:sp3d>
          </c:spPr>
          <c:dPt>
            <c:idx val="0"/>
            <c:bubble3D val="0"/>
            <c:spPr>
              <a:solidFill>
                <a:srgbClr val="00B0F0"/>
              </a:solidFill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  <c:extLst>
              <c:ext xmlns:c16="http://schemas.microsoft.com/office/drawing/2014/chart" uri="{C3380CC4-5D6E-409C-BE32-E72D297353CC}">
                <c16:uniqueId val="{00000001-520F-4565-942A-878E477612BE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  <c:extLst>
              <c:ext xmlns:c16="http://schemas.microsoft.com/office/drawing/2014/chart" uri="{C3380CC4-5D6E-409C-BE32-E72D297353CC}">
                <c16:uniqueId val="{00000003-520F-4565-942A-878E477612BE}"/>
              </c:ext>
            </c:extLst>
          </c:dPt>
          <c:dPt>
            <c:idx val="2"/>
            <c:bubble3D val="0"/>
            <c:spPr>
              <a:solidFill>
                <a:srgbClr val="FF9900"/>
              </a:solidFill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  <c:extLst>
              <c:ext xmlns:c16="http://schemas.microsoft.com/office/drawing/2014/chart" uri="{C3380CC4-5D6E-409C-BE32-E72D297353CC}">
                <c16:uniqueId val="{00000005-520F-4565-942A-878E477612B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  <c:extLst>
              <c:ext xmlns:c16="http://schemas.microsoft.com/office/drawing/2014/chart" uri="{C3380CC4-5D6E-409C-BE32-E72D297353CC}">
                <c16:uniqueId val="{00000007-520F-4565-942A-878E477612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분석</c:v>
                </c:pt>
                <c:pt idx="1">
                  <c:v>설계</c:v>
                </c:pt>
                <c:pt idx="2">
                  <c:v>코딩</c:v>
                </c:pt>
                <c:pt idx="3">
                  <c:v>테스팅</c:v>
                </c:pt>
                <c:pt idx="4">
                  <c:v>유지보수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0F-4565-942A-878E477612B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spPr>
    <a:ln w="57150">
      <a:solidFill>
        <a:srgbClr val="FF9900"/>
      </a:solidFill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explosion val="25"/>
          <c:dLbls>
            <c:dLbl>
              <c:idx val="0"/>
              <c:tx>
                <c:rich>
                  <a:bodyPr/>
                  <a:lstStyle/>
                  <a:p>
                    <a:r>
                      <a:rPr lang="ko-KR" altLang="en-US"/>
                      <a:t>계획 </a:t>
                    </a:r>
                    <a:r>
                      <a:rPr lang="en-US" altLang="ko-KR"/>
                      <a:t>3%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5F5-41EE-A5F2-249F33147C9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ko-KR" altLang="en-US"/>
                      <a:t>요구분석</a:t>
                    </a:r>
                    <a:r>
                      <a:rPr lang="ko-KR" altLang="en-US" baseline="0"/>
                      <a:t> </a:t>
                    </a:r>
                    <a:r>
                      <a:rPr lang="en-US" altLang="ko-KR"/>
                      <a:t>3%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5F5-41EE-A5F2-249F33147C9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ko-KR" altLang="en-US"/>
                      <a:t>설계</a:t>
                    </a:r>
                    <a:r>
                      <a:rPr lang="ko-KR" altLang="en-US" baseline="0"/>
                      <a:t> </a:t>
                    </a:r>
                    <a:r>
                      <a:rPr lang="en-US" altLang="ko-KR"/>
                      <a:t>5%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5F5-41EE-A5F2-249F33147C9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ko-KR" altLang="en-US"/>
                      <a:t>구현</a:t>
                    </a:r>
                    <a:r>
                      <a:rPr lang="ko-KR" altLang="en-US" baseline="0"/>
                      <a:t> </a:t>
                    </a:r>
                    <a:r>
                      <a:rPr lang="en-US" altLang="ko-KR"/>
                      <a:t>7%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5F5-41EE-A5F2-249F33147C9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ko-KR" altLang="en-US"/>
                      <a:t>테스트</a:t>
                    </a:r>
                    <a:r>
                      <a:rPr lang="ko-KR" altLang="en-US" baseline="0"/>
                      <a:t> </a:t>
                    </a:r>
                    <a:r>
                      <a:rPr lang="en-US" altLang="ko-KR"/>
                      <a:t>15%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5F5-41EE-A5F2-249F33147C9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ko-KR" altLang="en-US"/>
                      <a:t>유지보수</a:t>
                    </a:r>
                    <a:r>
                      <a:rPr lang="ko-KR" altLang="en-US" baseline="0"/>
                      <a:t> </a:t>
                    </a:r>
                    <a:r>
                      <a:rPr lang="en-US" altLang="ko-KR"/>
                      <a:t>67%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5F5-41EE-A5F2-249F33147C9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계획</c:v>
                </c:pt>
                <c:pt idx="1">
                  <c:v>요구분석</c:v>
                </c:pt>
                <c:pt idx="2">
                  <c:v>설계</c:v>
                </c:pt>
                <c:pt idx="3">
                  <c:v>구현</c:v>
                </c:pt>
                <c:pt idx="4">
                  <c:v>테스트</c:v>
                </c:pt>
                <c:pt idx="5">
                  <c:v>유지보수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3.0000000000000075E-2</c:v>
                </c:pt>
                <c:pt idx="1">
                  <c:v>3.0000000000000075E-2</c:v>
                </c:pt>
                <c:pt idx="2">
                  <c:v>5.0000000000000107E-2</c:v>
                </c:pt>
                <c:pt idx="3">
                  <c:v>7.0000000000000034E-2</c:v>
                </c:pt>
                <c:pt idx="4">
                  <c:v>0.15000000000000024</c:v>
                </c:pt>
                <c:pt idx="5">
                  <c:v>0.67000000000000215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5F5-41EE-A5F2-249F33147C99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spPr>
    <a:solidFill>
      <a:schemeClr val="bg1"/>
    </a:solidFill>
    <a:ln>
      <a:solidFill>
        <a:schemeClr val="bg1"/>
      </a:solidFill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B77DB-D920-48D6-A5DB-42A78C5726B4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0961D-A831-4C3D-98FB-C05F69DE6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5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87513" y="781050"/>
            <a:ext cx="3455987" cy="2592388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FEC0A-FDAE-4185-ADAE-402303851C78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F1B2-9F2C-4AEE-B712-28A18C74C5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3717032"/>
            <a:ext cx="8741024" cy="0"/>
            <a:chOff x="0" y="1340768"/>
            <a:chExt cx="8741024" cy="0"/>
          </a:xfrm>
        </p:grpSpPr>
        <p:sp>
          <p:nvSpPr>
            <p:cNvPr id="8" name="Line 2"/>
            <p:cNvSpPr>
              <a:spLocks noChangeShapeType="1"/>
            </p:cNvSpPr>
            <p:nvPr userDrawn="1"/>
          </p:nvSpPr>
          <p:spPr bwMode="auto">
            <a:xfrm>
              <a:off x="0" y="1340768"/>
              <a:ext cx="302314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2"/>
            <p:cNvSpPr>
              <a:spLocks noChangeShapeType="1"/>
            </p:cNvSpPr>
            <p:nvPr userDrawn="1"/>
          </p:nvSpPr>
          <p:spPr bwMode="auto">
            <a:xfrm>
              <a:off x="5882086" y="1340768"/>
              <a:ext cx="2858938" cy="0"/>
            </a:xfrm>
            <a:prstGeom prst="line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Line 2"/>
            <p:cNvSpPr>
              <a:spLocks noChangeShapeType="1"/>
            </p:cNvSpPr>
            <p:nvPr userDrawn="1"/>
          </p:nvSpPr>
          <p:spPr bwMode="auto">
            <a:xfrm>
              <a:off x="3023148" y="1340768"/>
              <a:ext cx="2858938" cy="0"/>
            </a:xfrm>
            <a:prstGeom prst="line">
              <a:avLst/>
            </a:prstGeom>
            <a:noFill/>
            <a:ln w="5080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75287-7E63-4942-BD0E-F64D7519D93F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13C14-B15A-43F2-AE2C-96BCC21DBD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30137-34FD-49A9-8DEC-B78470498D22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7806D-3435-4D06-B72E-E74AD43E71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46205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38DC1-3C60-4C05-8D0D-3A71C03EC48B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0" y="1124744"/>
            <a:ext cx="8741024" cy="0"/>
            <a:chOff x="0" y="1340768"/>
            <a:chExt cx="8741024" cy="0"/>
          </a:xfrm>
        </p:grpSpPr>
        <p:sp>
          <p:nvSpPr>
            <p:cNvPr id="7" name="Line 2"/>
            <p:cNvSpPr>
              <a:spLocks noChangeShapeType="1"/>
            </p:cNvSpPr>
            <p:nvPr userDrawn="1"/>
          </p:nvSpPr>
          <p:spPr bwMode="auto">
            <a:xfrm>
              <a:off x="0" y="1340768"/>
              <a:ext cx="302314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Line 2"/>
            <p:cNvSpPr>
              <a:spLocks noChangeShapeType="1"/>
            </p:cNvSpPr>
            <p:nvPr userDrawn="1"/>
          </p:nvSpPr>
          <p:spPr bwMode="auto">
            <a:xfrm>
              <a:off x="5882086" y="1340768"/>
              <a:ext cx="2858938" cy="0"/>
            </a:xfrm>
            <a:prstGeom prst="line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2"/>
            <p:cNvSpPr>
              <a:spLocks noChangeShapeType="1"/>
            </p:cNvSpPr>
            <p:nvPr userDrawn="1"/>
          </p:nvSpPr>
          <p:spPr bwMode="auto">
            <a:xfrm>
              <a:off x="3023148" y="1340768"/>
              <a:ext cx="2858938" cy="0"/>
            </a:xfrm>
            <a:prstGeom prst="line">
              <a:avLst/>
            </a:prstGeom>
            <a:noFill/>
            <a:ln w="5080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1E9C5-6C2E-4D9A-B327-577C1640BA74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B41A6-4237-4A2D-A3BF-EF5A94B8FD0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15FBB-6B5F-46A8-81A6-B49B2DF7F53A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EE4B1-7665-4FF2-A3BF-861EE5482A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6399E-1A12-45A3-8FA4-A524D8C8904A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DBDF0-F10B-4C0F-883E-D2D0D2C941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0" y="1196752"/>
            <a:ext cx="8741024" cy="0"/>
            <a:chOff x="0" y="1340768"/>
            <a:chExt cx="8741024" cy="0"/>
          </a:xfrm>
        </p:grpSpPr>
        <p:sp>
          <p:nvSpPr>
            <p:cNvPr id="11" name="Line 2"/>
            <p:cNvSpPr>
              <a:spLocks noChangeShapeType="1"/>
            </p:cNvSpPr>
            <p:nvPr userDrawn="1"/>
          </p:nvSpPr>
          <p:spPr bwMode="auto">
            <a:xfrm>
              <a:off x="0" y="1340768"/>
              <a:ext cx="302314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Line 2"/>
            <p:cNvSpPr>
              <a:spLocks noChangeShapeType="1"/>
            </p:cNvSpPr>
            <p:nvPr userDrawn="1"/>
          </p:nvSpPr>
          <p:spPr bwMode="auto">
            <a:xfrm>
              <a:off x="5882086" y="1340768"/>
              <a:ext cx="2858938" cy="0"/>
            </a:xfrm>
            <a:prstGeom prst="line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2"/>
            <p:cNvSpPr>
              <a:spLocks noChangeShapeType="1"/>
            </p:cNvSpPr>
            <p:nvPr userDrawn="1"/>
          </p:nvSpPr>
          <p:spPr bwMode="auto">
            <a:xfrm>
              <a:off x="3023148" y="1340768"/>
              <a:ext cx="2858938" cy="0"/>
            </a:xfrm>
            <a:prstGeom prst="line">
              <a:avLst/>
            </a:prstGeom>
            <a:noFill/>
            <a:ln w="5080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F8849-F652-4DF0-8658-4010203F5844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E5893-5247-4485-89EA-76E0652500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8A7DA-9CB3-4E57-B713-985FE162CD78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B4EC4-E7C7-484F-890D-74CDE69705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A61C3-5C2C-4E81-960A-E96DA28F03C9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F09DE-096A-49E4-889D-180A5BF60C7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D0DC6-1922-447A-8D81-EE133CB103AC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5BD4A-C94C-4960-A8EA-211931F74F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E9584F-1108-4FE2-B691-5523804C9C07}" type="datetime1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2A5B02-3325-485D-B52B-DCAD8850FD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소프트웨어 공학 소개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/>
              <a:t>소프트웨어 위기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822326" y="2156001"/>
            <a:ext cx="6797675" cy="4256196"/>
            <a:chOff x="822326" y="2156001"/>
            <a:chExt cx="6797675" cy="4256196"/>
          </a:xfrm>
        </p:grpSpPr>
        <p:sp>
          <p:nvSpPr>
            <p:cNvPr id="66563" name="Rectangle 3"/>
            <p:cNvSpPr>
              <a:spLocks noChangeArrowheads="1"/>
            </p:cNvSpPr>
            <p:nvPr/>
          </p:nvSpPr>
          <p:spPr bwMode="auto">
            <a:xfrm>
              <a:off x="1606551" y="2390951"/>
              <a:ext cx="5473700" cy="318770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/>
            </a:p>
          </p:txBody>
        </p:sp>
        <p:sp>
          <p:nvSpPr>
            <p:cNvPr id="66564" name="Line 4"/>
            <p:cNvSpPr>
              <a:spLocks noChangeShapeType="1"/>
            </p:cNvSpPr>
            <p:nvPr/>
          </p:nvSpPr>
          <p:spPr bwMode="auto">
            <a:xfrm flipV="1">
              <a:off x="1609079" y="2156001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/>
            </a:p>
          </p:txBody>
        </p:sp>
        <p:sp>
          <p:nvSpPr>
            <p:cNvPr id="66565" name="Line 5"/>
            <p:cNvSpPr>
              <a:spLocks noChangeShapeType="1"/>
            </p:cNvSpPr>
            <p:nvPr/>
          </p:nvSpPr>
          <p:spPr bwMode="auto">
            <a:xfrm>
              <a:off x="7086600" y="5571484"/>
              <a:ext cx="533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/>
            </a:p>
          </p:txBody>
        </p:sp>
        <p:sp>
          <p:nvSpPr>
            <p:cNvPr id="66566" name="Arc 6"/>
            <p:cNvSpPr>
              <a:spLocks/>
            </p:cNvSpPr>
            <p:nvPr/>
          </p:nvSpPr>
          <p:spPr bwMode="auto">
            <a:xfrm>
              <a:off x="1600200" y="4137201"/>
              <a:ext cx="2362201" cy="83820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/>
            </a:p>
          </p:txBody>
        </p:sp>
        <p:sp>
          <p:nvSpPr>
            <p:cNvPr id="66567" name="Arc 7"/>
            <p:cNvSpPr>
              <a:spLocks/>
            </p:cNvSpPr>
            <p:nvPr/>
          </p:nvSpPr>
          <p:spPr bwMode="auto">
            <a:xfrm>
              <a:off x="3963988" y="2690988"/>
              <a:ext cx="3124201" cy="152400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8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74"/>
                    <a:pt x="9663" y="6"/>
                    <a:pt x="2158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4"/>
                    <a:pt x="9663" y="6"/>
                    <a:pt x="2158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/>
            </a:p>
          </p:txBody>
        </p:sp>
        <p:sp>
          <p:nvSpPr>
            <p:cNvPr id="66568" name="Rectangle 8"/>
            <p:cNvSpPr>
              <a:spLocks noChangeArrowheads="1"/>
            </p:cNvSpPr>
            <p:nvPr/>
          </p:nvSpPr>
          <p:spPr bwMode="auto">
            <a:xfrm>
              <a:off x="2117726" y="2978326"/>
              <a:ext cx="1108535" cy="369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707" tIns="45854" rIns="91707" bIns="45854">
              <a:spAutoFit/>
            </a:bodyPr>
            <a:lstStyle/>
            <a:p>
              <a:pPr algn="l"/>
              <a:r>
                <a:rPr lang="ko-KR" altLang="en-US">
                  <a:latin typeface="Times New Roman" pitchFamily="18" charset="0"/>
                </a:rPr>
                <a:t>하드웨어</a:t>
              </a:r>
            </a:p>
          </p:txBody>
        </p:sp>
        <p:sp>
          <p:nvSpPr>
            <p:cNvPr id="66569" name="Rectangle 9"/>
            <p:cNvSpPr>
              <a:spLocks noChangeArrowheads="1"/>
            </p:cNvSpPr>
            <p:nvPr/>
          </p:nvSpPr>
          <p:spPr bwMode="auto">
            <a:xfrm>
              <a:off x="5089526" y="3587926"/>
              <a:ext cx="1339367" cy="369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707" tIns="45854" rIns="91707" bIns="45854">
              <a:spAutoFit/>
            </a:bodyPr>
            <a:lstStyle/>
            <a:p>
              <a:pPr algn="l"/>
              <a:r>
                <a:rPr lang="ko-KR" altLang="en-US">
                  <a:latin typeface="Times New Roman" pitchFamily="18" charset="0"/>
                </a:rPr>
                <a:t>소프트웨어</a:t>
              </a: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600200" y="3071989"/>
              <a:ext cx="5487989" cy="2208213"/>
              <a:chOff x="1593532" y="3060611"/>
              <a:chExt cx="5465122" cy="2200034"/>
            </a:xfrm>
          </p:grpSpPr>
          <p:sp>
            <p:nvSpPr>
              <p:cNvPr id="66570" name="Arc 10"/>
              <p:cNvSpPr>
                <a:spLocks/>
              </p:cNvSpPr>
              <p:nvPr/>
            </p:nvSpPr>
            <p:spPr bwMode="auto">
              <a:xfrm>
                <a:off x="1593532" y="4197796"/>
                <a:ext cx="2807653" cy="1062849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1074" tIns="45537" rIns="91074" bIns="45537" anchor="ctr"/>
              <a:lstStyle/>
              <a:p>
                <a:endParaRPr lang="ko-KR" altLang="en-US"/>
              </a:p>
            </p:txBody>
          </p:sp>
          <p:sp>
            <p:nvSpPr>
              <p:cNvPr id="66571" name="Arc 11"/>
              <p:cNvSpPr>
                <a:spLocks/>
              </p:cNvSpPr>
              <p:nvPr/>
            </p:nvSpPr>
            <p:spPr bwMode="auto">
              <a:xfrm>
                <a:off x="4402766" y="3060611"/>
                <a:ext cx="2655888" cy="1138767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87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75"/>
                      <a:pt x="9662" y="7"/>
                      <a:pt x="21587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75"/>
                      <a:pt x="9662" y="7"/>
                      <a:pt x="21587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1074" tIns="45537" rIns="91074" bIns="45537" anchor="ctr"/>
              <a:lstStyle/>
              <a:p>
                <a:endParaRPr lang="ko-KR" altLang="en-US"/>
              </a:p>
            </p:txBody>
          </p:sp>
        </p:grpSp>
        <p:sp>
          <p:nvSpPr>
            <p:cNvPr id="66572" name="Rectangle 12"/>
            <p:cNvSpPr>
              <a:spLocks noChangeArrowheads="1"/>
            </p:cNvSpPr>
            <p:nvPr/>
          </p:nvSpPr>
          <p:spPr bwMode="auto">
            <a:xfrm>
              <a:off x="5622926" y="2795765"/>
              <a:ext cx="701087" cy="401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707" tIns="45854" rIns="91707" bIns="45854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chemeClr val="accent2"/>
                  </a:solidFill>
                </a:rPr>
                <a:t>개발</a:t>
              </a:r>
            </a:p>
          </p:txBody>
        </p:sp>
        <p:sp>
          <p:nvSpPr>
            <p:cNvPr id="66573" name="Rectangle 13"/>
            <p:cNvSpPr>
              <a:spLocks noChangeArrowheads="1"/>
            </p:cNvSpPr>
            <p:nvPr/>
          </p:nvSpPr>
          <p:spPr bwMode="auto">
            <a:xfrm>
              <a:off x="4556126" y="4700764"/>
              <a:ext cx="1216195" cy="401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707" tIns="45854" rIns="91707" bIns="45854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chemeClr val="accent2"/>
                  </a:solidFill>
                </a:rPr>
                <a:t>유지보수</a:t>
              </a:r>
            </a:p>
          </p:txBody>
        </p:sp>
        <p:sp>
          <p:nvSpPr>
            <p:cNvPr id="66574" name="Rectangle 14"/>
            <p:cNvSpPr>
              <a:spLocks noChangeArrowheads="1"/>
            </p:cNvSpPr>
            <p:nvPr/>
          </p:nvSpPr>
          <p:spPr bwMode="auto">
            <a:xfrm>
              <a:off x="822326" y="2262364"/>
              <a:ext cx="720608" cy="338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707" tIns="45854" rIns="91707" bIns="45854">
              <a:spAutoFit/>
            </a:bodyPr>
            <a:lstStyle/>
            <a:p>
              <a:pPr algn="l"/>
              <a:r>
                <a:rPr lang="en-US" altLang="ko-KR" sz="1600" dirty="0"/>
                <a:t>100%</a:t>
              </a:r>
            </a:p>
          </p:txBody>
        </p:sp>
        <p:sp>
          <p:nvSpPr>
            <p:cNvPr id="66575" name="Line 15"/>
            <p:cNvSpPr>
              <a:spLocks noChangeShapeType="1"/>
            </p:cNvSpPr>
            <p:nvPr/>
          </p:nvSpPr>
          <p:spPr bwMode="auto">
            <a:xfrm flipV="1">
              <a:off x="2667001" y="5356402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/>
            </a:p>
          </p:txBody>
        </p:sp>
        <p:sp>
          <p:nvSpPr>
            <p:cNvPr id="66576" name="Line 16"/>
            <p:cNvSpPr>
              <a:spLocks noChangeShapeType="1"/>
            </p:cNvSpPr>
            <p:nvPr/>
          </p:nvSpPr>
          <p:spPr bwMode="auto">
            <a:xfrm flipV="1">
              <a:off x="3733801" y="5356402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/>
            </a:p>
          </p:txBody>
        </p:sp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 flipV="1">
              <a:off x="4953001" y="5356402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/>
            </a:p>
          </p:txBody>
        </p:sp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 flipV="1">
              <a:off x="6096001" y="5356402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/>
            </a:p>
          </p:txBody>
        </p:sp>
        <p:sp>
          <p:nvSpPr>
            <p:cNvPr id="66579" name="Rectangle 19"/>
            <p:cNvSpPr>
              <a:spLocks noChangeArrowheads="1"/>
            </p:cNvSpPr>
            <p:nvPr/>
          </p:nvSpPr>
          <p:spPr bwMode="auto">
            <a:xfrm>
              <a:off x="1393458" y="5589240"/>
              <a:ext cx="6202878" cy="338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707" tIns="45854" rIns="91707" bIns="45854">
              <a:spAutoFit/>
            </a:bodyPr>
            <a:lstStyle/>
            <a:p>
              <a:pPr algn="l"/>
              <a:r>
                <a:rPr lang="en-US" altLang="ko-KR" sz="1600" dirty="0"/>
                <a:t>1965        1970        1975           1980         1985        1990</a:t>
              </a:r>
            </a:p>
          </p:txBody>
        </p:sp>
        <p:sp>
          <p:nvSpPr>
            <p:cNvPr id="66580" name="Rectangle 20"/>
            <p:cNvSpPr>
              <a:spLocks noChangeArrowheads="1"/>
            </p:cNvSpPr>
            <p:nvPr/>
          </p:nvSpPr>
          <p:spPr bwMode="auto">
            <a:xfrm>
              <a:off x="3065526" y="6010329"/>
              <a:ext cx="2932145" cy="401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707" tIns="45854" rIns="91707" bIns="45854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rgbClr val="003300"/>
                  </a:solidFill>
                  <a:latin typeface="돋움" pitchFamily="50" charset="-127"/>
                </a:rPr>
                <a:t>컴퓨터 시스템 구축비용</a:t>
              </a:r>
            </a:p>
          </p:txBody>
        </p:sp>
      </p:grpSp>
      <p:sp>
        <p:nvSpPr>
          <p:cNvPr id="66581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251520" y="1282879"/>
            <a:ext cx="8525001" cy="4130097"/>
          </a:xfrm>
          <a:noFill/>
          <a:ln/>
        </p:spPr>
        <p:txBody>
          <a:bodyPr/>
          <a:lstStyle/>
          <a:p>
            <a:r>
              <a:rPr lang="ko-KR" altLang="en-US" dirty="0"/>
              <a:t>소프트웨어 개발 비용의 증가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4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6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/>
              <a:t>소프트웨어 개발 비용</a:t>
            </a:r>
          </a:p>
        </p:txBody>
      </p:sp>
      <p:graphicFrame>
        <p:nvGraphicFramePr>
          <p:cNvPr id="13" name="내용 개체 틀 12"/>
          <p:cNvGraphicFramePr>
            <a:graphicFrameLocks noGrp="1"/>
          </p:cNvGraphicFramePr>
          <p:nvPr>
            <p:ph sz="half" idx="2"/>
          </p:nvPr>
        </p:nvGraphicFramePr>
        <p:xfrm>
          <a:off x="161134" y="1622108"/>
          <a:ext cx="4121629" cy="4625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내용 개체 틀 13"/>
          <p:cNvGraphicFramePr>
            <a:graphicFrameLocks noGrp="1"/>
          </p:cNvGraphicFramePr>
          <p:nvPr>
            <p:ph sz="quarter" idx="4"/>
          </p:nvPr>
        </p:nvGraphicFramePr>
        <p:xfrm>
          <a:off x="4716618" y="1694383"/>
          <a:ext cx="4193939" cy="4481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DDBDF0-F10B-4C0F-883E-D2D0D2C9414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07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Chart bld="category"/>
        </p:bldSub>
      </p:bldGraphic>
      <p:bldGraphic spid="14" grpId="0">
        <p:bldSub>
          <a:bldChart bld="category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/>
              <a:t>관리자의 잘못된 의식구조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dirty="0"/>
              <a:t>소프트웨어 개발방법이 문서로 자세히 기록되어 있으므로 개발자들이 어려움을 느끼지 않는다</a:t>
            </a:r>
          </a:p>
          <a:p>
            <a:pPr>
              <a:lnSpc>
                <a:spcPct val="140000"/>
              </a:lnSpc>
            </a:pPr>
            <a:r>
              <a:rPr lang="ko-KR" altLang="en-US" dirty="0"/>
              <a:t>하드웨어를 비롯한 다양한 개발도구를 지원하면 개발자들이 개발에 불편을 느끼지 않는다</a:t>
            </a:r>
          </a:p>
        </p:txBody>
      </p:sp>
      <p:pic>
        <p:nvPicPr>
          <p:cNvPr id="67589" name="Picture 5" descr="c:\Program Files\Common Files\Microsoft Shared\Clipart\cagcat50\PE01496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8026" y="6158"/>
            <a:ext cx="1125974" cy="1335815"/>
          </a:xfrm>
          <a:prstGeom prst="rect">
            <a:avLst/>
          </a:prstGeom>
          <a:noFill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03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/>
              <a:t>관리자의 잘못된 의식구조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dirty="0"/>
              <a:t>스케줄이 지연되면 인력을 추가로 투입하여 </a:t>
            </a:r>
            <a:r>
              <a:rPr lang="ko-KR" altLang="en-US" dirty="0" err="1"/>
              <a:t>기간내에</a:t>
            </a:r>
            <a:r>
              <a:rPr lang="ko-KR" altLang="en-US" dirty="0"/>
              <a:t> 끝낼 수 있다</a:t>
            </a:r>
          </a:p>
          <a:p>
            <a:pPr>
              <a:lnSpc>
                <a:spcPct val="140000"/>
              </a:lnSpc>
            </a:pPr>
            <a:r>
              <a:rPr lang="ko-KR" altLang="en-US" dirty="0"/>
              <a:t>교육만 잘 시키면 우수한 소프트웨어 개발자를 쉽게 확보가능</a:t>
            </a:r>
          </a:p>
        </p:txBody>
      </p:sp>
      <p:pic>
        <p:nvPicPr>
          <p:cNvPr id="67589" name="Picture 5" descr="c:\Program Files\Common Files\Microsoft Shared\Clipart\cagcat50\PE01496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7927" y="31739"/>
            <a:ext cx="1027201" cy="1218634"/>
          </a:xfrm>
          <a:prstGeom prst="rect">
            <a:avLst/>
          </a:prstGeom>
          <a:noFill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5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Brooks’ Law</a:t>
            </a:r>
          </a:p>
        </p:txBody>
      </p:sp>
      <p:sp>
        <p:nvSpPr>
          <p:cNvPr id="68650" name="Rectangle 42"/>
          <p:cNvSpPr>
            <a:spLocks noChangeArrowheads="1"/>
          </p:cNvSpPr>
          <p:nvPr/>
        </p:nvSpPr>
        <p:spPr bwMode="auto">
          <a:xfrm>
            <a:off x="593725" y="5364163"/>
            <a:ext cx="8218576" cy="400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5" tIns="46033" rIns="92065" bIns="46033">
            <a:spAutoFit/>
          </a:bodyPr>
          <a:lstStyle/>
          <a:p>
            <a:pPr algn="l"/>
            <a:r>
              <a:rPr lang="ko-KR" altLang="en-US" sz="2000" dirty="0"/>
              <a:t>일정이 지연된다고 인력을 추가로 투입하면 예정기간보다 늦게 끝난다</a:t>
            </a:r>
          </a:p>
        </p:txBody>
      </p:sp>
      <p:sp>
        <p:nvSpPr>
          <p:cNvPr id="68611" name="Oval 3"/>
          <p:cNvSpPr>
            <a:spLocks noChangeArrowheads="1"/>
          </p:cNvSpPr>
          <p:nvPr/>
        </p:nvSpPr>
        <p:spPr bwMode="auto">
          <a:xfrm>
            <a:off x="1606550" y="1835150"/>
            <a:ext cx="215900" cy="2159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2444750" y="1835150"/>
            <a:ext cx="215900" cy="2159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4349750" y="2063750"/>
            <a:ext cx="215900" cy="2159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3587750" y="2063750"/>
            <a:ext cx="215900" cy="2159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15" name="Oval 7"/>
          <p:cNvSpPr>
            <a:spLocks noChangeArrowheads="1"/>
          </p:cNvSpPr>
          <p:nvPr/>
        </p:nvSpPr>
        <p:spPr bwMode="auto">
          <a:xfrm>
            <a:off x="3968750" y="1454150"/>
            <a:ext cx="215900" cy="2159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6254750" y="2139950"/>
            <a:ext cx="215900" cy="2159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17" name="Oval 9"/>
          <p:cNvSpPr>
            <a:spLocks noChangeArrowheads="1"/>
          </p:cNvSpPr>
          <p:nvPr/>
        </p:nvSpPr>
        <p:spPr bwMode="auto">
          <a:xfrm>
            <a:off x="7169150" y="2139950"/>
            <a:ext cx="215900" cy="2159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7169150" y="1454150"/>
            <a:ext cx="215900" cy="2159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6254750" y="1454150"/>
            <a:ext cx="215900" cy="2159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20" name="Oval 12"/>
          <p:cNvSpPr>
            <a:spLocks noChangeArrowheads="1"/>
          </p:cNvSpPr>
          <p:nvPr/>
        </p:nvSpPr>
        <p:spPr bwMode="auto">
          <a:xfrm>
            <a:off x="1530350" y="3587750"/>
            <a:ext cx="215900" cy="2159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21" name="Oval 13"/>
          <p:cNvSpPr>
            <a:spLocks noChangeArrowheads="1"/>
          </p:cNvSpPr>
          <p:nvPr/>
        </p:nvSpPr>
        <p:spPr bwMode="auto">
          <a:xfrm>
            <a:off x="2597150" y="3587750"/>
            <a:ext cx="215900" cy="2159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22" name="Oval 14"/>
          <p:cNvSpPr>
            <a:spLocks noChangeArrowheads="1"/>
          </p:cNvSpPr>
          <p:nvPr/>
        </p:nvSpPr>
        <p:spPr bwMode="auto">
          <a:xfrm>
            <a:off x="2444750" y="4273550"/>
            <a:ext cx="215900" cy="2159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23" name="Oval 15"/>
          <p:cNvSpPr>
            <a:spLocks noChangeArrowheads="1"/>
          </p:cNvSpPr>
          <p:nvPr/>
        </p:nvSpPr>
        <p:spPr bwMode="auto">
          <a:xfrm>
            <a:off x="1682750" y="4273550"/>
            <a:ext cx="215900" cy="2159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24" name="Oval 16"/>
          <p:cNvSpPr>
            <a:spLocks noChangeArrowheads="1"/>
          </p:cNvSpPr>
          <p:nvPr/>
        </p:nvSpPr>
        <p:spPr bwMode="auto">
          <a:xfrm>
            <a:off x="2063750" y="2978150"/>
            <a:ext cx="215900" cy="2159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1828800" y="1905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 flipH="1">
            <a:off x="3733801" y="16764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4114800" y="1676401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3810000" y="2209800"/>
            <a:ext cx="53340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>
            <a:off x="6477000" y="1600200"/>
            <a:ext cx="68580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6400800" y="1676401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>
            <a:off x="6477000" y="2286000"/>
            <a:ext cx="68580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>
            <a:off x="7315200" y="1676401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>
            <a:off x="6437160" y="1636412"/>
            <a:ext cx="801841" cy="4971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 flipH="1">
            <a:off x="6437160" y="1676400"/>
            <a:ext cx="801841" cy="4619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35" name="Line 27"/>
          <p:cNvSpPr>
            <a:spLocks noChangeShapeType="1"/>
          </p:cNvSpPr>
          <p:nvPr/>
        </p:nvSpPr>
        <p:spPr bwMode="auto">
          <a:xfrm flipH="1">
            <a:off x="1676401" y="3200401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36" name="Line 28"/>
          <p:cNvSpPr>
            <a:spLocks noChangeShapeType="1"/>
          </p:cNvSpPr>
          <p:nvPr/>
        </p:nvSpPr>
        <p:spPr bwMode="auto">
          <a:xfrm>
            <a:off x="2276420" y="3213889"/>
            <a:ext cx="390582" cy="367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37" name="Line 29"/>
          <p:cNvSpPr>
            <a:spLocks noChangeShapeType="1"/>
          </p:cNvSpPr>
          <p:nvPr/>
        </p:nvSpPr>
        <p:spPr bwMode="auto">
          <a:xfrm>
            <a:off x="1676400" y="3810001"/>
            <a:ext cx="76201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38" name="Line 30"/>
          <p:cNvSpPr>
            <a:spLocks noChangeShapeType="1"/>
          </p:cNvSpPr>
          <p:nvPr/>
        </p:nvSpPr>
        <p:spPr bwMode="auto">
          <a:xfrm flipH="1">
            <a:off x="2590801" y="3810001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39" name="Line 31"/>
          <p:cNvSpPr>
            <a:spLocks noChangeShapeType="1"/>
          </p:cNvSpPr>
          <p:nvPr/>
        </p:nvSpPr>
        <p:spPr bwMode="auto">
          <a:xfrm>
            <a:off x="1904999" y="4419600"/>
            <a:ext cx="53340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40" name="Line 32"/>
          <p:cNvSpPr>
            <a:spLocks noChangeShapeType="1"/>
          </p:cNvSpPr>
          <p:nvPr/>
        </p:nvSpPr>
        <p:spPr bwMode="auto">
          <a:xfrm>
            <a:off x="1752599" y="3733800"/>
            <a:ext cx="83820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41" name="Line 33"/>
          <p:cNvSpPr>
            <a:spLocks noChangeShapeType="1"/>
          </p:cNvSpPr>
          <p:nvPr/>
        </p:nvSpPr>
        <p:spPr bwMode="auto">
          <a:xfrm flipH="1">
            <a:off x="1752600" y="3200401"/>
            <a:ext cx="381001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42" name="Line 34"/>
          <p:cNvSpPr>
            <a:spLocks noChangeShapeType="1"/>
          </p:cNvSpPr>
          <p:nvPr/>
        </p:nvSpPr>
        <p:spPr bwMode="auto">
          <a:xfrm>
            <a:off x="2209801" y="3200401"/>
            <a:ext cx="353567" cy="108904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 flipH="1">
            <a:off x="1752601" y="3810001"/>
            <a:ext cx="914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44" name="Line 36"/>
          <p:cNvSpPr>
            <a:spLocks noChangeShapeType="1"/>
          </p:cNvSpPr>
          <p:nvPr/>
        </p:nvSpPr>
        <p:spPr bwMode="auto">
          <a:xfrm>
            <a:off x="1702524" y="3787518"/>
            <a:ext cx="860843" cy="50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565526" y="3108325"/>
            <a:ext cx="854075" cy="647700"/>
            <a:chOff x="2246" y="1958"/>
            <a:chExt cx="538" cy="408"/>
          </a:xfrm>
        </p:grpSpPr>
        <p:sp>
          <p:nvSpPr>
            <p:cNvPr id="68646" name="Rectangle 38"/>
            <p:cNvSpPr>
              <a:spLocks noChangeArrowheads="1"/>
            </p:cNvSpPr>
            <p:nvPr/>
          </p:nvSpPr>
          <p:spPr bwMode="auto">
            <a:xfrm>
              <a:off x="2246" y="1958"/>
              <a:ext cx="481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>
                  <a:latin typeface="Times New Roman" pitchFamily="18" charset="0"/>
                </a:rPr>
                <a:t>n(n-1)</a:t>
              </a:r>
            </a:p>
            <a:p>
              <a:pPr algn="l"/>
              <a:r>
                <a:rPr lang="en-US" altLang="ko-KR">
                  <a:latin typeface="Times New Roman" pitchFamily="18" charset="0"/>
                </a:rPr>
                <a:t>   2</a:t>
              </a:r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>
              <a:off x="2304" y="220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8648" name="Line 40"/>
          <p:cNvSpPr>
            <a:spLocks noChangeShapeType="1"/>
          </p:cNvSpPr>
          <p:nvPr/>
        </p:nvSpPr>
        <p:spPr bwMode="auto">
          <a:xfrm>
            <a:off x="5105401" y="32004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5105399" y="5105400"/>
            <a:ext cx="297180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68651" name="Arc 43"/>
          <p:cNvSpPr>
            <a:spLocks/>
          </p:cNvSpPr>
          <p:nvPr/>
        </p:nvSpPr>
        <p:spPr bwMode="auto">
          <a:xfrm>
            <a:off x="5029201" y="3124200"/>
            <a:ext cx="2590800" cy="19812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577"/>
              <a:gd name="T2" fmla="*/ 1006 w 21600"/>
              <a:gd name="T3" fmla="*/ 21577 h 21577"/>
              <a:gd name="T4" fmla="*/ 0 w 21600"/>
              <a:gd name="T5" fmla="*/ 0 h 2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77" fill="none" extrusionOk="0">
                <a:moveTo>
                  <a:pt x="21600" y="0"/>
                </a:moveTo>
                <a:cubicBezTo>
                  <a:pt x="21600" y="11538"/>
                  <a:pt x="12531" y="21039"/>
                  <a:pt x="1005" y="21576"/>
                </a:cubicBezTo>
              </a:path>
              <a:path w="21600" h="21577" stroke="0" extrusionOk="0">
                <a:moveTo>
                  <a:pt x="21600" y="0"/>
                </a:moveTo>
                <a:cubicBezTo>
                  <a:pt x="21600" y="11538"/>
                  <a:pt x="12531" y="21039"/>
                  <a:pt x="1005" y="21576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4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5" dur="500"/>
                                        <p:tgtEl>
                                          <p:spTgt spid="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50" grpId="0"/>
      <p:bldP spid="68611" grpId="0" animBg="1"/>
      <p:bldP spid="68612" grpId="0" animBg="1"/>
      <p:bldP spid="68613" grpId="0" animBg="1"/>
      <p:bldP spid="68614" grpId="0" animBg="1"/>
      <p:bldP spid="68615" grpId="0" animBg="1"/>
      <p:bldP spid="68616" grpId="0" animBg="1"/>
      <p:bldP spid="68617" grpId="0" animBg="1"/>
      <p:bldP spid="68618" grpId="0" animBg="1"/>
      <p:bldP spid="68619" grpId="0" animBg="1"/>
      <p:bldP spid="68620" grpId="0" animBg="1"/>
      <p:bldP spid="68621" grpId="0" animBg="1"/>
      <p:bldP spid="68622" grpId="0" animBg="1"/>
      <p:bldP spid="68623" grpId="0" animBg="1"/>
      <p:bldP spid="68624" grpId="0" animBg="1"/>
      <p:bldP spid="68625" grpId="0" animBg="1"/>
      <p:bldP spid="68626" grpId="0" animBg="1"/>
      <p:bldP spid="68627" grpId="0" animBg="1"/>
      <p:bldP spid="68628" grpId="0" animBg="1"/>
      <p:bldP spid="68629" grpId="0" animBg="1"/>
      <p:bldP spid="68630" grpId="0" animBg="1"/>
      <p:bldP spid="68631" grpId="0" animBg="1"/>
      <p:bldP spid="68632" grpId="0" animBg="1"/>
      <p:bldP spid="68633" grpId="0" animBg="1"/>
      <p:bldP spid="68634" grpId="0" animBg="1"/>
      <p:bldP spid="68635" grpId="0" animBg="1"/>
      <p:bldP spid="68636" grpId="0" animBg="1"/>
      <p:bldP spid="68637" grpId="0" animBg="1"/>
      <p:bldP spid="68638" grpId="0" animBg="1"/>
      <p:bldP spid="68639" grpId="0" animBg="1"/>
      <p:bldP spid="68640" grpId="0" animBg="1"/>
      <p:bldP spid="68641" grpId="0" animBg="1"/>
      <p:bldP spid="68642" grpId="0" animBg="1"/>
      <p:bldP spid="68643" grpId="0" animBg="1"/>
      <p:bldP spid="68644" grpId="0" animBg="1"/>
      <p:bldP spid="68648" grpId="0" animBg="1"/>
      <p:bldP spid="68649" grpId="0" animBg="1"/>
      <p:bldP spid="686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24600"/>
            <a:ext cx="1905001" cy="457200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7EB8827A-0B19-4E4E-8753-D85344348013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/>
              <a:t>사용자의 잘못된 의식구조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시스템이 정의되고 개발목표가 설정되면 프로그래밍은 착수가능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상세내역은 파악됨에 따라 프로그램에 추가시키면 된다</a:t>
            </a:r>
          </a:p>
        </p:txBody>
      </p:sp>
    </p:spTree>
    <p:extLst>
      <p:ext uri="{BB962C8B-B14F-4D97-AF65-F5344CB8AC3E}">
        <p14:creationId xmlns:p14="http://schemas.microsoft.com/office/powerpoint/2010/main" val="103698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/>
              <a:t>사용자의 잘못된 의식구조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사용자의 요구는 지속적으로 변할 수 밖에 없지만 소프트웨어의 개발은 유연</a:t>
            </a:r>
            <a:r>
              <a:rPr lang="en-US" altLang="ko-KR" dirty="0"/>
              <a:t>(flexible)</a:t>
            </a:r>
            <a:r>
              <a:rPr lang="ko-KR" altLang="en-US" dirty="0"/>
              <a:t>해서 개발 도중 변경되는 사용자의 요구를 개발자들이 쉽게 반영할 수 있다</a:t>
            </a:r>
          </a:p>
        </p:txBody>
      </p:sp>
      <p:graphicFrame>
        <p:nvGraphicFramePr>
          <p:cNvPr id="69637" name="Object 5"/>
          <p:cNvGraphicFramePr>
            <a:graphicFrameLocks/>
          </p:cNvGraphicFramePr>
          <p:nvPr/>
        </p:nvGraphicFramePr>
        <p:xfrm>
          <a:off x="6737351" y="5329239"/>
          <a:ext cx="83026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Paint Shop Pro Image" r:id="rId3" imgW="839479" imgH="760357" progId="">
                  <p:embed/>
                </p:oleObj>
              </mc:Choice>
              <mc:Fallback>
                <p:oleObj name="Paint Shop Pro Image" r:id="rId3" imgW="839479" imgH="760357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1" y="5329239"/>
                        <a:ext cx="830263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63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/>
              <a:t>개발자의 잘못된 의식구조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dirty="0"/>
              <a:t>프로그램을 완성하고 테스트가 끝나면 개발자의 작업은 완결된다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프로젝트가 완료되었을 때의 결과물은 작동되는 프로그램뿐이다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/>
              <a:t>개발자의 잘못된 의식구조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dirty="0"/>
              <a:t>개발단계의 결과물을 심의하는 </a:t>
            </a:r>
            <a:r>
              <a:rPr lang="ko-KR" altLang="en-US" dirty="0" err="1"/>
              <a:t>검토회</a:t>
            </a:r>
            <a:r>
              <a:rPr lang="en-US" altLang="ko-KR" dirty="0"/>
              <a:t>(review)</a:t>
            </a:r>
            <a:r>
              <a:rPr lang="ko-KR" altLang="en-US" dirty="0"/>
              <a:t>는 번거롭고 시간낭비다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소프트웨어의 유지보수는 결함</a:t>
            </a:r>
            <a:r>
              <a:rPr lang="en-US" altLang="ko-KR" dirty="0"/>
              <a:t>(bug/error)</a:t>
            </a:r>
            <a:r>
              <a:rPr lang="ko-KR" altLang="en-US" dirty="0"/>
              <a:t>을 찾아 수정하는 작업으로 간단하다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문서화 작업은 시간낭비이고 번거롭다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30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소프트웨어공학 정의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과학</a:t>
            </a:r>
            <a:r>
              <a:rPr lang="en-US" altLang="ko-KR" dirty="0"/>
              <a:t>(science)</a:t>
            </a:r>
          </a:p>
          <a:p>
            <a:pPr lvl="1"/>
            <a:r>
              <a:rPr lang="ko-KR" altLang="en-US" dirty="0"/>
              <a:t>이미 존재하는 자연 사물에 대한 근본 원리를 탐구하는 학문</a:t>
            </a:r>
            <a:endParaRPr lang="en-US" altLang="ko-KR" dirty="0"/>
          </a:p>
          <a:p>
            <a:r>
              <a:rPr lang="ko-KR" altLang="en-US" dirty="0"/>
              <a:t>공학</a:t>
            </a:r>
            <a:r>
              <a:rPr lang="en-US" altLang="ko-KR" dirty="0"/>
              <a:t>(engineering)</a:t>
            </a:r>
          </a:p>
          <a:p>
            <a:pPr lvl="1"/>
            <a:r>
              <a:rPr lang="ko-KR" altLang="en-US" dirty="0"/>
              <a:t>현실세계의 실질적인 문제 해결을 위하여 과학적인 원리를 체계적으로 적용하는 학문</a:t>
            </a:r>
            <a:endParaRPr lang="en-US" altLang="ko-KR" dirty="0"/>
          </a:p>
          <a:p>
            <a:r>
              <a:rPr lang="ko-KR" altLang="en-US" dirty="0"/>
              <a:t>소프트웨어</a:t>
            </a:r>
            <a:r>
              <a:rPr lang="en-US" altLang="ko-KR" dirty="0"/>
              <a:t> </a:t>
            </a:r>
            <a:r>
              <a:rPr lang="ko-KR" altLang="en-US" dirty="0"/>
              <a:t>공학</a:t>
            </a:r>
            <a:r>
              <a:rPr lang="en-US" altLang="ko-KR" dirty="0"/>
              <a:t>(software</a:t>
            </a:r>
            <a:r>
              <a:rPr lang="ko-KR" altLang="en-US" dirty="0"/>
              <a:t> </a:t>
            </a:r>
            <a:r>
              <a:rPr lang="en-US" altLang="ko-KR" dirty="0"/>
              <a:t>engineering)</a:t>
            </a:r>
          </a:p>
          <a:p>
            <a:pPr lvl="1"/>
            <a:r>
              <a:rPr lang="ko-KR" altLang="en-US" dirty="0"/>
              <a:t>소프트웨어 개발과 관련된 실 세계의 다양한 문제를 해결하기 위해</a:t>
            </a:r>
            <a:r>
              <a:rPr lang="en-US" dirty="0"/>
              <a:t> (</a:t>
            </a:r>
            <a:r>
              <a:rPr lang="ko-KR" altLang="en-US" dirty="0"/>
              <a:t>혹은 소프트웨어 위기를 극복하기 위해</a:t>
            </a:r>
            <a:r>
              <a:rPr lang="en-US" dirty="0"/>
              <a:t>) </a:t>
            </a:r>
            <a:r>
              <a:rPr lang="ko-KR" altLang="en-US" dirty="0"/>
              <a:t>과학적인 지식을 체계적으로 적용하는 학문</a:t>
            </a:r>
            <a:endParaRPr lang="en-US" altLang="ko-KR" dirty="0"/>
          </a:p>
          <a:p>
            <a:pPr lvl="1"/>
            <a:r>
              <a:rPr lang="ko-KR" altLang="en-US" dirty="0"/>
              <a:t>전자</a:t>
            </a:r>
            <a:r>
              <a:rPr lang="en-US" altLang="ko-KR" dirty="0"/>
              <a:t>, </a:t>
            </a:r>
            <a:r>
              <a:rPr lang="ko-KR" altLang="en-US" dirty="0"/>
              <a:t>전기</a:t>
            </a:r>
            <a:r>
              <a:rPr lang="en-US" altLang="ko-KR" dirty="0"/>
              <a:t>, </a:t>
            </a:r>
            <a:r>
              <a:rPr lang="ko-KR" altLang="en-US" dirty="0"/>
              <a:t>건축</a:t>
            </a:r>
            <a:r>
              <a:rPr lang="en-US" altLang="ko-KR" dirty="0"/>
              <a:t>, </a:t>
            </a:r>
            <a:r>
              <a:rPr lang="ko-KR" altLang="en-US" dirty="0"/>
              <a:t>토목</a:t>
            </a:r>
            <a:r>
              <a:rPr lang="en-US" altLang="ko-KR" dirty="0"/>
              <a:t>, </a:t>
            </a:r>
            <a:r>
              <a:rPr lang="ko-KR" altLang="en-US" dirty="0"/>
              <a:t>항공</a:t>
            </a:r>
            <a:r>
              <a:rPr lang="en-US" altLang="ko-KR" dirty="0"/>
              <a:t>, </a:t>
            </a:r>
            <a:r>
              <a:rPr lang="ko-KR" altLang="en-US" dirty="0"/>
              <a:t>기계공학 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특징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446958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dirty="0"/>
              <a:t>복잡성</a:t>
            </a:r>
            <a:r>
              <a:rPr lang="en-US" altLang="ko-KR" dirty="0"/>
              <a:t>(complexity)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/>
              <a:t>소프트웨어는 규칙적이고 정형화된 구조가 없어 이해하고 관리하는데 어려움이 있다</a:t>
            </a:r>
            <a:r>
              <a:rPr lang="en-US" altLang="ko-KR" dirty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dirty="0" err="1"/>
              <a:t>순응성</a:t>
            </a:r>
            <a:r>
              <a:rPr lang="en-US" altLang="ko-KR" dirty="0"/>
              <a:t>(conformity)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/>
              <a:t>소프트웨어는 사용자 요구나 환경 변화에 따라 적절히 변형하는 것이 용이하다</a:t>
            </a:r>
            <a:r>
              <a:rPr lang="en-US" altLang="ko-KR" dirty="0"/>
              <a:t>. </a:t>
            </a:r>
            <a:r>
              <a:rPr lang="ko-KR" altLang="en-US" dirty="0"/>
              <a:t>순응성은 호환성</a:t>
            </a:r>
            <a:r>
              <a:rPr lang="en-US" altLang="ko-KR" dirty="0"/>
              <a:t>(portability) </a:t>
            </a:r>
            <a:r>
              <a:rPr lang="ko-KR" altLang="en-US" dirty="0"/>
              <a:t>혹은 유연성</a:t>
            </a:r>
            <a:r>
              <a:rPr lang="en-US" altLang="ko-KR" dirty="0"/>
              <a:t>(flexibility)</a:t>
            </a:r>
            <a:r>
              <a:rPr lang="ko-KR" altLang="en-US" dirty="0"/>
              <a:t>이라고도 부른다</a:t>
            </a:r>
            <a:r>
              <a:rPr lang="en-US" altLang="ko-KR" dirty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dirty="0" err="1"/>
              <a:t>유형성</a:t>
            </a:r>
            <a:r>
              <a:rPr lang="en-US" altLang="ko-KR" dirty="0"/>
              <a:t>(Tangibility)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/>
              <a:t>흔히 소프트웨어는 보고 만질 수 없어 무형이라고 한다</a:t>
            </a:r>
            <a:r>
              <a:rPr lang="en-US" altLang="ko-KR" dirty="0"/>
              <a:t>. </a:t>
            </a:r>
            <a:r>
              <a:rPr lang="ko-KR" altLang="en-US" dirty="0"/>
              <a:t>그러나 소프트웨어는 프로그램과 관련된 문서들의 집합으로 형태를 가지고 있다</a:t>
            </a:r>
            <a:r>
              <a:rPr lang="en-US" altLang="ko-KR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소프트웨어공학 정의 </a:t>
            </a:r>
            <a:r>
              <a:rPr lang="en-US" altLang="ko-KR"/>
              <a:t>(</a:t>
            </a:r>
            <a:r>
              <a:rPr lang="ko-KR" altLang="en-US"/>
              <a:t>계속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2000" dirty="0"/>
              <a:t>소프트웨어 개발 과정에서 과학적인 지식을 체계적으로 적용하는 학문 분야</a:t>
            </a:r>
          </a:p>
          <a:p>
            <a:pPr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2000" dirty="0"/>
              <a:t>소프트웨어의 설계</a:t>
            </a:r>
            <a:r>
              <a:rPr lang="en-US" altLang="ko-KR" sz="2000" dirty="0"/>
              <a:t>, </a:t>
            </a:r>
            <a:r>
              <a:rPr lang="ko-KR" altLang="en-US" sz="2000" dirty="0"/>
              <a:t>제작</a:t>
            </a:r>
            <a:r>
              <a:rPr lang="en-US" altLang="ko-KR" sz="2000" dirty="0"/>
              <a:t>, </a:t>
            </a:r>
            <a:r>
              <a:rPr lang="ko-KR" altLang="en-US" sz="2000" dirty="0"/>
              <a:t>신뢰성</a:t>
            </a:r>
            <a:r>
              <a:rPr lang="en-US" altLang="ko-KR" sz="2000" dirty="0"/>
              <a:t>, </a:t>
            </a:r>
            <a:r>
              <a:rPr lang="ko-KR" altLang="en-US" sz="2000" dirty="0"/>
              <a:t>품질관리 등에 공학적 기법을 도입한 것 </a:t>
            </a:r>
            <a:r>
              <a:rPr lang="en-US" altLang="ko-KR" sz="2000" dirty="0"/>
              <a:t>[TTA </a:t>
            </a:r>
            <a:r>
              <a:rPr lang="ko-KR" altLang="en-US" sz="2000" dirty="0"/>
              <a:t>용어사전</a:t>
            </a:r>
            <a:r>
              <a:rPr lang="en-US" altLang="ko-KR" sz="2000" dirty="0"/>
              <a:t>]</a:t>
            </a:r>
          </a:p>
          <a:p>
            <a:pPr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2000" dirty="0"/>
              <a:t>소프트웨어의 개발</a:t>
            </a:r>
            <a:r>
              <a:rPr lang="en-US" altLang="ko-KR" sz="2000" dirty="0"/>
              <a:t>, </a:t>
            </a:r>
            <a:r>
              <a:rPr lang="ko-KR" altLang="en-US" sz="2000" dirty="0"/>
              <a:t>운영</a:t>
            </a:r>
            <a:r>
              <a:rPr lang="en-US" altLang="ko-KR" sz="2000" dirty="0"/>
              <a:t>, </a:t>
            </a:r>
            <a:r>
              <a:rPr lang="ko-KR" altLang="en-US" sz="2000" dirty="0"/>
              <a:t>유지보수를 위해 체계적이고</a:t>
            </a:r>
            <a:r>
              <a:rPr lang="en-US" altLang="ko-KR" sz="2000" dirty="0"/>
              <a:t>, </a:t>
            </a:r>
            <a:r>
              <a:rPr lang="ko-KR" altLang="en-US" sz="2000" dirty="0"/>
              <a:t>통제되며</a:t>
            </a:r>
            <a:r>
              <a:rPr lang="en-US" altLang="ko-KR" sz="2000" dirty="0"/>
              <a:t>, </a:t>
            </a:r>
            <a:r>
              <a:rPr lang="ko-KR" altLang="en-US" sz="2000" dirty="0"/>
              <a:t>정량적인 접근방법을 적용하는 것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소프트웨어에 공학을 적용하는 것</a:t>
            </a:r>
            <a:r>
              <a:rPr lang="en-US" altLang="ko-KR" sz="2000" dirty="0"/>
              <a:t>. (The application of a systematic, disciplined, quantifiable approach to the development, operation, and maintenance of software; that is, the application of engineering to software.) [IEEE Std </a:t>
            </a:r>
            <a:r>
              <a:rPr lang="ko-KR" altLang="en-US" sz="2000" dirty="0"/>
              <a:t>용어사전</a:t>
            </a:r>
            <a:r>
              <a:rPr lang="en-US" altLang="ko-KR" sz="2000" dirty="0"/>
              <a:t>]</a:t>
            </a:r>
          </a:p>
          <a:p>
            <a:pPr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2000" dirty="0"/>
              <a:t>시스템 명세로부터 시스템이 운영된 후 유지보수 단계까지 소프트웨어 생산의 모든 관점에 관심을 갖는 공학분야</a:t>
            </a:r>
            <a:r>
              <a:rPr lang="en-US" altLang="ko-KR" sz="2000" dirty="0"/>
              <a:t>. (An engineering discipline that is concerned with all aspects of software production from the early stages of system specification to maintaining the system that it has gone to use.) [</a:t>
            </a:r>
            <a:r>
              <a:rPr lang="en-US" altLang="ko-KR" sz="2000" dirty="0" err="1"/>
              <a:t>Sommerville</a:t>
            </a:r>
            <a:r>
              <a:rPr lang="en-US" altLang="ko-KR" sz="2000" dirty="0"/>
              <a:t>, 2007]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소프트웨어공학 정의 </a:t>
            </a:r>
            <a:r>
              <a:rPr lang="en-US" altLang="ko-KR"/>
              <a:t>(</a:t>
            </a:r>
            <a:r>
              <a:rPr lang="ko-KR" altLang="en-US"/>
              <a:t>계속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소프트웨어 개발 과정에서 과학적인 지식을 체계적으로 적용하는 학문 분야</a:t>
            </a:r>
            <a:r>
              <a:rPr lang="en-US" altLang="ko-KR" sz="2000" dirty="0"/>
              <a:t>, </a:t>
            </a:r>
            <a:r>
              <a:rPr lang="ko-KR" altLang="en-US" sz="2000" dirty="0"/>
              <a:t>소프트웨어의 개발과 운영</a:t>
            </a:r>
            <a:r>
              <a:rPr lang="en-US" altLang="ko-KR" sz="2000" dirty="0"/>
              <a:t>, </a:t>
            </a:r>
            <a:r>
              <a:rPr lang="ko-KR" altLang="en-US" sz="2000" dirty="0"/>
              <a:t>유지보수</a:t>
            </a:r>
            <a:r>
              <a:rPr lang="en-US" altLang="ko-KR" sz="2000" dirty="0"/>
              <a:t>, </a:t>
            </a:r>
            <a:r>
              <a:rPr lang="ko-KR" altLang="en-US" sz="2000" dirty="0"/>
              <a:t>소멸에 대한 체계적인 접근 방법</a:t>
            </a: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소프트웨어 개발에 사용되는 방법이 일회성이 아닌 반복 사용이 가능함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ko-KR" altLang="en-US" sz="2000" dirty="0"/>
          </a:p>
        </p:txBody>
      </p:sp>
      <p:pic>
        <p:nvPicPr>
          <p:cNvPr id="4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32770"/>
            <a:ext cx="6132512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569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소프트웨어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dirty="0"/>
              <a:t>소프트웨어</a:t>
            </a:r>
            <a:endParaRPr lang="en-US" altLang="ko-KR" dirty="0"/>
          </a:p>
          <a:p>
            <a:pPr lvl="1" algn="just" fontAlgn="auto">
              <a:spcAft>
                <a:spcPts val="0"/>
              </a:spcAft>
              <a:buNone/>
              <a:defRPr/>
            </a:pPr>
            <a:r>
              <a:rPr lang="en-US" altLang="ko-KR" dirty="0"/>
              <a:t>= </a:t>
            </a:r>
            <a:r>
              <a:rPr lang="ko-KR" altLang="en-US" dirty="0"/>
              <a:t>프로그램 </a:t>
            </a:r>
            <a:r>
              <a:rPr lang="en-US" altLang="ko-KR" dirty="0"/>
              <a:t>+ </a:t>
            </a:r>
            <a:r>
              <a:rPr lang="ko-KR" altLang="en-US" dirty="0"/>
              <a:t>개발에 관련된 문서들의 집합 </a:t>
            </a:r>
            <a:r>
              <a:rPr lang="en-US" altLang="ko-KR" dirty="0"/>
              <a:t>+ </a:t>
            </a: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정보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dirty="0"/>
              <a:t>[IEEE Std</a:t>
            </a:r>
            <a:r>
              <a:rPr lang="ko-KR" altLang="en-US" dirty="0"/>
              <a:t>용어사전</a:t>
            </a:r>
            <a:r>
              <a:rPr lang="en-US" altLang="ko-KR" dirty="0"/>
              <a:t>]</a:t>
            </a:r>
          </a:p>
          <a:p>
            <a:pPr lvl="1" algn="just" fontAlgn="auto">
              <a:spcAft>
                <a:spcPts val="0"/>
              </a:spcAft>
              <a:buFont typeface="맑은 고딕" pitchFamily="50" charset="-127"/>
              <a:buChar char="–"/>
              <a:defRPr/>
            </a:pPr>
            <a:r>
              <a:rPr lang="ko-KR" altLang="en-US" dirty="0"/>
              <a:t>“컴퓨터 프로그램과 절차</a:t>
            </a:r>
            <a:r>
              <a:rPr lang="en-US" altLang="ko-KR" dirty="0"/>
              <a:t>, </a:t>
            </a:r>
            <a:r>
              <a:rPr lang="ko-KR" altLang="en-US" dirty="0"/>
              <a:t>컴퓨터 시스템의 운영과 관련된 문서와 데이터 </a:t>
            </a:r>
            <a:r>
              <a:rPr lang="en-US" altLang="ko-KR" dirty="0"/>
              <a:t>(Computer programs, procedures, and possibly associated documentation and data pertaining to the operation of a computer system.)”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4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소프트웨어 공학 목적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높은 생산성</a:t>
            </a:r>
            <a:r>
              <a:rPr lang="en-US" altLang="ko-KR" dirty="0"/>
              <a:t>(high productivity) </a:t>
            </a:r>
            <a:r>
              <a:rPr lang="ko-KR" altLang="en-US" dirty="0"/>
              <a:t>과 좋은 품질</a:t>
            </a:r>
            <a:r>
              <a:rPr lang="en-US" altLang="ko-KR" dirty="0"/>
              <a:t>(good quality)</a:t>
            </a:r>
            <a:r>
              <a:rPr lang="ko-KR" altLang="en-US" dirty="0"/>
              <a:t>의 소프트웨어 제작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좋은 품질 의미</a:t>
            </a:r>
            <a:endParaRPr lang="en-US" altLang="ko-KR" dirty="0"/>
          </a:p>
          <a:p>
            <a:pPr lvl="2"/>
            <a:r>
              <a:rPr lang="ko-KR" altLang="en-US" dirty="0"/>
              <a:t>소프트웨어가 올바르게 작동하는 정도</a:t>
            </a:r>
            <a:endParaRPr lang="en-US" altLang="ko-KR" dirty="0"/>
          </a:p>
          <a:p>
            <a:pPr lvl="2"/>
            <a:r>
              <a:rPr lang="ko-KR" altLang="en-US" dirty="0">
                <a:ea typeface="맑은 고딕" pitchFamily="50" charset="-127"/>
              </a:rPr>
              <a:t>사용자 </a:t>
            </a:r>
            <a:r>
              <a:rPr lang="ko-KR" altLang="en-US" dirty="0"/>
              <a:t>요구사항 만족 정도</a:t>
            </a:r>
            <a:endParaRPr lang="en-US" altLang="ko-KR" dirty="0"/>
          </a:p>
          <a:p>
            <a:pPr lvl="2"/>
            <a:r>
              <a:rPr lang="ko-KR" altLang="en-US" dirty="0"/>
              <a:t>유지보수의 용이함 정도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 목표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복잡도 낮춤 </a:t>
            </a:r>
            <a:r>
              <a:rPr lang="en-US" altLang="ko-KR" sz="2400" dirty="0"/>
              <a:t>: divided &amp; conquer		</a:t>
            </a:r>
          </a:p>
          <a:p>
            <a:r>
              <a:rPr lang="ko-KR" altLang="en-US" sz="2400" dirty="0"/>
              <a:t>비용 최소화</a:t>
            </a:r>
            <a:endParaRPr lang="en-US" altLang="ko-KR" sz="2400" dirty="0"/>
          </a:p>
          <a:p>
            <a:r>
              <a:rPr lang="ko-KR" altLang="en-US" sz="2400" dirty="0"/>
              <a:t>개발 기간 단축</a:t>
            </a:r>
            <a:endParaRPr lang="en-US" altLang="ko-KR" sz="2400" dirty="0"/>
          </a:p>
          <a:p>
            <a:r>
              <a:rPr lang="ko-KR" altLang="en-US" sz="2400" dirty="0"/>
              <a:t>대규모 프로젝트 관리</a:t>
            </a:r>
            <a:endParaRPr lang="en-US" altLang="ko-KR" sz="2400" dirty="0"/>
          </a:p>
          <a:p>
            <a:r>
              <a:rPr lang="ko-KR" altLang="en-US" sz="2400" dirty="0"/>
              <a:t>고품질 소프트웨어</a:t>
            </a:r>
            <a:endParaRPr lang="en-US" altLang="ko-KR" sz="2400" dirty="0"/>
          </a:p>
          <a:p>
            <a:r>
              <a:rPr lang="ko-KR" altLang="en-US" sz="2400" dirty="0"/>
              <a:t>효율성</a:t>
            </a:r>
            <a:endParaRPr lang="en-US" altLang="ko-KR" sz="2400" dirty="0"/>
          </a:p>
          <a:p>
            <a:pPr lvl="2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121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ko-KR" altLang="en-US" dirty="0"/>
              <a:t>소프트웨어공학의</a:t>
            </a:r>
            <a:r>
              <a:rPr lang="en-US" altLang="ko-KR" dirty="0"/>
              <a:t> </a:t>
            </a:r>
            <a:r>
              <a:rPr lang="ko-KR" altLang="en-US" dirty="0"/>
              <a:t>기술 발전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1950~1960</a:t>
            </a:r>
            <a:r>
              <a:rPr lang="ko-KR" altLang="en-US" dirty="0"/>
              <a:t>년대 하드웨어 개발에 대부분의 자금 소요</a:t>
            </a:r>
            <a:endParaRPr lang="en-US" altLang="ko-KR" dirty="0"/>
          </a:p>
          <a:p>
            <a:pPr lvl="1" fontAlgn="auto">
              <a:spcAft>
                <a:spcPts val="0"/>
              </a:spcAft>
              <a:buFont typeface="맑은 고딕" pitchFamily="50" charset="-127"/>
              <a:buChar char="–"/>
              <a:defRPr/>
            </a:pPr>
            <a:r>
              <a:rPr lang="ko-KR" altLang="en-US" dirty="0"/>
              <a:t>소프트웨어 위기 현상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1970</a:t>
            </a:r>
            <a:r>
              <a:rPr lang="ko-KR" altLang="en-US" dirty="0"/>
              <a:t>년대 초반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/>
              <a:t>구조적 프로그래밍 </a:t>
            </a:r>
            <a:r>
              <a:rPr lang="en-US" altLang="ko-KR" dirty="0"/>
              <a:t>(structured programming)</a:t>
            </a:r>
            <a:endParaRPr lang="ko-KR" alt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1970</a:t>
            </a:r>
            <a:r>
              <a:rPr lang="ko-KR" altLang="en-US" dirty="0"/>
              <a:t>년대 중반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/>
              <a:t>설계 방법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1970</a:t>
            </a:r>
            <a:r>
              <a:rPr lang="ko-KR" altLang="en-US" dirty="0"/>
              <a:t>년대 후반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/>
              <a:t>분석 방법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1980</a:t>
            </a:r>
            <a:r>
              <a:rPr lang="ko-KR" altLang="en-US" dirty="0"/>
              <a:t>년대 초반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/>
              <a:t>자동화 도구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/>
              <a:t>객체지향 설계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/>
              <a:t>객체지향 프로그래밍 </a:t>
            </a:r>
            <a:r>
              <a:rPr lang="en-US" altLang="ko-KR" dirty="0"/>
              <a:t>: 1967 simula-67</a:t>
            </a:r>
            <a:endParaRPr lang="ko-KR" alt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1980</a:t>
            </a:r>
            <a:r>
              <a:rPr lang="ko-KR" altLang="en-US" dirty="0"/>
              <a:t>년대 말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/>
              <a:t>통합개발환경</a:t>
            </a:r>
            <a:r>
              <a:rPr lang="en-US" dirty="0"/>
              <a:t> (IDE)</a:t>
            </a:r>
            <a:endParaRPr lang="ko-KR" alt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1990</a:t>
            </a:r>
            <a:r>
              <a:rPr lang="ko-KR" altLang="en-US" dirty="0"/>
              <a:t>년대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/>
              <a:t>객체지향기술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2000</a:t>
            </a:r>
            <a:r>
              <a:rPr lang="ko-KR" altLang="en-US" dirty="0"/>
              <a:t>년대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/>
              <a:t>혁신적인 방법론 </a:t>
            </a:r>
            <a:r>
              <a:rPr lang="en-US" altLang="ko-KR" dirty="0"/>
              <a:t>: agile, CBD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ko-KR" alt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>
                <a:ea typeface="맑은 고딕" pitchFamily="50" charset="-127"/>
              </a:rPr>
              <a:t> </a:t>
            </a:r>
            <a:r>
              <a:rPr lang="en-US" altLang="ko-KR"/>
              <a:t>3</a:t>
            </a:r>
            <a:r>
              <a:rPr lang="ko-KR" altLang="en-US"/>
              <a:t>가지 주제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</a:t>
            </a:r>
            <a:r>
              <a:rPr lang="en-US" altLang="ko-KR" dirty="0"/>
              <a:t>(process)</a:t>
            </a:r>
          </a:p>
          <a:p>
            <a:r>
              <a:rPr lang="ko-KR" altLang="en-US" dirty="0"/>
              <a:t>품질보증</a:t>
            </a:r>
            <a:endParaRPr lang="en-US" altLang="ko-KR" dirty="0"/>
          </a:p>
          <a:p>
            <a:r>
              <a:rPr lang="ko-KR" altLang="en-US" dirty="0"/>
              <a:t>프로젝트 관리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ko-KR" altLang="en-US" dirty="0"/>
              <a:t>프로세스 주요 활동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14422"/>
            <a:ext cx="5112568" cy="5357850"/>
          </a:xfrm>
        </p:spPr>
        <p:txBody>
          <a:bodyPr rtlCol="0">
            <a:noAutofit/>
          </a:bodyPr>
          <a:lstStyle/>
          <a:p>
            <a:pPr fontAlgn="auto">
              <a:lnSpc>
                <a:spcPts val="16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100" dirty="0"/>
              <a:t>계획</a:t>
            </a:r>
            <a:r>
              <a:rPr lang="en-US" sz="1100" dirty="0"/>
              <a:t>(planning)</a:t>
            </a:r>
            <a:endParaRPr lang="ko-KR" altLang="en-US" sz="1100" dirty="0"/>
          </a:p>
          <a:p>
            <a:pPr lvl="1" fontAlgn="auto">
              <a:lnSpc>
                <a:spcPts val="16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sz="1000" dirty="0"/>
              <a:t>시스템 정의</a:t>
            </a:r>
            <a:r>
              <a:rPr lang="en-US" sz="1000" dirty="0"/>
              <a:t>(system definition) : </a:t>
            </a:r>
            <a:r>
              <a:rPr lang="ko-KR" altLang="en-US" sz="1000" dirty="0"/>
              <a:t>문제영역에 대한 이해와 기본적인 요구사항 파악을 통한 시스템의 목적과 범위 정의</a:t>
            </a:r>
          </a:p>
          <a:p>
            <a:pPr lvl="1" fontAlgn="auto">
              <a:lnSpc>
                <a:spcPts val="16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sz="1000" dirty="0"/>
              <a:t>가능성 분석</a:t>
            </a:r>
            <a:r>
              <a:rPr lang="en-US" sz="1000" dirty="0"/>
              <a:t>(feasibility analysis) : </a:t>
            </a:r>
            <a:r>
              <a:rPr lang="ko-KR" altLang="en-US" sz="1000" dirty="0"/>
              <a:t>프로젝트에 대한 경제성</a:t>
            </a:r>
            <a:r>
              <a:rPr lang="en-US" sz="1000" dirty="0"/>
              <a:t>, </a:t>
            </a:r>
            <a:r>
              <a:rPr lang="ko-KR" altLang="en-US" sz="1000" dirty="0"/>
              <a:t>기술력</a:t>
            </a:r>
            <a:r>
              <a:rPr lang="en-US" sz="1000" dirty="0"/>
              <a:t>, </a:t>
            </a:r>
            <a:r>
              <a:rPr lang="ko-KR" altLang="en-US" sz="1000" dirty="0"/>
              <a:t>자원</a:t>
            </a:r>
            <a:r>
              <a:rPr lang="en-US" sz="1000" dirty="0"/>
              <a:t>, </a:t>
            </a:r>
            <a:r>
              <a:rPr lang="ko-KR" altLang="en-US" sz="1000" dirty="0"/>
              <a:t>일정에 대한 가능성 분석</a:t>
            </a:r>
            <a:endParaRPr lang="en-US" altLang="ko-KR" sz="1000" dirty="0"/>
          </a:p>
          <a:p>
            <a:pPr lvl="1" fontAlgn="auto">
              <a:lnSpc>
                <a:spcPts val="16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sz="1000" dirty="0"/>
              <a:t>일정수립</a:t>
            </a:r>
            <a:r>
              <a:rPr lang="en-US" sz="1000" dirty="0"/>
              <a:t>(scheduling) : </a:t>
            </a:r>
            <a:r>
              <a:rPr lang="ko-KR" altLang="en-US" sz="1000" dirty="0"/>
              <a:t>필요로 되는 작업일정</a:t>
            </a:r>
            <a:r>
              <a:rPr lang="en-US" sz="1000" dirty="0"/>
              <a:t>, </a:t>
            </a:r>
            <a:r>
              <a:rPr lang="ko-KR" altLang="en-US" sz="1000" dirty="0"/>
              <a:t>비용추정</a:t>
            </a:r>
            <a:r>
              <a:rPr lang="en-US" sz="1000" dirty="0"/>
              <a:t>, </a:t>
            </a:r>
            <a:r>
              <a:rPr lang="ko-KR" altLang="en-US" sz="1000" dirty="0"/>
              <a:t>인력조직</a:t>
            </a:r>
            <a:r>
              <a:rPr lang="en-US" sz="1000" dirty="0"/>
              <a:t>, </a:t>
            </a:r>
            <a:r>
              <a:rPr lang="ko-KR" altLang="en-US" sz="1000" dirty="0"/>
              <a:t>자원에 대한 계획 수립</a:t>
            </a:r>
          </a:p>
          <a:p>
            <a:pPr fontAlgn="auto">
              <a:lnSpc>
                <a:spcPts val="16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100" dirty="0"/>
              <a:t>요구분석</a:t>
            </a:r>
            <a:r>
              <a:rPr lang="en-US" sz="1100" dirty="0"/>
              <a:t>(requirements analysis)</a:t>
            </a:r>
            <a:endParaRPr lang="ko-KR" altLang="en-US" sz="1100" dirty="0"/>
          </a:p>
          <a:p>
            <a:pPr lvl="1" fontAlgn="auto">
              <a:lnSpc>
                <a:spcPts val="16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sz="1000" dirty="0"/>
              <a:t>사용자 요구사항을 수집하고</a:t>
            </a:r>
            <a:r>
              <a:rPr lang="en-US" sz="1000" dirty="0"/>
              <a:t>, </a:t>
            </a:r>
            <a:r>
              <a:rPr lang="ko-KR" altLang="en-US" sz="1000" dirty="0"/>
              <a:t>분석하여 시스템이 무슨</a:t>
            </a:r>
            <a:r>
              <a:rPr lang="en-US" sz="1000" dirty="0"/>
              <a:t>(what) </a:t>
            </a:r>
            <a:r>
              <a:rPr lang="ko-KR" altLang="en-US" sz="1000" dirty="0"/>
              <a:t>기능을 하는지 정의</a:t>
            </a:r>
          </a:p>
          <a:p>
            <a:pPr fontAlgn="auto">
              <a:lnSpc>
                <a:spcPts val="16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100" dirty="0"/>
              <a:t>설계</a:t>
            </a:r>
            <a:r>
              <a:rPr lang="en-US" sz="1100" dirty="0"/>
              <a:t>(design)</a:t>
            </a:r>
            <a:endParaRPr lang="ko-KR" altLang="en-US" sz="1100" dirty="0"/>
          </a:p>
          <a:p>
            <a:pPr lvl="1" fontAlgn="auto">
              <a:lnSpc>
                <a:spcPts val="16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sz="1000" dirty="0"/>
              <a:t>요구 분석 단계에서 파악된 시스템 기능들을 어떻게</a:t>
            </a:r>
            <a:r>
              <a:rPr lang="en-US" sz="1000" dirty="0"/>
              <a:t>(how) </a:t>
            </a:r>
            <a:r>
              <a:rPr lang="ko-KR" altLang="en-US" sz="1000" dirty="0"/>
              <a:t>제공할 것인지 고민</a:t>
            </a:r>
            <a:endParaRPr lang="en-US" altLang="ko-KR" sz="1000" dirty="0"/>
          </a:p>
          <a:p>
            <a:pPr lvl="1" fontAlgn="auto">
              <a:lnSpc>
                <a:spcPts val="16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sz="1000" dirty="0"/>
              <a:t>시스템의 전체적인 구조뿐 아니라 소프트웨어 구조와 각 모듈에 대한 상세 처리 절차를 정의</a:t>
            </a:r>
          </a:p>
          <a:p>
            <a:pPr fontAlgn="auto">
              <a:lnSpc>
                <a:spcPts val="16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100" dirty="0"/>
              <a:t>구현</a:t>
            </a:r>
            <a:r>
              <a:rPr lang="en-US" sz="1100" dirty="0"/>
              <a:t>(implementation)</a:t>
            </a:r>
            <a:endParaRPr lang="ko-KR" altLang="en-US" sz="1100" dirty="0"/>
          </a:p>
          <a:p>
            <a:pPr lvl="1" fontAlgn="auto">
              <a:lnSpc>
                <a:spcPts val="16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sz="1000" dirty="0"/>
              <a:t>프로그래밍을 하는 단계로써 설계서를 바탕으로 코드로 변환되며 단위 모듈에 대한 검사 포함</a:t>
            </a:r>
          </a:p>
          <a:p>
            <a:pPr fontAlgn="auto">
              <a:lnSpc>
                <a:spcPts val="16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100" dirty="0" err="1"/>
              <a:t>테스팅</a:t>
            </a:r>
            <a:r>
              <a:rPr lang="en-US" sz="1100" dirty="0"/>
              <a:t>(testing)</a:t>
            </a:r>
            <a:endParaRPr lang="ko-KR" altLang="en-US" sz="1100" dirty="0"/>
          </a:p>
          <a:p>
            <a:pPr lvl="1" fontAlgn="auto">
              <a:lnSpc>
                <a:spcPts val="16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sz="1000" dirty="0"/>
              <a:t>통합에 대한 검사</a:t>
            </a:r>
            <a:r>
              <a:rPr lang="en-US" sz="1000" dirty="0"/>
              <a:t>, </a:t>
            </a:r>
            <a:r>
              <a:rPr lang="ko-KR" altLang="en-US" sz="1000" dirty="0"/>
              <a:t>전체적으로 완성된 시스템 기능과 성능에 대한 만족도 검사 수행</a:t>
            </a:r>
          </a:p>
          <a:p>
            <a:pPr fontAlgn="auto">
              <a:lnSpc>
                <a:spcPts val="16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100" dirty="0"/>
              <a:t>유지보수</a:t>
            </a:r>
            <a:r>
              <a:rPr lang="en-US" sz="1100" dirty="0"/>
              <a:t>(maintenance)</a:t>
            </a:r>
            <a:endParaRPr lang="ko-KR" altLang="en-US" sz="1100" dirty="0"/>
          </a:p>
          <a:p>
            <a:pPr lvl="1" fontAlgn="auto">
              <a:lnSpc>
                <a:spcPts val="16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sz="1000" dirty="0"/>
              <a:t>소프트웨어가 고객에게 인도된 후 발생하는 다양한 변경 요청에 대한 지원</a:t>
            </a:r>
          </a:p>
          <a:p>
            <a:pPr fontAlgn="auto">
              <a:lnSpc>
                <a:spcPts val="16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ko-KR" altLang="en-US" sz="1100" dirty="0"/>
          </a:p>
        </p:txBody>
      </p:sp>
      <p:pic>
        <p:nvPicPr>
          <p:cNvPr id="4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56792"/>
            <a:ext cx="3537637" cy="336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922337"/>
          </a:xfrm>
        </p:spPr>
        <p:txBody>
          <a:bodyPr/>
          <a:lstStyle/>
          <a:p>
            <a:r>
              <a:rPr lang="ko-KR" altLang="en-US"/>
              <a:t>품질보증</a:t>
            </a:r>
          </a:p>
        </p:txBody>
      </p:sp>
      <p:sp>
        <p:nvSpPr>
          <p:cNvPr id="19460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60375" y="1512888"/>
            <a:ext cx="8229600" cy="465296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9461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2060575"/>
            <a:ext cx="65817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429309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verification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48264" y="429309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59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922337"/>
          </a:xfrm>
        </p:spPr>
        <p:txBody>
          <a:bodyPr/>
          <a:lstStyle/>
          <a:p>
            <a:r>
              <a:rPr lang="ko-KR" altLang="en-US" dirty="0"/>
              <a:t>품질보증</a:t>
            </a:r>
          </a:p>
        </p:txBody>
      </p:sp>
      <p:sp>
        <p:nvSpPr>
          <p:cNvPr id="19460" name="내용 개체 틀 1"/>
          <p:cNvSpPr>
            <a:spLocks noGrp="1" noChangeArrowheads="1"/>
          </p:cNvSpPr>
          <p:nvPr>
            <p:ph idx="1"/>
          </p:nvPr>
        </p:nvSpPr>
        <p:spPr>
          <a:xfrm>
            <a:off x="460375" y="1512888"/>
            <a:ext cx="8229600" cy="4652962"/>
          </a:xfrm>
        </p:spPr>
        <p:txBody>
          <a:bodyPr/>
          <a:lstStyle/>
          <a:p>
            <a:r>
              <a:rPr lang="ko-KR" altLang="en-US" dirty="0"/>
              <a:t>품질을 좌우하는 세가지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인력</a:t>
            </a:r>
            <a:r>
              <a:rPr lang="en-US" altLang="ko-KR" dirty="0"/>
              <a:t>, </a:t>
            </a:r>
            <a:r>
              <a:rPr lang="ko-KR" altLang="en-US" dirty="0"/>
              <a:t>프로세스</a:t>
            </a:r>
            <a:r>
              <a:rPr lang="en-US" altLang="ko-KR" dirty="0"/>
              <a:t>, </a:t>
            </a:r>
            <a:r>
              <a:rPr lang="ko-KR" altLang="en-US" dirty="0"/>
              <a:t>기술</a:t>
            </a:r>
          </a:p>
        </p:txBody>
      </p:sp>
      <p:sp>
        <p:nvSpPr>
          <p:cNvPr id="2" name="이등변 삼각형 1"/>
          <p:cNvSpPr/>
          <p:nvPr/>
        </p:nvSpPr>
        <p:spPr>
          <a:xfrm>
            <a:off x="2699792" y="2996952"/>
            <a:ext cx="3096344" cy="244827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품질과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생산성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5736" y="4036422"/>
            <a:ext cx="899835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9429" y="4036422"/>
            <a:ext cx="932771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인력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1578" y="5661248"/>
            <a:ext cx="1150462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프로세스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0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특징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51520" y="1268760"/>
            <a:ext cx="8373616" cy="504351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2800" dirty="0" err="1"/>
              <a:t>비제조성</a:t>
            </a:r>
            <a:endParaRPr lang="ko-KR" altLang="en-US" sz="28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sz="2400" dirty="0"/>
              <a:t>소프트웨어는 개발되는 것이고 하드웨어는 제조되는</a:t>
            </a:r>
            <a:r>
              <a:rPr lang="en-US" altLang="ko-KR" sz="2400" dirty="0"/>
              <a:t>(</a:t>
            </a:r>
            <a:r>
              <a:rPr lang="ko-KR" altLang="en-US" sz="2400" dirty="0"/>
              <a:t>만드는</a:t>
            </a:r>
            <a:r>
              <a:rPr lang="en-US" altLang="ko-KR" sz="2400" dirty="0"/>
              <a:t>) </a:t>
            </a:r>
            <a:r>
              <a:rPr lang="ko-KR" altLang="en-US" sz="2400" dirty="0"/>
              <a:t>것이다</a:t>
            </a:r>
            <a:r>
              <a:rPr lang="en-US" altLang="ko-KR" sz="2400" dirty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2800" dirty="0" err="1"/>
              <a:t>비조립성</a:t>
            </a:r>
            <a:endParaRPr lang="ko-KR" altLang="en-US" sz="28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sz="2400" dirty="0"/>
              <a:t>하드웨어는 부품 조립에 의해 생산되지만 소프트웨어는 주문 제작에 의해 생산된다</a:t>
            </a:r>
            <a:r>
              <a:rPr lang="en-US" altLang="ko-KR" sz="2400" dirty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2800" dirty="0"/>
              <a:t>견고성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(Robustness)</a:t>
            </a:r>
            <a:endParaRPr lang="en-US" altLang="ko-KR" sz="28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ko-KR" sz="2400" dirty="0"/>
              <a:t>‘Soft’</a:t>
            </a:r>
            <a:r>
              <a:rPr lang="ko-KR" altLang="en-US" sz="2400" dirty="0"/>
              <a:t>가 주는 의미는 소프트웨어 개발의 유연성으로 받아들여지고 다시 수정용이성으로 연결된다</a:t>
            </a:r>
            <a:r>
              <a:rPr lang="en-US" altLang="ko-KR" sz="2400" dirty="0"/>
              <a:t>.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ko-KR" sz="2400" dirty="0"/>
              <a:t>SW</a:t>
            </a:r>
            <a:r>
              <a:rPr lang="ko-KR" altLang="en-US" sz="2400" dirty="0"/>
              <a:t>가 한번 </a:t>
            </a:r>
            <a:r>
              <a:rPr lang="ko-KR" altLang="en-US" sz="2400" dirty="0" err="1"/>
              <a:t>구조성을</a:t>
            </a:r>
            <a:r>
              <a:rPr lang="ko-KR" altLang="en-US" sz="2400" dirty="0"/>
              <a:t> 잃으면 유지보수에 어려움이 있음</a:t>
            </a:r>
            <a:endParaRPr lang="en-US" altLang="ko-K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2800" dirty="0"/>
              <a:t>비마모성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sz="2400" dirty="0"/>
              <a:t>시간의 경과에 따라 하드웨어는 마모되어 품질</a:t>
            </a:r>
            <a:r>
              <a:rPr lang="en-US" altLang="ko-KR" sz="2400" dirty="0"/>
              <a:t>(</a:t>
            </a:r>
            <a:r>
              <a:rPr lang="ko-KR" altLang="en-US" sz="2400" dirty="0"/>
              <a:t>운영 성공률</a:t>
            </a:r>
            <a:r>
              <a:rPr lang="en-US" altLang="ko-KR" sz="2400" dirty="0"/>
              <a:t>)</a:t>
            </a:r>
            <a:r>
              <a:rPr lang="ko-KR" altLang="en-US" sz="2400" dirty="0"/>
              <a:t>은 저하되지만 소프트웨어는 마모되는 것이 아니라 사용자의 다양한 유지보수 요구에 의한 수정 때문에 품질이 저하된다</a:t>
            </a:r>
            <a:r>
              <a:rPr lang="en-US" altLang="ko-KR" sz="2400" dirty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ko-KR" altLang="en-US" sz="2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7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922337"/>
          </a:xfrm>
        </p:spPr>
        <p:txBody>
          <a:bodyPr/>
          <a:lstStyle/>
          <a:p>
            <a:r>
              <a:rPr lang="ko-KR" altLang="en-US"/>
              <a:t>프로젝트 관리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229600" cy="4652962"/>
          </a:xfrm>
        </p:spPr>
        <p:txBody>
          <a:bodyPr lIns="92075" tIns="46038" rIns="92075" bIns="46038"/>
          <a:lstStyle/>
          <a:p>
            <a:r>
              <a:rPr lang="ko-KR" altLang="en-US" dirty="0"/>
              <a:t>프로젝트 계획</a:t>
            </a:r>
            <a:endParaRPr lang="en-US" altLang="ko-KR" dirty="0"/>
          </a:p>
          <a:p>
            <a:r>
              <a:rPr lang="ko-KR" altLang="en-US" dirty="0"/>
              <a:t>자원 관리</a:t>
            </a:r>
            <a:endParaRPr lang="en-US" altLang="ko-KR" dirty="0"/>
          </a:p>
          <a:p>
            <a:r>
              <a:rPr lang="ko-KR" altLang="en-US" dirty="0" err="1"/>
              <a:t>리스크</a:t>
            </a:r>
            <a:r>
              <a:rPr lang="ko-KR" altLang="en-US" dirty="0"/>
              <a:t> 관리</a:t>
            </a:r>
            <a:endParaRPr lang="en-US" altLang="ko-KR" dirty="0"/>
          </a:p>
          <a:p>
            <a:r>
              <a:rPr lang="ko-KR" altLang="en-US" dirty="0"/>
              <a:t>프로젝트 수행과 모니터링</a:t>
            </a:r>
          </a:p>
        </p:txBody>
      </p:sp>
      <p:pic>
        <p:nvPicPr>
          <p:cNvPr id="20485" name="그림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640410"/>
            <a:ext cx="35623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52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소프트웨어공학의 다양한 관점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계획</a:t>
            </a:r>
            <a:endParaRPr lang="en-US" altLang="ko-KR" dirty="0"/>
          </a:p>
          <a:p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ko-KR" altLang="en-US" dirty="0"/>
              <a:t>테스트</a:t>
            </a:r>
            <a:endParaRPr lang="en-US" altLang="ko-KR" dirty="0"/>
          </a:p>
          <a:p>
            <a:r>
              <a:rPr lang="ko-KR" altLang="en-US" dirty="0"/>
              <a:t>문서화 관점</a:t>
            </a:r>
            <a:endParaRPr lang="en-US" altLang="ko-KR" dirty="0"/>
          </a:p>
          <a:p>
            <a:r>
              <a:rPr lang="ko-KR" altLang="en-US" dirty="0"/>
              <a:t>유지보수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계획 관점</a:t>
            </a: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계획 없이 효과적으로 프로젝트를 통제 관리하는 것은 불가능</a:t>
            </a:r>
            <a:endParaRPr lang="en-US" altLang="ko-KR" dirty="0"/>
          </a:p>
          <a:p>
            <a:r>
              <a:rPr lang="ko-KR" altLang="en-US" dirty="0"/>
              <a:t>초기 계획 필요하나 계획 활동은 소프트웨어 개발 프로세스에서 독립된 활동이 아니라 개발 전 과정에 걸쳐 반복 수행되는 것이 필요</a:t>
            </a:r>
            <a:endParaRPr lang="en-US" altLang="ko-KR" dirty="0"/>
          </a:p>
          <a:p>
            <a:r>
              <a:rPr lang="ko-KR" altLang="en-US" dirty="0"/>
              <a:t>계획하지 않는 것은</a:t>
            </a:r>
            <a:r>
              <a:rPr lang="ko-KR" altLang="en-US" dirty="0">
                <a:solidFill>
                  <a:srgbClr val="FF0000"/>
                </a:solidFill>
              </a:rPr>
              <a:t>  실패  </a:t>
            </a:r>
            <a:r>
              <a:rPr lang="ko-KR" altLang="en-US" dirty="0" err="1"/>
              <a:t>를</a:t>
            </a:r>
            <a:r>
              <a:rPr lang="ko-KR" altLang="en-US" dirty="0"/>
              <a:t> 계획하는 것이다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</a:t>
            </a:r>
            <a:r>
              <a:rPr lang="en-US" altLang="ko-KR"/>
              <a:t>/</a:t>
            </a:r>
            <a:r>
              <a:rPr lang="ko-KR" altLang="en-US"/>
              <a:t>설계 관점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8738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dirty="0"/>
              <a:t>소프트웨어 공학이란 대부분의 개발 비용을 </a:t>
            </a:r>
            <a:r>
              <a:rPr lang="ko-KR" altLang="en-US" dirty="0" err="1"/>
              <a:t>차지하는유지보수</a:t>
            </a:r>
            <a:r>
              <a:rPr lang="ko-KR" altLang="en-US" dirty="0"/>
              <a:t> 비용 절감을 위하여 개발 초기 단계에서 결함을 발견하기 위한 기술</a:t>
            </a:r>
            <a:r>
              <a:rPr lang="en-US" dirty="0"/>
              <a:t>, </a:t>
            </a:r>
            <a:r>
              <a:rPr lang="ko-KR" altLang="en-US" dirty="0"/>
              <a:t>방법</a:t>
            </a:r>
            <a:r>
              <a:rPr lang="en-US" dirty="0"/>
              <a:t>, </a:t>
            </a:r>
            <a:r>
              <a:rPr lang="ko-KR" altLang="en-US" dirty="0"/>
              <a:t>도구들에 대하여 연구하는 학문</a:t>
            </a:r>
            <a:endParaRPr lang="en-US" altLang="ko-KR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초기</a:t>
            </a:r>
            <a:r>
              <a:rPr lang="en-US" altLang="ko-KR" dirty="0"/>
              <a:t> </a:t>
            </a:r>
            <a:r>
              <a:rPr lang="ko-KR" altLang="en-US" dirty="0"/>
              <a:t>단계의 오류 수정은 단지 문서 수정을 의미</a:t>
            </a:r>
          </a:p>
        </p:txBody>
      </p:sp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500438"/>
            <a:ext cx="721523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 관점</a:t>
            </a:r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소프트웨어 개발 프로세스 후반부에 수행되는 오류 검사는 개발 프로세스 초기 단계에서 수행되는 검사에 비해 프로젝트 비용 증가</a:t>
            </a:r>
            <a:endParaRPr lang="en-US" altLang="ko-KR"/>
          </a:p>
          <a:p>
            <a:r>
              <a:rPr lang="ko-KR" altLang="en-US"/>
              <a:t>테스트 활동은 구현 후 수행되는 독립된 활동이 아니라 소프트웨어 개발 프로세스 전 과정에 걸쳐 수행되는 것 필요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문서화 관점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활동의 결과물은 문서로 작성하는 것이 필요</a:t>
            </a:r>
            <a:endParaRPr lang="en-US" altLang="ko-KR" dirty="0"/>
          </a:p>
          <a:p>
            <a:r>
              <a:rPr lang="ko-KR" altLang="en-US" dirty="0"/>
              <a:t>만일 작성되지 않는다면 유지보수와 검사활동은 불가능</a:t>
            </a:r>
            <a:endParaRPr lang="en-US" altLang="ko-KR" dirty="0"/>
          </a:p>
          <a:p>
            <a:r>
              <a:rPr lang="ko-KR" altLang="en-US" dirty="0"/>
              <a:t>결국</a:t>
            </a:r>
            <a:r>
              <a:rPr lang="en-US" altLang="ko-KR" dirty="0"/>
              <a:t>, </a:t>
            </a:r>
            <a:r>
              <a:rPr lang="ko-KR" altLang="en-US" dirty="0"/>
              <a:t>문서화 과정 역시 독립적으로 존재하는 하나의 활동이 아니라 시스템 개발 전 과정을 통하여 수행되는 것이 필요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유지보수 관점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80318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2400" dirty="0"/>
              <a:t>현대적인 유지보수의 개념은 개발 후 유지보수뿐 아니라 소프트웨어 개발 프로세스 모든 활동에서 발생하는 모든 변경에 대한 유지보수를 의미</a:t>
            </a:r>
            <a:endParaRPr lang="en-US" altLang="ko-K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2400" dirty="0"/>
              <a:t>소프트웨어 개발 비용의 대부분</a:t>
            </a:r>
            <a:r>
              <a:rPr lang="en-US" sz="2400" dirty="0"/>
              <a:t>(70-80%)</a:t>
            </a:r>
            <a:r>
              <a:rPr lang="ko-KR" altLang="en-US" sz="2400" dirty="0"/>
              <a:t>은 개발 후 유지보수 비용으로 소모</a:t>
            </a:r>
            <a:endParaRPr lang="en-US" altLang="ko-K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2400" dirty="0"/>
              <a:t>결국</a:t>
            </a:r>
            <a:r>
              <a:rPr lang="en-US" sz="2400" dirty="0"/>
              <a:t>, </a:t>
            </a:r>
            <a:r>
              <a:rPr lang="ko-KR" altLang="en-US" sz="2400" dirty="0"/>
              <a:t>소프트웨어공학의 주된 관심사는 개발 후 유지보수 활동에 소비되는 비용을 줄이기 위한 노력</a:t>
            </a:r>
          </a:p>
        </p:txBody>
      </p:sp>
      <p:graphicFrame>
        <p:nvGraphicFramePr>
          <p:cNvPr id="4" name="차트 3"/>
          <p:cNvGraphicFramePr/>
          <p:nvPr/>
        </p:nvGraphicFramePr>
        <p:xfrm>
          <a:off x="1643042" y="4286256"/>
          <a:ext cx="6500858" cy="208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922337"/>
          </a:xfrm>
        </p:spPr>
        <p:txBody>
          <a:bodyPr/>
          <a:lstStyle/>
          <a:p>
            <a:r>
              <a:rPr lang="ko-KR" altLang="en-US"/>
              <a:t>소프트웨어 공학의 연구 결과</a:t>
            </a:r>
          </a:p>
        </p:txBody>
      </p:sp>
      <p:sp>
        <p:nvSpPr>
          <p:cNvPr id="21508" name="슬라이드 번호 개체 틀 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804025" y="623728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7A84A13C-F179-4F02-A134-78025D94DDE1}" type="slidenum">
              <a:rPr kumimoji="1" lang="en-US" altLang="ko-KR" sz="18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37</a:t>
            </a:fld>
            <a:endParaRPr kumimoji="1" lang="en-US" altLang="ko-KR" sz="1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509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049463"/>
            <a:ext cx="82677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400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922337"/>
          </a:xfrm>
        </p:spPr>
        <p:txBody>
          <a:bodyPr/>
          <a:lstStyle/>
          <a:p>
            <a:r>
              <a:rPr lang="en-US" altLang="ko-KR"/>
              <a:t>1.5 </a:t>
            </a:r>
            <a:r>
              <a:rPr lang="ko-KR" altLang="en-US"/>
              <a:t>연관 분야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229600" cy="4652962"/>
          </a:xfrm>
        </p:spPr>
        <p:txBody>
          <a:bodyPr lIns="92075" tIns="46038" rIns="92075" bIns="46038"/>
          <a:lstStyle/>
          <a:p>
            <a:r>
              <a:rPr lang="ko-KR" altLang="en-US" dirty="0"/>
              <a:t>두 가지 분야</a:t>
            </a:r>
          </a:p>
          <a:p>
            <a:pPr lvl="1"/>
            <a:r>
              <a:rPr lang="ko-KR" altLang="en-US" dirty="0"/>
              <a:t>컴퓨터 공학의 원리나 기술과 관련된 여러 원리</a:t>
            </a:r>
            <a:endParaRPr lang="en-US" altLang="ko-KR" dirty="0"/>
          </a:p>
          <a:p>
            <a:pPr lvl="1"/>
            <a:r>
              <a:rPr lang="ko-KR" altLang="en-US" dirty="0"/>
              <a:t>이를 적용하여 특정한 문제를 해결하려는 응용 도메인 </a:t>
            </a:r>
            <a:endParaRPr lang="en-US" altLang="ko-KR" dirty="0"/>
          </a:p>
        </p:txBody>
      </p:sp>
      <p:sp>
        <p:nvSpPr>
          <p:cNvPr id="22532" name="슬라이드 번호 개체 틀 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804025" y="623728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EBB78C30-5139-4A98-9BDB-2094F984613E}" type="slidenum">
              <a:rPr kumimoji="1" lang="en-US" altLang="ko-KR" sz="18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38</a:t>
            </a:fld>
            <a:endParaRPr kumimoji="1" lang="en-US" altLang="ko-KR" sz="1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533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17032"/>
            <a:ext cx="61245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818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922337"/>
          </a:xfrm>
        </p:spPr>
        <p:txBody>
          <a:bodyPr/>
          <a:lstStyle/>
          <a:p>
            <a:r>
              <a:rPr lang="ko-KR" altLang="en-US"/>
              <a:t>컴퓨터 과학과 소프트웨어 공학</a:t>
            </a:r>
          </a:p>
        </p:txBody>
      </p:sp>
      <p:sp>
        <p:nvSpPr>
          <p:cNvPr id="23555" name="슬라이드 번호 개체 틀 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804025" y="623728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0374618F-7F92-4C75-BC02-E928C2AC1615}" type="slidenum">
              <a:rPr kumimoji="1" lang="en-US" altLang="ko-KR" sz="18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39</a:t>
            </a:fld>
            <a:endParaRPr kumimoji="1" lang="en-US" altLang="ko-KR" sz="1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556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93913"/>
            <a:ext cx="47625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94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>
                <a:latin typeface="돋움" pitchFamily="50" charset="-127"/>
              </a:rPr>
              <a:t>소프트웨어의 특성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3963" y="3735389"/>
            <a:ext cx="492443" cy="909864"/>
          </a:xfrm>
          <a:noFill/>
          <a:ln/>
        </p:spPr>
        <p:txBody>
          <a:bodyPr vert="eaVert" wrap="none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ko-KR" altLang="en-US" sz="2000" dirty="0" err="1"/>
              <a:t>고장률</a:t>
            </a:r>
            <a:endParaRPr lang="ko-KR" altLang="en-US" sz="20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752600" y="1371601"/>
            <a:ext cx="4953001" cy="1752600"/>
            <a:chOff x="1745297" y="1366520"/>
            <a:chExt cx="4932363" cy="1746109"/>
          </a:xfrm>
        </p:grpSpPr>
        <p:sp>
          <p:nvSpPr>
            <p:cNvPr id="60420" name="Line 4"/>
            <p:cNvSpPr>
              <a:spLocks noChangeShapeType="1"/>
            </p:cNvSpPr>
            <p:nvPr/>
          </p:nvSpPr>
          <p:spPr bwMode="auto">
            <a:xfrm>
              <a:off x="1745298" y="1366520"/>
              <a:ext cx="0" cy="1746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>
              <a:off x="1745297" y="3112629"/>
              <a:ext cx="4932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058988" y="1676400"/>
            <a:ext cx="4418012" cy="1219201"/>
            <a:chOff x="2050409" y="1670191"/>
            <a:chExt cx="4399604" cy="1214685"/>
          </a:xfrm>
        </p:grpSpPr>
        <p:sp>
          <p:nvSpPr>
            <p:cNvPr id="60422" name="Arc 6"/>
            <p:cNvSpPr>
              <a:spLocks/>
            </p:cNvSpPr>
            <p:nvPr/>
          </p:nvSpPr>
          <p:spPr bwMode="auto">
            <a:xfrm>
              <a:off x="2050409" y="1670191"/>
              <a:ext cx="1264708" cy="121468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2500 w 22500"/>
                <a:gd name="T1" fmla="*/ 21581 h 21600"/>
                <a:gd name="T2" fmla="*/ 0 w 22500"/>
                <a:gd name="T3" fmla="*/ 0 h 21600"/>
                <a:gd name="T4" fmla="*/ 21600 w 225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00" h="21600" fill="none" extrusionOk="0">
                  <a:moveTo>
                    <a:pt x="22500" y="21581"/>
                  </a:moveTo>
                  <a:cubicBezTo>
                    <a:pt x="22200" y="21593"/>
                    <a:pt x="21900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2500" h="21600" stroke="0" extrusionOk="0">
                  <a:moveTo>
                    <a:pt x="22500" y="21581"/>
                  </a:moveTo>
                  <a:cubicBezTo>
                    <a:pt x="22200" y="21593"/>
                    <a:pt x="21900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423" name="Line 7"/>
            <p:cNvSpPr>
              <a:spLocks noChangeShapeType="1"/>
            </p:cNvSpPr>
            <p:nvPr/>
          </p:nvSpPr>
          <p:spPr bwMode="auto">
            <a:xfrm>
              <a:off x="3262947" y="2884876"/>
              <a:ext cx="25041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424" name="Arc 8"/>
            <p:cNvSpPr>
              <a:spLocks/>
            </p:cNvSpPr>
            <p:nvPr/>
          </p:nvSpPr>
          <p:spPr bwMode="auto">
            <a:xfrm>
              <a:off x="5767070" y="2505287"/>
              <a:ext cx="682943" cy="37958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752600" y="3733800"/>
            <a:ext cx="4953001" cy="1752600"/>
            <a:chOff x="1745297" y="3719971"/>
            <a:chExt cx="4932363" cy="1746109"/>
          </a:xfrm>
        </p:grpSpPr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>
              <a:off x="1745298" y="3719971"/>
              <a:ext cx="0" cy="1746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426" name="Line 10"/>
            <p:cNvSpPr>
              <a:spLocks noChangeShapeType="1"/>
            </p:cNvSpPr>
            <p:nvPr/>
          </p:nvSpPr>
          <p:spPr bwMode="auto">
            <a:xfrm>
              <a:off x="1745297" y="5466080"/>
              <a:ext cx="4932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058988" y="4038600"/>
            <a:ext cx="4418012" cy="1219201"/>
            <a:chOff x="2050409" y="4023642"/>
            <a:chExt cx="4399604" cy="1214685"/>
          </a:xfrm>
        </p:grpSpPr>
        <p:sp>
          <p:nvSpPr>
            <p:cNvPr id="60427" name="Arc 11"/>
            <p:cNvSpPr>
              <a:spLocks/>
            </p:cNvSpPr>
            <p:nvPr/>
          </p:nvSpPr>
          <p:spPr bwMode="auto">
            <a:xfrm>
              <a:off x="2050409" y="4023642"/>
              <a:ext cx="1264708" cy="121468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2500 w 22500"/>
                <a:gd name="T1" fmla="*/ 21581 h 21600"/>
                <a:gd name="T2" fmla="*/ 0 w 22500"/>
                <a:gd name="T3" fmla="*/ 0 h 21600"/>
                <a:gd name="T4" fmla="*/ 21600 w 225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00" h="21600" fill="none" extrusionOk="0">
                  <a:moveTo>
                    <a:pt x="22500" y="21581"/>
                  </a:moveTo>
                  <a:cubicBezTo>
                    <a:pt x="22200" y="21593"/>
                    <a:pt x="21900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2500" h="21600" stroke="0" extrusionOk="0">
                  <a:moveTo>
                    <a:pt x="22500" y="21581"/>
                  </a:moveTo>
                  <a:cubicBezTo>
                    <a:pt x="22200" y="21593"/>
                    <a:pt x="21900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428" name="Line 12"/>
            <p:cNvSpPr>
              <a:spLocks noChangeShapeType="1"/>
            </p:cNvSpPr>
            <p:nvPr/>
          </p:nvSpPr>
          <p:spPr bwMode="auto">
            <a:xfrm>
              <a:off x="3262948" y="5238327"/>
              <a:ext cx="3187065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 type="none" w="sm" len="sm"/>
              <a:tailEnd type="stealth" w="med" len="med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194713" y="3657600"/>
            <a:ext cx="4053687" cy="1222375"/>
            <a:chOff x="2185568" y="3644053"/>
            <a:chExt cx="4036797" cy="1217848"/>
          </a:xfrm>
        </p:grpSpPr>
        <p:sp>
          <p:nvSpPr>
            <p:cNvPr id="60429" name="Arc 13"/>
            <p:cNvSpPr>
              <a:spLocks/>
            </p:cNvSpPr>
            <p:nvPr/>
          </p:nvSpPr>
          <p:spPr bwMode="auto">
            <a:xfrm rot="10380000">
              <a:off x="2185568" y="3778492"/>
              <a:ext cx="1209377" cy="1083409"/>
            </a:xfrm>
            <a:custGeom>
              <a:avLst/>
              <a:gdLst>
                <a:gd name="G0" fmla="+- 0 0 0"/>
                <a:gd name="G1" fmla="+- 21577 0 0"/>
                <a:gd name="G2" fmla="+- 21600 0 0"/>
                <a:gd name="T0" fmla="*/ 987 w 21600"/>
                <a:gd name="T1" fmla="*/ 0 h 21577"/>
                <a:gd name="T2" fmla="*/ 21600 w 21600"/>
                <a:gd name="T3" fmla="*/ 21577 h 21577"/>
                <a:gd name="T4" fmla="*/ 0 w 21600"/>
                <a:gd name="T5" fmla="*/ 21577 h 2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77" fill="none" extrusionOk="0">
                  <a:moveTo>
                    <a:pt x="987" y="-1"/>
                  </a:moveTo>
                  <a:cubicBezTo>
                    <a:pt x="12520" y="527"/>
                    <a:pt x="21600" y="10031"/>
                    <a:pt x="21600" y="21577"/>
                  </a:cubicBezTo>
                </a:path>
                <a:path w="21600" h="21577" stroke="0" extrusionOk="0">
                  <a:moveTo>
                    <a:pt x="987" y="-1"/>
                  </a:moveTo>
                  <a:cubicBezTo>
                    <a:pt x="12520" y="527"/>
                    <a:pt x="21600" y="10031"/>
                    <a:pt x="21600" y="21577"/>
                  </a:cubicBezTo>
                  <a:lnTo>
                    <a:pt x="0" y="21577"/>
                  </a:ln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430" name="Line 14"/>
            <p:cNvSpPr>
              <a:spLocks noChangeShapeType="1"/>
            </p:cNvSpPr>
            <p:nvPr/>
          </p:nvSpPr>
          <p:spPr bwMode="auto">
            <a:xfrm flipV="1">
              <a:off x="3414713" y="4023642"/>
              <a:ext cx="0" cy="75917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431" name="Arc 15"/>
            <p:cNvSpPr>
              <a:spLocks/>
            </p:cNvSpPr>
            <p:nvPr/>
          </p:nvSpPr>
          <p:spPr bwMode="auto">
            <a:xfrm>
              <a:off x="3416294" y="3871806"/>
              <a:ext cx="758825" cy="8350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5174 w 25174"/>
                <a:gd name="T1" fmla="*/ 21302 h 21600"/>
                <a:gd name="T2" fmla="*/ 0 w 25174"/>
                <a:gd name="T3" fmla="*/ 0 h 21600"/>
                <a:gd name="T4" fmla="*/ 21600 w 2517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74" h="21600" fill="none" extrusionOk="0">
                  <a:moveTo>
                    <a:pt x="25174" y="21302"/>
                  </a:moveTo>
                  <a:cubicBezTo>
                    <a:pt x="23993" y="21500"/>
                    <a:pt x="22797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5174" h="21600" stroke="0" extrusionOk="0">
                  <a:moveTo>
                    <a:pt x="25174" y="21302"/>
                  </a:moveTo>
                  <a:cubicBezTo>
                    <a:pt x="23993" y="21500"/>
                    <a:pt x="22797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432" name="Line 16"/>
            <p:cNvSpPr>
              <a:spLocks noChangeShapeType="1"/>
            </p:cNvSpPr>
            <p:nvPr/>
          </p:nvSpPr>
          <p:spPr bwMode="auto">
            <a:xfrm flipV="1">
              <a:off x="4173538" y="3871806"/>
              <a:ext cx="0" cy="83509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433" name="Arc 17"/>
            <p:cNvSpPr>
              <a:spLocks/>
            </p:cNvSpPr>
            <p:nvPr/>
          </p:nvSpPr>
          <p:spPr bwMode="auto">
            <a:xfrm>
              <a:off x="4175119" y="3795889"/>
              <a:ext cx="758825" cy="8350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5174 w 25174"/>
                <a:gd name="T1" fmla="*/ 21302 h 21600"/>
                <a:gd name="T2" fmla="*/ 0 w 25174"/>
                <a:gd name="T3" fmla="*/ 0 h 21600"/>
                <a:gd name="T4" fmla="*/ 21600 w 2517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74" h="21600" fill="none" extrusionOk="0">
                  <a:moveTo>
                    <a:pt x="25174" y="21302"/>
                  </a:moveTo>
                  <a:cubicBezTo>
                    <a:pt x="23993" y="21500"/>
                    <a:pt x="22797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5174" h="21600" stroke="0" extrusionOk="0">
                  <a:moveTo>
                    <a:pt x="25174" y="21302"/>
                  </a:moveTo>
                  <a:cubicBezTo>
                    <a:pt x="23993" y="21500"/>
                    <a:pt x="22797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434" name="Line 18"/>
            <p:cNvSpPr>
              <a:spLocks noChangeShapeType="1"/>
            </p:cNvSpPr>
            <p:nvPr/>
          </p:nvSpPr>
          <p:spPr bwMode="auto">
            <a:xfrm flipV="1">
              <a:off x="4932363" y="3795889"/>
              <a:ext cx="0" cy="83509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435" name="Arc 19"/>
            <p:cNvSpPr>
              <a:spLocks/>
            </p:cNvSpPr>
            <p:nvPr/>
          </p:nvSpPr>
          <p:spPr bwMode="auto">
            <a:xfrm>
              <a:off x="4933944" y="3644053"/>
              <a:ext cx="758825" cy="8350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5174 w 25174"/>
                <a:gd name="T1" fmla="*/ 21302 h 21600"/>
                <a:gd name="T2" fmla="*/ 0 w 25174"/>
                <a:gd name="T3" fmla="*/ 0 h 21600"/>
                <a:gd name="T4" fmla="*/ 21600 w 2517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74" h="21600" fill="none" extrusionOk="0">
                  <a:moveTo>
                    <a:pt x="25174" y="21302"/>
                  </a:moveTo>
                  <a:cubicBezTo>
                    <a:pt x="23993" y="21500"/>
                    <a:pt x="22797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5174" h="21600" stroke="0" extrusionOk="0">
                  <a:moveTo>
                    <a:pt x="25174" y="21302"/>
                  </a:moveTo>
                  <a:cubicBezTo>
                    <a:pt x="23993" y="21500"/>
                    <a:pt x="22797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436" name="Line 20"/>
            <p:cNvSpPr>
              <a:spLocks noChangeShapeType="1"/>
            </p:cNvSpPr>
            <p:nvPr/>
          </p:nvSpPr>
          <p:spPr bwMode="auto">
            <a:xfrm flipV="1">
              <a:off x="5691187" y="4327313"/>
              <a:ext cx="531178" cy="15183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1152536" y="1554164"/>
            <a:ext cx="493705" cy="91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2065" tIns="46033" rIns="92065" bIns="46033">
            <a:spAutoFit/>
          </a:bodyPr>
          <a:lstStyle/>
          <a:p>
            <a:pPr algn="l"/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고장률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6765925" y="2925763"/>
            <a:ext cx="701087" cy="40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5" tIns="46033" rIns="92065" bIns="46033">
            <a:spAutoFit/>
          </a:bodyPr>
          <a:lstStyle/>
          <a:p>
            <a:pPr algn="l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시간</a:t>
            </a:r>
          </a:p>
        </p:txBody>
      </p:sp>
      <p:sp>
        <p:nvSpPr>
          <p:cNvPr id="60439" name="Rectangle 23"/>
          <p:cNvSpPr>
            <a:spLocks noChangeArrowheads="1"/>
          </p:cNvSpPr>
          <p:nvPr/>
        </p:nvSpPr>
        <p:spPr bwMode="auto">
          <a:xfrm>
            <a:off x="3108326" y="3230563"/>
            <a:ext cx="2336553" cy="40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5" tIns="46033" rIns="92065" bIns="46033">
            <a:spAutoFit/>
          </a:bodyPr>
          <a:lstStyle/>
          <a:p>
            <a:pPr algn="l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하드웨어의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고장률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6765925" y="5364163"/>
            <a:ext cx="701087" cy="40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5" tIns="46033" rIns="92065" bIns="46033">
            <a:spAutoFit/>
          </a:bodyPr>
          <a:lstStyle/>
          <a:p>
            <a:pPr algn="l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시간</a:t>
            </a: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6308725" y="4144964"/>
            <a:ext cx="701087" cy="40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5" tIns="46033" rIns="92065" bIns="46033">
            <a:spAutoFit/>
          </a:bodyPr>
          <a:lstStyle/>
          <a:p>
            <a:pPr algn="l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실제</a:t>
            </a:r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5699125" y="4906964"/>
            <a:ext cx="701087" cy="40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5" tIns="46033" rIns="92065" bIns="46033">
            <a:spAutoFit/>
          </a:bodyPr>
          <a:lstStyle/>
          <a:p>
            <a:pPr algn="l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예상</a:t>
            </a:r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3260725" y="5516564"/>
            <a:ext cx="2594107" cy="40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5" tIns="46033" rIns="92065" bIns="46033">
            <a:spAutoFit/>
          </a:bodyPr>
          <a:lstStyle/>
          <a:p>
            <a:pPr algn="l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소프트웨어의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고장률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  <p:bldP spid="60437" grpId="0"/>
      <p:bldP spid="60438" grpId="0"/>
      <p:bldP spid="60439" grpId="0"/>
      <p:bldP spid="60440" grpId="0"/>
      <p:bldP spid="60441" grpId="0"/>
      <p:bldP spid="60442" grpId="0"/>
      <p:bldP spid="604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위기</a:t>
            </a:r>
            <a:r>
              <a:rPr lang="en-US" altLang="ko-KR" dirty="0"/>
              <a:t>(SW Crisis)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5160636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1960</a:t>
            </a:r>
            <a:r>
              <a:rPr lang="ko-KR" altLang="en-US" dirty="0"/>
              <a:t>년대와</a:t>
            </a:r>
            <a:r>
              <a:rPr lang="en-US" dirty="0"/>
              <a:t> 1970</a:t>
            </a:r>
            <a:r>
              <a:rPr lang="ko-KR" altLang="en-US" dirty="0"/>
              <a:t>년대 컴퓨터 하드웨어 기술은 급속히 발전하였으나 발전된 하드웨어 기술과 비교했을 때 소프트웨어 생산 능력이 따라가지 못하여 발생하는 다양한 문제 현상 지칭</a:t>
            </a:r>
            <a:endParaRPr lang="en-US" altLang="ko-KR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/>
              <a:t>사용자는 새롭고 다양한 분야의 소프트웨어를 요구하는 현상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/>
              <a:t>하드웨어 성능 발전에 따라 과거보다 더욱 크고 복잡한 소프트웨어를 요구하는 현상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/>
              <a:t>개발비용이 초과되고 개발 일정이 지연되는 현상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/>
              <a:t>소프트웨어 성능과 품질 저하 현상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/>
              <a:t>유지보수의 어려움에 의한 비용증가 현상</a:t>
            </a:r>
            <a:endParaRPr lang="en-US" altLang="ko-KR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ko-KR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dirty="0"/>
              <a:t>소프트웨어 위기 현상 문제를 극복하기 위해 탄생된 학문 분야가 소프트웨어 공학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소프트웨</a:t>
            </a:r>
            <a:r>
              <a:rPr lang="ko-KR" altLang="en-US" dirty="0"/>
              <a:t>어의 위기</a:t>
            </a:r>
            <a:r>
              <a:rPr lang="en-US" altLang="ko-KR" dirty="0"/>
              <a:t>(SW Crisis)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ko-KR" altLang="en-US" sz="3600" dirty="0">
                <a:latin typeface="맑은 고딕" pitchFamily="50" charset="-127"/>
                <a:ea typeface="맑은 고딕" pitchFamily="50" charset="-127"/>
              </a:rPr>
              <a:t>하드웨어 개발의 특성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기술집약적인 생산</a:t>
            </a:r>
          </a:p>
          <a:p>
            <a:r>
              <a:rPr lang="ko-KR" altLang="en-US" sz="3600" dirty="0">
                <a:latin typeface="맑은 고딕" pitchFamily="50" charset="-127"/>
                <a:ea typeface="맑은 고딕" pitchFamily="50" charset="-127"/>
              </a:rPr>
              <a:t>소프트웨어 개발의 특성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인간의 지적 노동력 집약적인 생산</a:t>
            </a: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913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/>
              <a:t>소프트웨어의 위기</a:t>
            </a:r>
            <a:r>
              <a:rPr lang="en-US" altLang="ko-KR" dirty="0"/>
              <a:t>(SW Crisis)</a:t>
            </a:r>
            <a:endParaRPr lang="ko-KR" altLang="en-US" dirty="0">
              <a:latin typeface="돋움" pitchFamily="50" charset="-127"/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600" dirty="0"/>
              <a:t>문제점</a:t>
            </a:r>
          </a:p>
          <a:p>
            <a:pPr lvl="1"/>
            <a:r>
              <a:rPr lang="ko-KR" altLang="en-US" dirty="0"/>
              <a:t>개발예산의 초과</a:t>
            </a:r>
            <a:r>
              <a:rPr lang="en-US" altLang="ko-KR" dirty="0"/>
              <a:t>, </a:t>
            </a:r>
            <a:r>
              <a:rPr lang="ko-KR" altLang="en-US" dirty="0"/>
              <a:t>개발일정의 지연</a:t>
            </a:r>
          </a:p>
          <a:p>
            <a:pPr lvl="1"/>
            <a:r>
              <a:rPr lang="ko-KR" altLang="en-US" dirty="0"/>
              <a:t>소프트웨어 생산성의 저조</a:t>
            </a:r>
          </a:p>
          <a:p>
            <a:pPr lvl="1"/>
            <a:r>
              <a:rPr lang="ko-KR" altLang="en-US" dirty="0"/>
              <a:t>소프트웨어 품질의 미흡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7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/>
              <a:t>소프트웨어의 위기</a:t>
            </a:r>
            <a:r>
              <a:rPr lang="en-US" altLang="ko-KR" dirty="0"/>
              <a:t>(SW Crisis)</a:t>
            </a:r>
            <a:endParaRPr lang="ko-KR" altLang="en-US" dirty="0">
              <a:latin typeface="돋움" pitchFamily="50" charset="-127"/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600" dirty="0"/>
              <a:t>원인</a:t>
            </a:r>
          </a:p>
          <a:p>
            <a:pPr lvl="1"/>
            <a:r>
              <a:rPr lang="ko-KR" altLang="en-US" dirty="0"/>
              <a:t>소프트웨어 특성에 관한 이해 부족</a:t>
            </a:r>
          </a:p>
          <a:p>
            <a:pPr lvl="1"/>
            <a:r>
              <a:rPr lang="ko-KR" altLang="en-US" dirty="0"/>
              <a:t>관리의 부재</a:t>
            </a:r>
            <a:r>
              <a:rPr lang="en-US" altLang="ko-KR" dirty="0"/>
              <a:t>, </a:t>
            </a:r>
            <a:r>
              <a:rPr lang="ko-KR" altLang="en-US" dirty="0"/>
              <a:t>프로그래밍에만 치중</a:t>
            </a:r>
          </a:p>
          <a:p>
            <a:pPr lvl="1"/>
            <a:r>
              <a:rPr lang="ko-KR" altLang="en-US" dirty="0"/>
              <a:t>소프트웨어 개발 전문 인력의 부족</a:t>
            </a:r>
          </a:p>
          <a:p>
            <a:pPr lvl="1"/>
            <a:r>
              <a:rPr lang="ko-KR" altLang="en-US" dirty="0"/>
              <a:t>소프트웨어 복잡도의 증가</a:t>
            </a:r>
          </a:p>
          <a:p>
            <a:pPr lvl="1"/>
            <a:r>
              <a:rPr lang="ko-KR" altLang="en-US" dirty="0"/>
              <a:t>소프트웨어 개발 비용의 증가</a:t>
            </a:r>
            <a:endParaRPr lang="en-US" altLang="ko-KR" dirty="0"/>
          </a:p>
          <a:p>
            <a:r>
              <a:rPr lang="ko-KR" altLang="en-US" dirty="0"/>
              <a:t>잘못된 의식구조</a:t>
            </a:r>
          </a:p>
          <a:p>
            <a:pPr lvl="1"/>
            <a:r>
              <a:rPr lang="ko-KR" altLang="en-US" dirty="0"/>
              <a:t>관리자</a:t>
            </a:r>
            <a:r>
              <a:rPr lang="en-US" altLang="ko-KR" dirty="0"/>
              <a:t>, 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개발자</a:t>
            </a:r>
          </a:p>
          <a:p>
            <a:pPr marL="516356" indent="-516356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86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/>
              <a:t>소프트웨어 위기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dirty="0"/>
              <a:t>소프트웨어 개발 전문 인력의 부족</a:t>
            </a:r>
          </a:p>
          <a:p>
            <a:r>
              <a:rPr lang="ko-KR" altLang="en-US" dirty="0"/>
              <a:t>소프트웨어 복잡도의 증가</a:t>
            </a:r>
          </a:p>
          <a:p>
            <a:pPr lvl="1"/>
            <a:r>
              <a:rPr lang="ko-KR" altLang="en-US" dirty="0"/>
              <a:t>사용자의 소프트웨어에 대한 다양한 기능 요구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531939" y="3299888"/>
            <a:ext cx="5630862" cy="3077617"/>
            <a:chOff x="1525555" y="3287667"/>
            <a:chExt cx="5607400" cy="3066219"/>
          </a:xfrm>
        </p:grpSpPr>
        <p:sp>
          <p:nvSpPr>
            <p:cNvPr id="65540" name="Line 4"/>
            <p:cNvSpPr>
              <a:spLocks noChangeShapeType="1"/>
            </p:cNvSpPr>
            <p:nvPr/>
          </p:nvSpPr>
          <p:spPr bwMode="auto">
            <a:xfrm flipV="1">
              <a:off x="2025115" y="3287667"/>
              <a:ext cx="0" cy="414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/>
            </a:p>
          </p:txBody>
        </p:sp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2031439" y="3416299"/>
              <a:ext cx="4643060" cy="24972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/>
            </a:p>
          </p:txBody>
        </p:sp>
        <p:sp>
          <p:nvSpPr>
            <p:cNvPr id="65542" name="Line 6"/>
            <p:cNvSpPr>
              <a:spLocks noChangeShapeType="1"/>
            </p:cNvSpPr>
            <p:nvPr/>
          </p:nvSpPr>
          <p:spPr bwMode="auto">
            <a:xfrm>
              <a:off x="6680822" y="5919837"/>
              <a:ext cx="452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/>
            </a:p>
          </p:txBody>
        </p:sp>
        <p:sp>
          <p:nvSpPr>
            <p:cNvPr id="65543" name="Line 7"/>
            <p:cNvSpPr>
              <a:spLocks noChangeShapeType="1"/>
            </p:cNvSpPr>
            <p:nvPr/>
          </p:nvSpPr>
          <p:spPr bwMode="auto">
            <a:xfrm flipV="1">
              <a:off x="2930962" y="5712645"/>
              <a:ext cx="0" cy="207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/>
            </a:p>
          </p:txBody>
        </p:sp>
        <p:sp>
          <p:nvSpPr>
            <p:cNvPr id="65544" name="Line 8"/>
            <p:cNvSpPr>
              <a:spLocks noChangeShapeType="1"/>
            </p:cNvSpPr>
            <p:nvPr/>
          </p:nvSpPr>
          <p:spPr bwMode="auto">
            <a:xfrm flipV="1">
              <a:off x="3835228" y="5712645"/>
              <a:ext cx="0" cy="207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/>
            </a:p>
          </p:txBody>
        </p:sp>
        <p:sp>
          <p:nvSpPr>
            <p:cNvPr id="65545" name="Line 9"/>
            <p:cNvSpPr>
              <a:spLocks noChangeShapeType="1"/>
            </p:cNvSpPr>
            <p:nvPr/>
          </p:nvSpPr>
          <p:spPr bwMode="auto">
            <a:xfrm flipV="1">
              <a:off x="4870708" y="5712645"/>
              <a:ext cx="0" cy="207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/>
            </a:p>
          </p:txBody>
        </p:sp>
        <p:sp>
          <p:nvSpPr>
            <p:cNvPr id="65546" name="Line 10"/>
            <p:cNvSpPr>
              <a:spLocks noChangeShapeType="1"/>
            </p:cNvSpPr>
            <p:nvPr/>
          </p:nvSpPr>
          <p:spPr bwMode="auto">
            <a:xfrm flipV="1">
              <a:off x="5839791" y="5712645"/>
              <a:ext cx="0" cy="207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/>
            </a:p>
          </p:txBody>
        </p:sp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1525555" y="6016316"/>
              <a:ext cx="5559256" cy="337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707" tIns="45854" rIns="91707" bIns="45854">
              <a:spAutoFit/>
            </a:bodyPr>
            <a:lstStyle/>
            <a:p>
              <a:pPr algn="l"/>
              <a:r>
                <a:rPr lang="en-US" altLang="ko-KR" sz="1600" dirty="0"/>
                <a:t>  1965       1970       1975        1980       1985      1990</a:t>
              </a:r>
            </a:p>
          </p:txBody>
        </p:sp>
        <p:sp>
          <p:nvSpPr>
            <p:cNvPr id="65548" name="Line 12"/>
            <p:cNvSpPr>
              <a:spLocks noChangeShapeType="1"/>
            </p:cNvSpPr>
            <p:nvPr/>
          </p:nvSpPr>
          <p:spPr bwMode="auto">
            <a:xfrm flipV="1">
              <a:off x="2048828" y="4279696"/>
              <a:ext cx="4401185" cy="1138767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/>
            </a:p>
          </p:txBody>
        </p:sp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3171256" y="3800466"/>
              <a:ext cx="2623617" cy="368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707" tIns="45854" rIns="91707" bIns="45854">
              <a:spAutoFit/>
            </a:bodyPr>
            <a:lstStyle/>
            <a:p>
              <a:pPr algn="l"/>
              <a:r>
                <a:rPr lang="ko-KR" altLang="en-US" dirty="0"/>
                <a:t>사용자의 요구 </a:t>
              </a:r>
              <a:r>
                <a:rPr lang="en-US" altLang="ko-KR" dirty="0"/>
                <a:t>: 12%/yr</a:t>
              </a:r>
            </a:p>
          </p:txBody>
        </p:sp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>
              <a:off x="5311775" y="4203779"/>
              <a:ext cx="0" cy="379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/>
            </a:p>
          </p:txBody>
        </p:sp>
        <p:sp>
          <p:nvSpPr>
            <p:cNvPr id="65551" name="Line 15"/>
            <p:cNvSpPr>
              <a:spLocks noChangeShapeType="1"/>
            </p:cNvSpPr>
            <p:nvPr/>
          </p:nvSpPr>
          <p:spPr bwMode="auto">
            <a:xfrm flipV="1">
              <a:off x="2048827" y="5038874"/>
              <a:ext cx="4325303" cy="68326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/>
            </a:p>
          </p:txBody>
        </p:sp>
        <p:sp>
          <p:nvSpPr>
            <p:cNvPr id="65552" name="Rectangle 16"/>
            <p:cNvSpPr>
              <a:spLocks noChangeArrowheads="1"/>
            </p:cNvSpPr>
            <p:nvPr/>
          </p:nvSpPr>
          <p:spPr bwMode="auto">
            <a:xfrm>
              <a:off x="2184783" y="4483726"/>
              <a:ext cx="2414499" cy="368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707" tIns="45854" rIns="91707" bIns="45854">
              <a:spAutoFit/>
            </a:bodyPr>
            <a:lstStyle/>
            <a:p>
              <a:pPr algn="l"/>
              <a:r>
                <a:rPr lang="ko-KR" altLang="en-US" dirty="0"/>
                <a:t>개발전문인력 </a:t>
              </a:r>
              <a:r>
                <a:rPr lang="en-US" altLang="ko-KR" dirty="0"/>
                <a:t>: 4%/yr</a:t>
              </a:r>
            </a:p>
          </p:txBody>
        </p:sp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>
              <a:off x="3414713" y="4811121"/>
              <a:ext cx="455295" cy="6073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lIns="91074" tIns="45537" rIns="91074" bIns="45537" anchor="ctr"/>
            <a:lstStyle/>
            <a:p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B297-47B0-4687-95FF-882C5446CC8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3638</TotalTime>
  <Words>1396</Words>
  <Application>Microsoft Office PowerPoint</Application>
  <PresentationFormat>화면 슬라이드 쇼(4:3)</PresentationFormat>
  <Paragraphs>261</Paragraphs>
  <Slides>39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굴림</vt:lpstr>
      <vt:lpstr>돋움</vt:lpstr>
      <vt:lpstr>맑은 고딕</vt:lpstr>
      <vt:lpstr>Arial</vt:lpstr>
      <vt:lpstr>Times New Roman</vt:lpstr>
      <vt:lpstr>Office 테마</vt:lpstr>
      <vt:lpstr>Paint Shop Pro Image</vt:lpstr>
      <vt:lpstr>1장. 소프트웨어 공학 소개</vt:lpstr>
      <vt:lpstr>소프트웨어 특징</vt:lpstr>
      <vt:lpstr>소프트웨어 특징</vt:lpstr>
      <vt:lpstr>소프트웨어의 특성</vt:lpstr>
      <vt:lpstr>소프트웨어 위기(SW Crisis)</vt:lpstr>
      <vt:lpstr>소프트웨어의 위기(SW Crisis)</vt:lpstr>
      <vt:lpstr>소프트웨어의 위기(SW Crisis)</vt:lpstr>
      <vt:lpstr>소프트웨어의 위기(SW Crisis)</vt:lpstr>
      <vt:lpstr>소프트웨어 위기</vt:lpstr>
      <vt:lpstr>소프트웨어 위기</vt:lpstr>
      <vt:lpstr>소프트웨어 개발 비용</vt:lpstr>
      <vt:lpstr>관리자의 잘못된 의식구조</vt:lpstr>
      <vt:lpstr>관리자의 잘못된 의식구조</vt:lpstr>
      <vt:lpstr>Brooks’ Law</vt:lpstr>
      <vt:lpstr>사용자의 잘못된 의식구조</vt:lpstr>
      <vt:lpstr>사용자의 잘못된 의식구조</vt:lpstr>
      <vt:lpstr>개발자의 잘못된 의식구조</vt:lpstr>
      <vt:lpstr>개발자의 잘못된 의식구조</vt:lpstr>
      <vt:lpstr>소프트웨어공학 정의</vt:lpstr>
      <vt:lpstr>소프트웨어공학 정의 (계속)</vt:lpstr>
      <vt:lpstr>소프트웨어공학 정의 (계속)</vt:lpstr>
      <vt:lpstr>소프트웨어 정의</vt:lpstr>
      <vt:lpstr>소프트웨어 공학 목적</vt:lpstr>
      <vt:lpstr>소프트웨어 공학 목표</vt:lpstr>
      <vt:lpstr>소프트웨어공학의 기술 발전</vt:lpstr>
      <vt:lpstr>소프트웨어공학 3가지 주제</vt:lpstr>
      <vt:lpstr>프로세스 주요 활동</vt:lpstr>
      <vt:lpstr>품질보증</vt:lpstr>
      <vt:lpstr>품질보증</vt:lpstr>
      <vt:lpstr>프로젝트 관리</vt:lpstr>
      <vt:lpstr>소프트웨어공학의 다양한 관점</vt:lpstr>
      <vt:lpstr>계획 관점</vt:lpstr>
      <vt:lpstr>분석/설계 관점</vt:lpstr>
      <vt:lpstr>테스트 관점</vt:lpstr>
      <vt:lpstr>문서화 관점</vt:lpstr>
      <vt:lpstr>유지보수 관점</vt:lpstr>
      <vt:lpstr>소프트웨어 공학의 연구 결과</vt:lpstr>
      <vt:lpstr>1.5 연관 분야</vt:lpstr>
      <vt:lpstr>컴퓨터 과학과 소프트웨어 공학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소프트웨어 공학 소개</dc:title>
  <dc:creator>HANSHIN</dc:creator>
  <cp:lastModifiedBy>kim</cp:lastModifiedBy>
  <cp:revision>82</cp:revision>
  <dcterms:created xsi:type="dcterms:W3CDTF">2009-09-07T02:39:05Z</dcterms:created>
  <dcterms:modified xsi:type="dcterms:W3CDTF">2023-08-25T04:09:57Z</dcterms:modified>
</cp:coreProperties>
</file>