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98" r:id="rId3"/>
    <p:sldId id="300" r:id="rId4"/>
    <p:sldId id="301" r:id="rId5"/>
    <p:sldId id="305" r:id="rId6"/>
    <p:sldId id="302" r:id="rId7"/>
    <p:sldId id="303" r:id="rId8"/>
    <p:sldId id="304" r:id="rId9"/>
    <p:sldId id="306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61" r:id="rId20"/>
    <p:sldId id="362" r:id="rId21"/>
    <p:sldId id="363" r:id="rId22"/>
    <p:sldId id="343" r:id="rId23"/>
    <p:sldId id="307" r:id="rId24"/>
    <p:sldId id="308" r:id="rId25"/>
    <p:sldId id="310" r:id="rId26"/>
    <p:sldId id="346" r:id="rId27"/>
    <p:sldId id="311" r:id="rId28"/>
    <p:sldId id="309" r:id="rId29"/>
    <p:sldId id="312" r:id="rId30"/>
    <p:sldId id="344" r:id="rId31"/>
    <p:sldId id="345" r:id="rId32"/>
    <p:sldId id="314" r:id="rId33"/>
    <p:sldId id="313" r:id="rId34"/>
    <p:sldId id="315" r:id="rId35"/>
    <p:sldId id="318" r:id="rId36"/>
    <p:sldId id="319" r:id="rId37"/>
    <p:sldId id="347" r:id="rId38"/>
    <p:sldId id="320" r:id="rId39"/>
    <p:sldId id="348" r:id="rId40"/>
    <p:sldId id="321" r:id="rId41"/>
    <p:sldId id="323" r:id="rId42"/>
    <p:sldId id="349" r:id="rId43"/>
    <p:sldId id="350" r:id="rId44"/>
    <p:sldId id="354" r:id="rId45"/>
    <p:sldId id="351" r:id="rId46"/>
    <p:sldId id="352" r:id="rId47"/>
    <p:sldId id="353" r:id="rId48"/>
    <p:sldId id="355" r:id="rId49"/>
    <p:sldId id="356" r:id="rId50"/>
    <p:sldId id="357" r:id="rId51"/>
    <p:sldId id="358" r:id="rId52"/>
    <p:sldId id="359" r:id="rId53"/>
    <p:sldId id="360" r:id="rId54"/>
    <p:sldId id="364" r:id="rId55"/>
    <p:sldId id="322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2" autoAdjust="0"/>
    <p:restoredTop sz="94660"/>
  </p:normalViewPr>
  <p:slideViewPr>
    <p:cSldViewPr>
      <p:cViewPr varScale="1">
        <p:scale>
          <a:sx n="79" d="100"/>
          <a:sy n="79" d="100"/>
        </p:scale>
        <p:origin x="112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6C996-0738-46FB-A4F8-495651B55F1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C96F-8ABF-40E7-870C-AD13BA696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2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166B-A600-4569-8B91-78F31A71D33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385C6-3EB5-420F-B6D3-218B99B59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5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385C6-3EB5-420F-B6D3-218B99B59B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9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3717032"/>
            <a:ext cx="8741024" cy="0"/>
            <a:chOff x="0" y="1340768"/>
            <a:chExt cx="8741024" cy="0"/>
          </a:xfrm>
        </p:grpSpPr>
        <p:sp>
          <p:nvSpPr>
            <p:cNvPr id="8" name="Line 2"/>
            <p:cNvSpPr>
              <a:spLocks noChangeShapeType="1"/>
            </p:cNvSpPr>
            <p:nvPr userDrawn="1"/>
          </p:nvSpPr>
          <p:spPr bwMode="auto">
            <a:xfrm>
              <a:off x="0" y="1340768"/>
              <a:ext cx="302314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2"/>
            <p:cNvSpPr>
              <a:spLocks noChangeShapeType="1"/>
            </p:cNvSpPr>
            <p:nvPr userDrawn="1"/>
          </p:nvSpPr>
          <p:spPr bwMode="auto">
            <a:xfrm>
              <a:off x="5882086" y="1340768"/>
              <a:ext cx="2858938" cy="0"/>
            </a:xfrm>
            <a:prstGeom prst="line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2"/>
            <p:cNvSpPr>
              <a:spLocks noChangeShapeType="1"/>
            </p:cNvSpPr>
            <p:nvPr userDrawn="1"/>
          </p:nvSpPr>
          <p:spPr bwMode="auto">
            <a:xfrm>
              <a:off x="3023148" y="1340768"/>
              <a:ext cx="2858938" cy="0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DD43-9E02-4D9B-A74C-87D6FCACC0C1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9E20-04C3-4A30-8DF0-AC8591489D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51E68-44DF-489E-BEB0-6233F68F1F05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D3F70-2237-4B2E-98FA-3AB02C0ADC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Wingdings" pitchFamily="2" charset="2"/>
              <a:buChar char="Ø"/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11305-ECC1-404B-8750-B2059E90C524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62284"/>
            <a:ext cx="2133600" cy="365125"/>
          </a:xfr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9448" y="1124744"/>
            <a:ext cx="8741024" cy="0"/>
            <a:chOff x="0" y="1340768"/>
            <a:chExt cx="8741024" cy="0"/>
          </a:xfrm>
        </p:grpSpPr>
        <p:sp>
          <p:nvSpPr>
            <p:cNvPr id="8" name="Line 2"/>
            <p:cNvSpPr>
              <a:spLocks noChangeShapeType="1"/>
            </p:cNvSpPr>
            <p:nvPr userDrawn="1"/>
          </p:nvSpPr>
          <p:spPr bwMode="auto">
            <a:xfrm>
              <a:off x="0" y="1340768"/>
              <a:ext cx="302314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2"/>
            <p:cNvSpPr>
              <a:spLocks noChangeShapeType="1"/>
            </p:cNvSpPr>
            <p:nvPr userDrawn="1"/>
          </p:nvSpPr>
          <p:spPr bwMode="auto">
            <a:xfrm>
              <a:off x="5882086" y="1340768"/>
              <a:ext cx="2858938" cy="0"/>
            </a:xfrm>
            <a:prstGeom prst="line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2"/>
            <p:cNvSpPr>
              <a:spLocks noChangeShapeType="1"/>
            </p:cNvSpPr>
            <p:nvPr userDrawn="1"/>
          </p:nvSpPr>
          <p:spPr bwMode="auto">
            <a:xfrm>
              <a:off x="3023148" y="1340768"/>
              <a:ext cx="2858938" cy="0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1803D-F674-4E65-938F-0E06614AA544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75765-6672-411A-8426-8A40764422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763C1-C31E-47CA-8AC4-1474F6CEEC7F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5F33B-87D3-4949-8A6A-FFBA831D83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8B04D-4E1D-4E56-AF62-B2F6B913D8EF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A719D-BDB4-4C7A-806F-5B8F0B164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F8529-A06A-486C-B925-A4F65E77505F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DF375-5A16-4B24-A827-1344682E0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E4B14-4724-4840-87F0-6AA931FAFE1C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A8FE-A44D-42E6-B123-2B56770B48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C4F2-BE4B-4888-8321-E46EDD5D61D9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A080D-6B1D-4430-B626-4B592B6909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5241-36BD-403D-9241-7A27D064888A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F467B-9FC8-4C61-AEBA-88D29E4737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17110F-0D6C-4B7D-9890-821EBDA88926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749CBD-4C33-46B0-86C7-8C06961348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m.post.naver.com/viewer/postView.nhn?volumeNo=26777510&amp;memberNo=39626781&amp;navigationType=pus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crumtrainingseries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프로세스와 방법론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공학과 유사한 작업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건물의 건축</a:t>
            </a:r>
            <a:endParaRPr lang="en-US" altLang="ko-KR" dirty="0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916832"/>
            <a:ext cx="768978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2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 프로세스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en-US" altLang="ko-KR" dirty="0" smtClean="0"/>
          </a:p>
          <a:p>
            <a:r>
              <a:rPr lang="ko-KR" altLang="en-US" dirty="0" smtClean="0"/>
              <a:t>요구분석</a:t>
            </a:r>
            <a:endParaRPr lang="en-US" altLang="ko-KR" dirty="0" smtClean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통합과 테스트</a:t>
            </a:r>
            <a:endParaRPr lang="en-US" altLang="ko-KR" dirty="0" smtClean="0"/>
          </a:p>
          <a:p>
            <a:r>
              <a:rPr lang="ko-KR" altLang="en-US" dirty="0" smtClean="0"/>
              <a:t>설치와 유지보수</a:t>
            </a:r>
            <a:endParaRPr lang="en-US" altLang="ko-KR" dirty="0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질문의 대답을 찾는 단계</a:t>
            </a:r>
          </a:p>
          <a:p>
            <a:pPr lvl="1"/>
            <a:r>
              <a:rPr lang="en-US" altLang="ko-KR" dirty="0" smtClean="0"/>
              <a:t>How </a:t>
            </a:r>
            <a:r>
              <a:rPr lang="en-US" altLang="ko-KR" dirty="0"/>
              <a:t>much will it cost?</a:t>
            </a:r>
          </a:p>
          <a:p>
            <a:pPr lvl="1"/>
            <a:r>
              <a:rPr lang="en-US" altLang="ko-KR" dirty="0" smtClean="0"/>
              <a:t>How </a:t>
            </a:r>
            <a:r>
              <a:rPr lang="en-US" altLang="ko-KR" dirty="0"/>
              <a:t>long will it take?</a:t>
            </a:r>
          </a:p>
          <a:p>
            <a:pPr lvl="1"/>
            <a:r>
              <a:rPr lang="en-US" altLang="ko-KR" dirty="0" smtClean="0"/>
              <a:t>How </a:t>
            </a:r>
            <a:r>
              <a:rPr lang="en-US" altLang="ko-KR" dirty="0"/>
              <a:t>many people will it take?</a:t>
            </a:r>
          </a:p>
          <a:p>
            <a:pPr lvl="1"/>
            <a:r>
              <a:rPr lang="en-US" altLang="ko-KR" dirty="0" smtClean="0"/>
              <a:t>What </a:t>
            </a:r>
            <a:r>
              <a:rPr lang="en-US" altLang="ko-KR" dirty="0"/>
              <a:t>might go wrong</a:t>
            </a:r>
            <a:r>
              <a:rPr lang="en-US" altLang="ko-KR" dirty="0" smtClean="0"/>
              <a:t>?</a:t>
            </a:r>
          </a:p>
          <a:p>
            <a:r>
              <a:rPr lang="ko-KR" altLang="en-US" dirty="0"/>
              <a:t>범위 정하기</a:t>
            </a:r>
          </a:p>
          <a:p>
            <a:pPr lvl="1"/>
            <a:r>
              <a:rPr lang="ko-KR" altLang="en-US" dirty="0" smtClean="0"/>
              <a:t>산정</a:t>
            </a:r>
            <a:r>
              <a:rPr lang="en-US" altLang="ko-KR" dirty="0"/>
              <a:t>(Estimation)</a:t>
            </a:r>
          </a:p>
          <a:p>
            <a:pPr lvl="1"/>
            <a:r>
              <a:rPr lang="ko-KR" altLang="en-US" dirty="0" err="1" smtClean="0"/>
              <a:t>리스크</a:t>
            </a:r>
            <a:r>
              <a:rPr lang="ko-KR" altLang="en-US" dirty="0" smtClean="0"/>
              <a:t> </a:t>
            </a:r>
            <a:r>
              <a:rPr lang="ko-KR" altLang="en-US" dirty="0"/>
              <a:t>분석</a:t>
            </a:r>
          </a:p>
          <a:p>
            <a:pPr lvl="1"/>
            <a:r>
              <a:rPr lang="ko-KR" altLang="en-US" dirty="0" smtClean="0"/>
              <a:t>일정 </a:t>
            </a:r>
            <a:r>
              <a:rPr lang="ko-KR" altLang="en-US" dirty="0"/>
              <a:t>계획</a:t>
            </a:r>
          </a:p>
          <a:p>
            <a:pPr lvl="1"/>
            <a:r>
              <a:rPr lang="ko-KR" altLang="en-US" dirty="0" smtClean="0"/>
              <a:t>관리 </a:t>
            </a:r>
            <a:r>
              <a:rPr lang="ko-KR" altLang="en-US" dirty="0"/>
              <a:t>전략 수립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16216" y="3218155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ko-KR" altLang="en-US" b="1" spc="-15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단계</a:t>
            </a:r>
            <a:endParaRPr lang="ko-KR" altLang="en-US" spc="-15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24128" y="4509120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ROI</a:t>
            </a:r>
            <a:endParaRPr lang="ko-KR" altLang="en-US" spc="-15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2240" y="5157192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</a:t>
            </a:r>
            <a:r>
              <a:rPr lang="ko-KR" altLang="en-US" b="1" spc="-15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정립</a:t>
            </a:r>
            <a:endParaRPr lang="ko-KR" altLang="en-US" spc="-15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요구분석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시스템이 가져야 할 능력</a:t>
            </a:r>
            <a:r>
              <a:rPr lang="en-US" altLang="ko-KR" dirty="0" smtClean="0"/>
              <a:t>(capability)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(condition)</a:t>
            </a:r>
          </a:p>
          <a:p>
            <a:r>
              <a:rPr lang="en-US" altLang="ko-KR" dirty="0" smtClean="0"/>
              <a:t>What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r>
              <a:rPr lang="ko-KR" altLang="en-US" dirty="0" smtClean="0"/>
              <a:t>응용분야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집중</a:t>
            </a:r>
            <a:endParaRPr lang="en-US" altLang="ko-KR" dirty="0" smtClean="0"/>
          </a:p>
          <a:p>
            <a:r>
              <a:rPr lang="ko-KR" altLang="en-US" dirty="0" smtClean="0"/>
              <a:t>가장 중요하고도 어려운 단계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조그만 차이가 큰 오류로 변함</a:t>
            </a:r>
            <a:endParaRPr lang="en-US" altLang="ko-KR" dirty="0" smtClean="0"/>
          </a:p>
          <a:p>
            <a:r>
              <a:rPr lang="ko-KR" altLang="en-US" dirty="0" smtClean="0"/>
              <a:t>결과물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요구분석서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</a:t>
            </a:r>
            <a:r>
              <a:rPr lang="en-US" altLang="ko-KR" spc="-150" dirty="0" smtClean="0"/>
              <a:t>(SRS: Software Requirement Specification)</a:t>
            </a:r>
            <a:endParaRPr lang="ko-KR" altLang="en-US" spc="-1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How</a:t>
            </a:r>
            <a:r>
              <a:rPr lang="ko-KR" altLang="en-US" dirty="0">
                <a:latin typeface="+mn-ea"/>
              </a:rPr>
              <a:t>의 단계</a:t>
            </a:r>
          </a:p>
          <a:p>
            <a:r>
              <a:rPr lang="ko-KR" altLang="en-US" dirty="0" smtClean="0">
                <a:latin typeface="+mn-ea"/>
              </a:rPr>
              <a:t>솔루션에 </a:t>
            </a:r>
            <a:r>
              <a:rPr lang="ko-KR" altLang="en-US" dirty="0">
                <a:latin typeface="+mn-ea"/>
              </a:rPr>
              <a:t>집중</a:t>
            </a:r>
          </a:p>
          <a:p>
            <a:r>
              <a:rPr lang="ko-KR" altLang="en-US" dirty="0" smtClean="0">
                <a:latin typeface="+mn-ea"/>
              </a:rPr>
              <a:t>아키텍처 </a:t>
            </a:r>
            <a:r>
              <a:rPr lang="ko-KR" altLang="en-US" dirty="0">
                <a:latin typeface="+mn-ea"/>
              </a:rPr>
              <a:t>설계</a:t>
            </a:r>
          </a:p>
          <a:p>
            <a:r>
              <a:rPr lang="ko-KR" altLang="en-US" dirty="0" smtClean="0">
                <a:latin typeface="+mn-ea"/>
              </a:rPr>
              <a:t>데이터베이스 </a:t>
            </a:r>
            <a:r>
              <a:rPr lang="ko-KR" altLang="en-US" dirty="0">
                <a:latin typeface="+mn-ea"/>
              </a:rPr>
              <a:t>설계</a:t>
            </a:r>
          </a:p>
          <a:p>
            <a:r>
              <a:rPr lang="en-US" altLang="ko-KR" dirty="0" smtClean="0">
                <a:latin typeface="+mn-ea"/>
              </a:rPr>
              <a:t>UI </a:t>
            </a:r>
            <a:r>
              <a:rPr lang="ko-KR" altLang="en-US" dirty="0">
                <a:latin typeface="+mn-ea"/>
              </a:rPr>
              <a:t>설계</a:t>
            </a:r>
          </a:p>
          <a:p>
            <a:r>
              <a:rPr lang="ko-KR" altLang="en-US" dirty="0" smtClean="0">
                <a:latin typeface="+mn-ea"/>
              </a:rPr>
              <a:t>상세 </a:t>
            </a:r>
            <a:r>
              <a:rPr lang="ko-KR" altLang="en-US" dirty="0">
                <a:latin typeface="+mn-ea"/>
              </a:rPr>
              <a:t>설계</a:t>
            </a:r>
          </a:p>
          <a:p>
            <a:r>
              <a:rPr lang="ko-KR" altLang="en-US" dirty="0" smtClean="0">
                <a:latin typeface="+mn-ea"/>
              </a:rPr>
              <a:t>결과물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설계명세서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400" spc="-150" dirty="0" smtClean="0">
                <a:latin typeface="+mn-ea"/>
              </a:rPr>
              <a:t>                   (SDD/</a:t>
            </a:r>
            <a:r>
              <a:rPr lang="en-US" altLang="ko-KR" sz="2400" spc="-150" dirty="0" err="1" smtClean="0">
                <a:latin typeface="+mn-ea"/>
              </a:rPr>
              <a:t>SDS:Software</a:t>
            </a:r>
            <a:r>
              <a:rPr lang="en-US" altLang="ko-KR" sz="2400" spc="-150" dirty="0" smtClean="0">
                <a:latin typeface="+mn-ea"/>
              </a:rPr>
              <a:t> Design Document/Specification)</a:t>
            </a:r>
            <a:endParaRPr lang="ko-KR" altLang="en-US" sz="2400" spc="-150" dirty="0">
              <a:latin typeface="+mn-ea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en-US" altLang="ko-KR" dirty="0"/>
              <a:t>Do it’ </a:t>
            </a:r>
            <a:r>
              <a:rPr lang="ko-KR" altLang="en-US" dirty="0"/>
              <a:t>단계</a:t>
            </a:r>
          </a:p>
          <a:p>
            <a:r>
              <a:rPr lang="ko-KR" altLang="en-US" dirty="0" smtClean="0"/>
              <a:t>코딩과 </a:t>
            </a:r>
            <a:r>
              <a:rPr lang="ko-KR" altLang="en-US" dirty="0"/>
              <a:t>단위 테스트</a:t>
            </a:r>
          </a:p>
          <a:p>
            <a:r>
              <a:rPr lang="ko-KR" altLang="en-US" dirty="0" smtClean="0"/>
              <a:t>설계 </a:t>
            </a:r>
            <a:r>
              <a:rPr lang="ko-KR" altLang="en-US" dirty="0"/>
              <a:t>또는 통합 단계와 겹치기도 함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일정을 줄이기 위하여</a:t>
            </a:r>
          </a:p>
          <a:p>
            <a:pPr lvl="1"/>
            <a:r>
              <a:rPr lang="ko-KR" altLang="en-US" dirty="0" smtClean="0"/>
              <a:t>협력 </a:t>
            </a:r>
            <a:r>
              <a:rPr lang="ko-KR" altLang="en-US" dirty="0"/>
              <a:t>작업이 필요한 경우</a:t>
            </a:r>
          </a:p>
          <a:p>
            <a:r>
              <a:rPr lang="ko-KR" altLang="en-US" dirty="0" smtClean="0"/>
              <a:t>특징</a:t>
            </a:r>
            <a:endParaRPr lang="ko-KR" altLang="en-US" dirty="0"/>
          </a:p>
          <a:p>
            <a:pPr lvl="1"/>
            <a:r>
              <a:rPr lang="ko-KR" altLang="en-US" dirty="0" smtClean="0"/>
              <a:t>스트레스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</a:t>
            </a:r>
            <a:endParaRPr lang="ko-KR" altLang="en-US" dirty="0"/>
          </a:p>
          <a:p>
            <a:pPr lvl="1"/>
            <a:r>
              <a:rPr lang="ko-KR" altLang="en-US" dirty="0" smtClean="0"/>
              <a:t>최고의 </a:t>
            </a:r>
            <a:r>
              <a:rPr lang="ko-KR" altLang="en-US" dirty="0"/>
              <a:t>인력 </a:t>
            </a:r>
            <a:r>
              <a:rPr lang="ko-KR" altLang="en-US" dirty="0" smtClean="0"/>
              <a:t>투입</a:t>
            </a:r>
            <a:endParaRPr lang="ko-KR" altLang="en-US" dirty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이슈</a:t>
            </a:r>
            <a:endParaRPr lang="ko-KR" altLang="en-US" dirty="0"/>
          </a:p>
          <a:p>
            <a:pPr lvl="1"/>
            <a:r>
              <a:rPr lang="en-US" altLang="ko-KR" dirty="0" smtClean="0"/>
              <a:t>Last </a:t>
            </a:r>
            <a:r>
              <a:rPr lang="en-US" altLang="ko-KR" dirty="0"/>
              <a:t>minute </a:t>
            </a:r>
            <a:r>
              <a:rPr lang="en-US" altLang="ko-KR" dirty="0" smtClean="0"/>
              <a:t>change </a:t>
            </a:r>
            <a:endParaRPr lang="en-US" altLang="ko-KR" dirty="0"/>
          </a:p>
          <a:p>
            <a:pPr lvl="1"/>
            <a:r>
              <a:rPr lang="en-US" altLang="ko-KR" dirty="0" smtClean="0"/>
              <a:t>Communication </a:t>
            </a:r>
            <a:r>
              <a:rPr lang="en-US" altLang="ko-KR" dirty="0"/>
              <a:t>overhead</a:t>
            </a:r>
          </a:p>
          <a:p>
            <a:pPr lvl="1"/>
            <a:r>
              <a:rPr lang="ko-KR" altLang="en-US" dirty="0" smtClean="0"/>
              <a:t>하청 </a:t>
            </a:r>
            <a:r>
              <a:rPr lang="ko-KR" altLang="en-US" dirty="0"/>
              <a:t>관리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통합과 테스트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병행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통합해 </a:t>
            </a:r>
            <a:r>
              <a:rPr lang="ko-KR" altLang="en-US" dirty="0"/>
              <a:t>나가면서 테스트 시작</a:t>
            </a:r>
          </a:p>
          <a:p>
            <a:r>
              <a:rPr lang="ko-KR" altLang="en-US" dirty="0" smtClean="0"/>
              <a:t>모듈의 </a:t>
            </a:r>
            <a:r>
              <a:rPr lang="ko-KR" altLang="en-US" dirty="0"/>
              <a:t>통합으로 시작</a:t>
            </a:r>
          </a:p>
          <a:p>
            <a:r>
              <a:rPr lang="ko-KR" altLang="en-US" dirty="0" smtClean="0"/>
              <a:t>점차 </a:t>
            </a:r>
            <a:r>
              <a:rPr lang="ko-KR" altLang="en-US" dirty="0"/>
              <a:t>완성된 모듈을 추가</a:t>
            </a:r>
          </a:p>
          <a:p>
            <a:r>
              <a:rPr lang="ko-KR" altLang="en-US" dirty="0" smtClean="0"/>
              <a:t>통합은 </a:t>
            </a:r>
            <a:r>
              <a:rPr lang="ko-KR" altLang="en-US" dirty="0"/>
              <a:t>개발자가 주로 담당</a:t>
            </a:r>
          </a:p>
          <a:p>
            <a:r>
              <a:rPr lang="ko-KR" altLang="en-US" dirty="0" smtClean="0"/>
              <a:t>테스트는 </a:t>
            </a:r>
            <a:r>
              <a:rPr lang="en-US" altLang="ko-KR" dirty="0"/>
              <a:t>QA </a:t>
            </a:r>
            <a:r>
              <a:rPr lang="ko-KR" altLang="en-US" dirty="0"/>
              <a:t>팀이 주로 담당</a:t>
            </a:r>
          </a:p>
          <a:p>
            <a:r>
              <a:rPr lang="ko-KR" altLang="en-US" dirty="0" smtClean="0"/>
              <a:t>단계적인 </a:t>
            </a:r>
            <a:r>
              <a:rPr lang="ko-KR" altLang="en-US" dirty="0"/>
              <a:t>테스트</a:t>
            </a:r>
          </a:p>
          <a:p>
            <a:pPr lvl="1"/>
            <a:r>
              <a:rPr lang="ko-KR" altLang="en-US" dirty="0" smtClean="0"/>
              <a:t>단위</a:t>
            </a:r>
            <a:r>
              <a:rPr lang="en-US" altLang="ko-KR" dirty="0"/>
              <a:t>, 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</a:p>
          <a:p>
            <a:r>
              <a:rPr lang="ko-KR" altLang="en-US" dirty="0" smtClean="0"/>
              <a:t>목적 </a:t>
            </a:r>
            <a:r>
              <a:rPr lang="ko-KR" altLang="en-US" dirty="0"/>
              <a:t>중심 테스트</a:t>
            </a:r>
          </a:p>
          <a:p>
            <a:pPr lvl="1"/>
            <a:r>
              <a:rPr lang="ko-KR" altLang="en-US" dirty="0" smtClean="0"/>
              <a:t>스트레스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성능 테스트</a:t>
            </a:r>
            <a:r>
              <a:rPr lang="en-US" altLang="ko-KR" dirty="0"/>
              <a:t>, </a:t>
            </a:r>
            <a:r>
              <a:rPr lang="ko-KR" altLang="en-US" dirty="0"/>
              <a:t>베타 테스트</a:t>
            </a:r>
            <a:r>
              <a:rPr lang="en-US" altLang="ko-KR" dirty="0"/>
              <a:t>, </a:t>
            </a:r>
            <a:r>
              <a:rPr lang="en-US" altLang="ko-KR" dirty="0" smtClean="0"/>
              <a:t>Acceptance </a:t>
            </a:r>
            <a:r>
              <a:rPr lang="ko-KR" altLang="en-US" dirty="0"/>
              <a:t>테스트</a:t>
            </a:r>
            <a:r>
              <a:rPr lang="en-US" altLang="ko-KR" dirty="0" smtClean="0"/>
              <a:t>, Usability </a:t>
            </a:r>
            <a:r>
              <a:rPr lang="ko-KR" altLang="en-US" dirty="0"/>
              <a:t>테스트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유지보수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시스템의 </a:t>
            </a:r>
            <a:r>
              <a:rPr lang="ko-KR" altLang="en-US" dirty="0"/>
              <a:t>타입에 따라 다른 설치 방법</a:t>
            </a:r>
          </a:p>
          <a:p>
            <a:pPr lvl="1"/>
            <a:r>
              <a:rPr lang="en-US" altLang="ko-KR" dirty="0" smtClean="0"/>
              <a:t>Web-based</a:t>
            </a:r>
            <a:r>
              <a:rPr lang="en-US" altLang="ko-KR" dirty="0"/>
              <a:t>, CD-ROM, in-house, etc.</a:t>
            </a:r>
          </a:p>
          <a:p>
            <a:r>
              <a:rPr lang="ko-KR" altLang="en-US" dirty="0" smtClean="0"/>
              <a:t>이전</a:t>
            </a:r>
            <a:r>
              <a:rPr lang="en-US" altLang="ko-KR" dirty="0"/>
              <a:t>(Migration) </a:t>
            </a:r>
            <a:r>
              <a:rPr lang="ko-KR" altLang="en-US" dirty="0"/>
              <a:t>정책</a:t>
            </a:r>
          </a:p>
          <a:p>
            <a:r>
              <a:rPr lang="ko-KR" altLang="en-US" dirty="0" smtClean="0"/>
              <a:t>시스템의 </a:t>
            </a:r>
            <a:r>
              <a:rPr lang="ko-KR" altLang="en-US" dirty="0"/>
              <a:t>사용을 시작하게 하는 방법</a:t>
            </a:r>
          </a:p>
          <a:p>
            <a:pPr lvl="1"/>
            <a:r>
              <a:rPr lang="ko-KR" altLang="en-US" dirty="0" smtClean="0"/>
              <a:t>병행 </a:t>
            </a:r>
            <a:r>
              <a:rPr lang="ko-KR" altLang="en-US" dirty="0"/>
              <a:t>운용</a:t>
            </a:r>
          </a:p>
          <a:p>
            <a:r>
              <a:rPr lang="ko-KR" altLang="en-US" dirty="0" smtClean="0"/>
              <a:t>설치는 </a:t>
            </a:r>
            <a:r>
              <a:rPr lang="ko-KR" altLang="en-US" dirty="0"/>
              <a:t>개발 프로젝트의 일부</a:t>
            </a:r>
            <a:r>
              <a:rPr lang="en-US" altLang="ko-KR" dirty="0"/>
              <a:t>, </a:t>
            </a:r>
            <a:r>
              <a:rPr lang="ko-KR" altLang="en-US" dirty="0"/>
              <a:t>유지보수는 별개</a:t>
            </a:r>
          </a:p>
          <a:p>
            <a:r>
              <a:rPr lang="ko-KR" altLang="en-US" dirty="0" smtClean="0"/>
              <a:t>유지보수</a:t>
            </a:r>
            <a:endParaRPr lang="ko-KR" altLang="en-US" dirty="0"/>
          </a:p>
          <a:p>
            <a:pPr lvl="1"/>
            <a:r>
              <a:rPr lang="ko-KR" altLang="en-US" dirty="0" smtClean="0"/>
              <a:t>결함을 </a:t>
            </a:r>
            <a:r>
              <a:rPr lang="ko-KR" altLang="en-US" dirty="0"/>
              <a:t>고침</a:t>
            </a:r>
          </a:p>
          <a:p>
            <a:pPr lvl="1"/>
            <a:r>
              <a:rPr lang="ko-KR" altLang="en-US" dirty="0" smtClean="0"/>
              <a:t>새 </a:t>
            </a:r>
            <a:r>
              <a:rPr lang="ko-KR" altLang="en-US" dirty="0"/>
              <a:t>기능 추가</a:t>
            </a:r>
          </a:p>
          <a:p>
            <a:pPr lvl="1"/>
            <a:r>
              <a:rPr lang="ko-KR" altLang="en-US" dirty="0" smtClean="0"/>
              <a:t>성능 </a:t>
            </a:r>
            <a:r>
              <a:rPr lang="ko-KR" altLang="en-US" dirty="0"/>
              <a:t>추가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프로세스의 특성</a:t>
            </a:r>
          </a:p>
        </p:txBody>
      </p:sp>
      <p:sp>
        <p:nvSpPr>
          <p:cNvPr id="1536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예측 가능성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테스팅과</a:t>
            </a:r>
            <a:r>
              <a:rPr lang="ko-KR" altLang="en-US" dirty="0" smtClean="0"/>
              <a:t> 유지보수 용이성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1536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557338"/>
            <a:ext cx="338931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916238" y="4292600"/>
            <a:ext cx="3892550" cy="2411413"/>
            <a:chOff x="2916238" y="4292600"/>
            <a:chExt cx="3892550" cy="2411413"/>
          </a:xfrm>
        </p:grpSpPr>
        <p:pic>
          <p:nvPicPr>
            <p:cNvPr id="1536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238" y="4292600"/>
              <a:ext cx="3892550" cy="241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244606" y="6021288"/>
              <a:ext cx="48763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30%</a:t>
              </a:r>
              <a:endParaRPr lang="ko-KR" altLang="en-US" sz="1200" spc="-150" dirty="0">
                <a:latin typeface="Verdana" panose="020B060403050404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32238" y="5600273"/>
              <a:ext cx="48763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latin typeface="Verdana" panose="020B0604030504040204" pitchFamily="34" charset="0"/>
                  <a:ea typeface="Verdana" panose="020B0604030504040204" pitchFamily="34" charset="0"/>
                </a:rPr>
                <a:t>5</a:t>
              </a:r>
              <a:r>
                <a:rPr lang="en-US" altLang="ko-KR" sz="1200" spc="-15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0%</a:t>
              </a:r>
              <a:endParaRPr lang="ko-KR" altLang="en-US" sz="1200" spc="-150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3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0" y="1285875"/>
            <a:ext cx="3643313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lang="en-US" altLang="ko-KR" sz="1400" dirty="0">
              <a:latin typeface="+mn-ea"/>
              <a:cs typeface="Arial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0375" y="1285875"/>
            <a:ext cx="8229600" cy="48799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dirty="0"/>
              <a:t>2.1 </a:t>
            </a:r>
            <a:r>
              <a:rPr lang="ko-KR" altLang="en-US" sz="2800" dirty="0"/>
              <a:t>소프트웨어 생명주기</a:t>
            </a:r>
            <a:endParaRPr lang="en-US" altLang="ko-KR" sz="2800" dirty="0"/>
          </a:p>
          <a:p>
            <a:pPr marL="0" indent="0">
              <a:buFontTx/>
              <a:buNone/>
              <a:defRPr/>
            </a:pPr>
            <a:endParaRPr lang="en-US" altLang="ko-KR" sz="2800" dirty="0"/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2.2 </a:t>
            </a:r>
            <a:r>
              <a:rPr lang="ko-KR" altLang="en-US" sz="2800" dirty="0"/>
              <a:t>프로세스 </a:t>
            </a:r>
            <a:endParaRPr lang="en-US" altLang="ko-KR" sz="2800" dirty="0"/>
          </a:p>
          <a:p>
            <a:pPr marL="0" indent="0">
              <a:buFontTx/>
              <a:buNone/>
              <a:defRPr/>
            </a:pPr>
            <a:endParaRPr lang="en-US" altLang="ko-KR" sz="2800" dirty="0"/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2.3 </a:t>
            </a:r>
            <a:r>
              <a:rPr lang="ko-KR" altLang="en-US" sz="2800" dirty="0"/>
              <a:t>프로세스 모델</a:t>
            </a:r>
            <a:endParaRPr lang="en-US" altLang="ko-KR" sz="2800" dirty="0"/>
          </a:p>
          <a:p>
            <a:pPr marL="0" indent="0">
              <a:buFontTx/>
              <a:buNone/>
              <a:defRPr/>
            </a:pPr>
            <a:endParaRPr lang="ko-KR" altLang="en-US" sz="2800" dirty="0"/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2.4 </a:t>
            </a:r>
            <a:r>
              <a:rPr lang="ko-KR" altLang="en-US" sz="2800" dirty="0"/>
              <a:t>지원 프로세스 </a:t>
            </a:r>
            <a:endParaRPr lang="en-US" altLang="ko-KR" sz="2800" dirty="0"/>
          </a:p>
          <a:p>
            <a:pPr marL="0" indent="0">
              <a:buFontTx/>
              <a:buNone/>
              <a:defRPr/>
            </a:pPr>
            <a:endParaRPr lang="en-US" altLang="ko-KR" sz="2800" dirty="0"/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2.5 </a:t>
            </a:r>
            <a:r>
              <a:rPr lang="ko-KR" altLang="en-US" sz="2800" dirty="0"/>
              <a:t>방법론</a:t>
            </a:r>
            <a:endParaRPr lang="en-US" altLang="ko-KR" sz="2800" dirty="0"/>
          </a:p>
          <a:p>
            <a:pPr>
              <a:buFontTx/>
              <a:buNone/>
              <a:defRPr/>
            </a:pPr>
            <a:endParaRPr lang="en-US" altLang="ko-KR" sz="2800" dirty="0"/>
          </a:p>
          <a:p>
            <a:pPr>
              <a:defRPr/>
            </a:pPr>
            <a:endParaRPr lang="ko-KR" altLang="en-US" sz="2800" dirty="0"/>
          </a:p>
        </p:txBody>
      </p:sp>
      <p:pic>
        <p:nvPicPr>
          <p:cNvPr id="8197" name="Picture 2" descr="http://www.software-development-resource.com/images/waterfall_software_pro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16113"/>
            <a:ext cx="38973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제목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 smtClean="0"/>
              <a:t>목 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 dirty="0"/>
              <a:t>좋은 프로세스의 특성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 noChangeArrowheads="1"/>
          </p:cNvSpPr>
          <p:nvPr>
            <p:ph idx="1"/>
          </p:nvPr>
        </p:nvSpPr>
        <p:spPr>
          <a:xfrm>
            <a:off x="460375" y="1512888"/>
            <a:ext cx="8229600" cy="4652962"/>
          </a:xfrm>
        </p:spPr>
        <p:txBody>
          <a:bodyPr/>
          <a:lstStyle/>
          <a:p>
            <a:r>
              <a:rPr lang="ko-KR" altLang="en-US" smtClean="0"/>
              <a:t>변경 지원 </a:t>
            </a:r>
            <a:r>
              <a:rPr lang="en-US" altLang="ko-KR" smtClean="0"/>
              <a:t>– </a:t>
            </a:r>
            <a:r>
              <a:rPr lang="ko-KR" altLang="en-US" smtClean="0"/>
              <a:t>변경을 쉽게 다룰 수 있는 프로세스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결함 제거</a:t>
            </a:r>
          </a:p>
          <a:p>
            <a:endParaRPr lang="ko-KR" altLang="en-US" smtClean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163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860800"/>
            <a:ext cx="3960812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97088"/>
            <a:ext cx="29813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2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2.3 </a:t>
            </a:r>
            <a:r>
              <a:rPr lang="ko-KR" altLang="en-US" smtClean="0"/>
              <a:t>프로세스 모델</a:t>
            </a:r>
          </a:p>
        </p:txBody>
      </p:sp>
      <p:sp>
        <p:nvSpPr>
          <p:cNvPr id="1741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프로세스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일반적인 모델이 될만한 프로세스를 기술한 것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대표적인 프로세스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폭포수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나선형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진화적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Unified Process</a:t>
            </a:r>
          </a:p>
          <a:p>
            <a:pPr lvl="1" eaLnBrk="1" hangingPunct="1"/>
            <a:r>
              <a:rPr lang="ko-KR" altLang="en-US" dirty="0" smtClean="0"/>
              <a:t>애자일 프로세스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2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0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 smtClean="0"/>
              <a:t>폭포수</a:t>
            </a:r>
            <a:r>
              <a:rPr lang="en-US" altLang="ko-KR" smtClean="0"/>
              <a:t>(waterfall) </a:t>
            </a:r>
            <a:r>
              <a:rPr lang="ko-KR" altLang="en-US" smtClean="0"/>
              <a:t>모델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900113" y="1408113"/>
            <a:ext cx="7613650" cy="4862512"/>
            <a:chOff x="900113" y="1408113"/>
            <a:chExt cx="7613650" cy="4862512"/>
          </a:xfrm>
        </p:grpSpPr>
        <p:pic>
          <p:nvPicPr>
            <p:cNvPr id="19460" name="그림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1408113"/>
              <a:ext cx="7613650" cy="486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구부러진 연결선 7"/>
            <p:cNvCxnSpPr/>
            <p:nvPr/>
          </p:nvCxnSpPr>
          <p:spPr>
            <a:xfrm rot="10800000">
              <a:off x="5580112" y="5373215"/>
              <a:ext cx="720081" cy="648072"/>
            </a:xfrm>
            <a:prstGeom prst="curvedConnector3">
              <a:avLst>
                <a:gd name="adj1" fmla="val 11904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 15"/>
            <p:cNvCxnSpPr/>
            <p:nvPr/>
          </p:nvCxnSpPr>
          <p:spPr>
            <a:xfrm rot="10800000">
              <a:off x="4499992" y="4509120"/>
              <a:ext cx="720081" cy="648072"/>
            </a:xfrm>
            <a:prstGeom prst="curvedConnector3">
              <a:avLst>
                <a:gd name="adj1" fmla="val 12520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/>
            <p:nvPr/>
          </p:nvCxnSpPr>
          <p:spPr>
            <a:xfrm rot="10800000">
              <a:off x="3491880" y="3717032"/>
              <a:ext cx="720081" cy="648072"/>
            </a:xfrm>
            <a:prstGeom prst="curvedConnector3">
              <a:avLst>
                <a:gd name="adj1" fmla="val 10794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구부러진 연결선 21"/>
            <p:cNvCxnSpPr/>
            <p:nvPr/>
          </p:nvCxnSpPr>
          <p:spPr>
            <a:xfrm rot="10800000">
              <a:off x="2411760" y="2852936"/>
              <a:ext cx="720081" cy="648072"/>
            </a:xfrm>
            <a:prstGeom prst="curvedConnector3">
              <a:avLst>
                <a:gd name="adj1" fmla="val 10794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구부러진 연결선 22"/>
            <p:cNvCxnSpPr/>
            <p:nvPr/>
          </p:nvCxnSpPr>
          <p:spPr>
            <a:xfrm rot="10800000">
              <a:off x="1403648" y="2060848"/>
              <a:ext cx="720081" cy="648072"/>
            </a:xfrm>
            <a:prstGeom prst="curvedConnector3">
              <a:avLst>
                <a:gd name="adj1" fmla="val 10794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6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폭포수</a:t>
            </a:r>
            <a:r>
              <a:rPr lang="en-US" altLang="ko-KR" smtClean="0"/>
              <a:t>(waterfall) </a:t>
            </a:r>
            <a:r>
              <a:rPr lang="ko-KR" altLang="en-US" smtClean="0"/>
              <a:t>모델</a:t>
            </a:r>
          </a:p>
        </p:txBody>
      </p:sp>
      <p:sp>
        <p:nvSpPr>
          <p:cNvPr id="19459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/>
              <a:t>년대 소개</a:t>
            </a:r>
          </a:p>
          <a:p>
            <a:pPr lvl="1"/>
            <a:r>
              <a:rPr lang="ko-KR" altLang="en-US" dirty="0" smtClean="0"/>
              <a:t>항공 </a:t>
            </a:r>
            <a:r>
              <a:rPr lang="ko-KR" altLang="en-US" dirty="0"/>
              <a:t>방위 소프트웨어 개발 경험으로 습득</a:t>
            </a:r>
          </a:p>
          <a:p>
            <a:r>
              <a:rPr lang="ko-KR" altLang="en-US" dirty="0" smtClean="0"/>
              <a:t>각 </a:t>
            </a:r>
            <a:r>
              <a:rPr lang="ko-KR" altLang="en-US" dirty="0"/>
              <a:t>단계가 다음 단계 시작 전에 끝나야 함</a:t>
            </a:r>
          </a:p>
          <a:p>
            <a:pPr lvl="1"/>
            <a:r>
              <a:rPr lang="ko-KR" altLang="en-US" dirty="0" smtClean="0"/>
              <a:t>순서적 </a:t>
            </a:r>
            <a:r>
              <a:rPr lang="en-US" altLang="ko-KR" dirty="0"/>
              <a:t>- </a:t>
            </a:r>
            <a:r>
              <a:rPr lang="ko-KR" altLang="en-US" dirty="0"/>
              <a:t>각 단계 사이에 중복이나 상호작용이 없음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단계의 결과는 다음 단계가 시작 되기 전에 점검</a:t>
            </a:r>
          </a:p>
          <a:p>
            <a:pPr lvl="1"/>
            <a:r>
              <a:rPr lang="ko-KR" altLang="en-US" dirty="0" smtClean="0"/>
              <a:t>바로 </a:t>
            </a:r>
            <a:r>
              <a:rPr lang="ko-KR" altLang="en-US" dirty="0" err="1"/>
              <a:t>전단계로</a:t>
            </a:r>
            <a:r>
              <a:rPr lang="ko-KR" altLang="en-US" dirty="0"/>
              <a:t> 피드백</a:t>
            </a:r>
          </a:p>
          <a:p>
            <a:r>
              <a:rPr lang="ko-KR" altLang="en-US" dirty="0" smtClean="0"/>
              <a:t>단순하거나 </a:t>
            </a:r>
            <a:r>
              <a:rPr lang="ko-KR" altLang="en-US" dirty="0"/>
              <a:t>응용 분야를 잘 알고 있는 경우 적합</a:t>
            </a:r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번의 과정</a:t>
            </a:r>
            <a:r>
              <a:rPr lang="en-US" altLang="ko-KR" dirty="0"/>
              <a:t>, </a:t>
            </a:r>
            <a:r>
              <a:rPr lang="ko-KR" altLang="en-US" dirty="0"/>
              <a:t>비전문가가 사용할 시스템 개발에 적합</a:t>
            </a:r>
          </a:p>
          <a:p>
            <a:r>
              <a:rPr lang="ko-KR" altLang="en-US" dirty="0" smtClean="0"/>
              <a:t>결과물 </a:t>
            </a:r>
            <a:r>
              <a:rPr lang="ko-KR" altLang="en-US" dirty="0"/>
              <a:t>정의가 </a:t>
            </a:r>
            <a:r>
              <a:rPr lang="ko-KR" altLang="en-US" dirty="0" smtClean="0"/>
              <a:t>중요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폭포수 모형의 장단점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ko-KR" altLang="en-US" dirty="0"/>
              <a:t>장점</a:t>
            </a:r>
          </a:p>
          <a:p>
            <a:pPr lvl="1" eaLnBrk="1" hangingPunct="1">
              <a:defRPr/>
            </a:pPr>
            <a:r>
              <a:rPr lang="ko-KR" altLang="en-US" sz="2000" dirty="0"/>
              <a:t>프로세스가 단순하여 초보자가 쉽게 적용 가능</a:t>
            </a:r>
          </a:p>
          <a:p>
            <a:pPr lvl="1" eaLnBrk="1" hangingPunct="1">
              <a:defRPr/>
            </a:pPr>
            <a:r>
              <a:rPr lang="ko-KR" altLang="en-US" sz="2000" dirty="0"/>
              <a:t>중간 산출물이 명확</a:t>
            </a:r>
            <a:r>
              <a:rPr lang="en-US" altLang="ko-KR" sz="2000" dirty="0"/>
              <a:t>, </a:t>
            </a:r>
            <a:r>
              <a:rPr lang="ko-KR" altLang="en-US" sz="2000" dirty="0"/>
              <a:t>관리하기 좋음</a:t>
            </a:r>
          </a:p>
          <a:p>
            <a:pPr lvl="1" eaLnBrk="1" hangingPunct="1">
              <a:defRPr/>
            </a:pPr>
            <a:r>
              <a:rPr lang="ko-KR" altLang="en-US" sz="2000" dirty="0"/>
              <a:t>코드 생성 전 충분한 연구와 분석 단계 </a:t>
            </a:r>
          </a:p>
          <a:p>
            <a:pPr eaLnBrk="1" hangingPunct="1">
              <a:defRPr/>
            </a:pPr>
            <a:r>
              <a:rPr lang="ko-KR" altLang="en-US" dirty="0"/>
              <a:t>단점</a:t>
            </a:r>
          </a:p>
          <a:p>
            <a:pPr lvl="1" eaLnBrk="1" hangingPunct="1">
              <a:defRPr/>
            </a:pPr>
            <a:r>
              <a:rPr lang="ko-KR" altLang="en-US" sz="2000" dirty="0"/>
              <a:t>소용 없는 다종의 문서를 생산할 가능성 있음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애매한 부분이 남아 있거나 프로세스 진행 과정에 변경될 수 있는데 이를 수용할 수 없다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테스트 작업이 프로젝트 후반</a:t>
            </a:r>
            <a:r>
              <a:rPr lang="en-US" altLang="ko-KR" sz="2000" dirty="0"/>
              <a:t>, </a:t>
            </a:r>
            <a:r>
              <a:rPr lang="ko-KR" altLang="en-US" sz="2000" dirty="0"/>
              <a:t>즉 시스템이 완성된 후에 </a:t>
            </a:r>
            <a:r>
              <a:rPr lang="ko-KR" altLang="en-US" sz="2000" dirty="0" smtClean="0"/>
              <a:t>시작됨</a:t>
            </a:r>
            <a:endParaRPr lang="en-US" altLang="ko-KR" sz="2000" dirty="0" smtClean="0"/>
          </a:p>
          <a:p>
            <a:r>
              <a:rPr lang="ko-KR" altLang="en-US" dirty="0" smtClean="0"/>
              <a:t>적용</a:t>
            </a:r>
          </a:p>
          <a:p>
            <a:pPr lvl="1"/>
            <a:r>
              <a:rPr lang="ko-KR" altLang="en-US" sz="2000" dirty="0" smtClean="0"/>
              <a:t>이미 잘 알고 있는 문제나 연구 중심 문제에 적합</a:t>
            </a:r>
          </a:p>
          <a:p>
            <a:pPr lvl="1"/>
            <a:r>
              <a:rPr lang="ko-KR" altLang="en-US" sz="2000" dirty="0" smtClean="0"/>
              <a:t>변화가 적은 프로젝트에 적합</a:t>
            </a:r>
            <a:endParaRPr lang="en-US" altLang="ko-KR" sz="2000" dirty="0" smtClean="0"/>
          </a:p>
          <a:p>
            <a:pPr marL="0" indent="0" eaLnBrk="1" hangingPunct="1">
              <a:buFontTx/>
              <a:buNone/>
              <a:defRPr/>
            </a:pP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 </a:t>
            </a:r>
            <a:r>
              <a:rPr lang="ko-KR" altLang="en-US" smtClean="0"/>
              <a:t>모델</a:t>
            </a:r>
          </a:p>
        </p:txBody>
      </p:sp>
      <p:sp>
        <p:nvSpPr>
          <p:cNvPr id="2048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검증을 강화하는 관점에서 폭포수 모델을 확장한 모델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16013" y="2168525"/>
            <a:ext cx="6769100" cy="4137025"/>
            <a:chOff x="1116013" y="2168525"/>
            <a:chExt cx="6769100" cy="4137025"/>
          </a:xfrm>
        </p:grpSpPr>
        <p:pic>
          <p:nvPicPr>
            <p:cNvPr id="20484" name="그림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2168525"/>
              <a:ext cx="6769100" cy="413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051720" y="2924944"/>
              <a:ext cx="720080" cy="416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2195736" y="2880965"/>
              <a:ext cx="432048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394004" y="3802357"/>
              <a:ext cx="720080" cy="416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54044" y="4680754"/>
              <a:ext cx="720080" cy="416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627784" y="3771531"/>
              <a:ext cx="432048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2987824" y="4636775"/>
              <a:ext cx="432048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9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 </a:t>
            </a:r>
            <a:r>
              <a:rPr lang="ko-KR" altLang="en-US" smtClean="0"/>
              <a:t>모델</a:t>
            </a:r>
          </a:p>
        </p:txBody>
      </p:sp>
      <p:sp>
        <p:nvSpPr>
          <p:cNvPr id="2048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폭포수 모형의 변형</a:t>
            </a:r>
          </a:p>
          <a:p>
            <a:pPr lvl="1"/>
            <a:r>
              <a:rPr lang="ko-KR" altLang="en-US" dirty="0" smtClean="0"/>
              <a:t>감추어진 </a:t>
            </a:r>
            <a:r>
              <a:rPr lang="ko-KR" altLang="en-US" dirty="0"/>
              <a:t>반복과 재 작업을 드러냄</a:t>
            </a:r>
          </a:p>
          <a:p>
            <a:pPr lvl="1"/>
            <a:r>
              <a:rPr lang="ko-KR" altLang="en-US" dirty="0" smtClean="0"/>
              <a:t>작업과 </a:t>
            </a:r>
            <a:r>
              <a:rPr lang="ko-KR" altLang="en-US" dirty="0"/>
              <a:t>결과의 검증에 초점</a:t>
            </a:r>
          </a:p>
          <a:p>
            <a:r>
              <a:rPr lang="ko-KR" altLang="en-US" dirty="0" smtClean="0"/>
              <a:t>장점</a:t>
            </a:r>
            <a:endParaRPr lang="ko-KR" altLang="en-US" dirty="0"/>
          </a:p>
          <a:p>
            <a:pPr lvl="1"/>
            <a:r>
              <a:rPr lang="ko-KR" altLang="en-US" dirty="0" smtClean="0"/>
              <a:t>오류를 </a:t>
            </a:r>
            <a:r>
              <a:rPr lang="ko-KR" altLang="en-US" dirty="0"/>
              <a:t>줄일 수 있음</a:t>
            </a:r>
          </a:p>
          <a:p>
            <a:r>
              <a:rPr lang="ko-KR" altLang="en-US" dirty="0" smtClean="0"/>
              <a:t>단점</a:t>
            </a:r>
            <a:endParaRPr lang="ko-KR" altLang="en-US" dirty="0"/>
          </a:p>
          <a:p>
            <a:pPr lvl="1"/>
            <a:r>
              <a:rPr lang="ko-KR" altLang="en-US" dirty="0" smtClean="0"/>
              <a:t>반복이 </a:t>
            </a:r>
            <a:r>
              <a:rPr lang="ko-KR" altLang="en-US" dirty="0"/>
              <a:t>없어 변경을 다루기가 쉽지 않음</a:t>
            </a:r>
          </a:p>
          <a:p>
            <a:r>
              <a:rPr lang="ko-KR" altLang="en-US" dirty="0" smtClean="0"/>
              <a:t>적용</a:t>
            </a:r>
            <a:endParaRPr lang="ko-KR" altLang="en-US" dirty="0"/>
          </a:p>
          <a:p>
            <a:pPr lvl="1"/>
            <a:r>
              <a:rPr lang="ko-KR" altLang="en-US" dirty="0" smtClean="0"/>
              <a:t>신뢰성이 </a:t>
            </a:r>
            <a:r>
              <a:rPr lang="ko-KR" altLang="en-US" dirty="0"/>
              <a:t>높이 요구되는 분야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프로토타이핑 모델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2355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28763"/>
            <a:ext cx="6394450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6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프로토타이핑 모델</a:t>
            </a:r>
          </a:p>
        </p:txBody>
      </p:sp>
      <p:sp>
        <p:nvSpPr>
          <p:cNvPr id="22531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프로토타이핑</a:t>
            </a:r>
            <a:endParaRPr lang="ko-KR" altLang="en-US" dirty="0" smtClean="0"/>
          </a:p>
          <a:p>
            <a:pPr lvl="1"/>
            <a:r>
              <a:rPr lang="ko-KR" altLang="en-US" sz="2000" dirty="0" smtClean="0"/>
              <a:t>요구 사항에 대한 피드백을 받기 위해 시스템을 실험적으로 만들어 사용자에게 보여주고 평가하게 하는 방법</a:t>
            </a:r>
          </a:p>
          <a:p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도구</a:t>
            </a:r>
            <a:endParaRPr lang="en-US" altLang="ko-KR" dirty="0" smtClean="0"/>
          </a:p>
          <a:p>
            <a:pPr lvl="1" eaLnBrk="1" hangingPunct="1"/>
            <a:r>
              <a:rPr lang="ko-KR" altLang="en-US" sz="2000" dirty="0" smtClean="0"/>
              <a:t>시스템의 작동을 시뮬레이션 하여 사용자가 볼 수 있는 반응을 보여줌</a:t>
            </a:r>
          </a:p>
          <a:p>
            <a:pPr eaLnBrk="1" hangingPunct="1"/>
            <a:r>
              <a:rPr lang="ko-KR" altLang="en-US" dirty="0" smtClean="0"/>
              <a:t>공동의 참조 모델</a:t>
            </a:r>
          </a:p>
          <a:p>
            <a:pPr lvl="1" eaLnBrk="1" hangingPunct="1"/>
            <a:r>
              <a:rPr lang="ko-KR" altLang="en-US" sz="2000" dirty="0" smtClean="0"/>
              <a:t>사용자와 개발자의 의사소통을 도와주는 좋은 매개체</a:t>
            </a:r>
          </a:p>
          <a:p>
            <a:pPr eaLnBrk="1" hangingPunct="1"/>
            <a:r>
              <a:rPr lang="ko-KR" altLang="en-US" dirty="0" err="1" smtClean="0"/>
              <a:t>프로토타입의</a:t>
            </a:r>
            <a:r>
              <a:rPr lang="ko-KR" altLang="en-US" dirty="0" smtClean="0"/>
              <a:t> 목적</a:t>
            </a:r>
          </a:p>
          <a:p>
            <a:pPr lvl="1" eaLnBrk="1" hangingPunct="1"/>
            <a:r>
              <a:rPr lang="ko-KR" altLang="en-US" sz="2000" dirty="0" smtClean="0"/>
              <a:t>단순한 요구 추출 </a:t>
            </a:r>
            <a:r>
              <a:rPr lang="en-US" altLang="ko-KR" sz="2000" dirty="0" smtClean="0">
                <a:latin typeface="Times New Roman" pitchFamily="18" charset="0"/>
              </a:rPr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만들고 버림</a:t>
            </a:r>
          </a:p>
          <a:p>
            <a:pPr lvl="1" eaLnBrk="1" hangingPunct="1"/>
            <a:r>
              <a:rPr lang="ko-KR" altLang="en-US" sz="2000" dirty="0" smtClean="0"/>
              <a:t>제작 가능성 타진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 단계에서 유지보수가 이루어짐</a:t>
            </a:r>
          </a:p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프로토타이핑 모델의 장단점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장점</a:t>
            </a:r>
          </a:p>
          <a:p>
            <a:pPr lvl="1" eaLnBrk="1" hangingPunct="1"/>
            <a:r>
              <a:rPr lang="ko-KR" altLang="en-US" sz="2000" dirty="0" smtClean="0"/>
              <a:t>사용자의 의견 반영이 잘 됨</a:t>
            </a:r>
          </a:p>
          <a:p>
            <a:pPr lvl="1" eaLnBrk="1" hangingPunct="1"/>
            <a:r>
              <a:rPr lang="ko-KR" altLang="en-US" sz="2000" dirty="0" smtClean="0"/>
              <a:t>사용자가 더 관심을 가지고 참여할 수 있고 개발자는 요구를 더 정확히 도출할 수 있음</a:t>
            </a:r>
          </a:p>
          <a:p>
            <a:pPr eaLnBrk="1" hangingPunct="1"/>
            <a:r>
              <a:rPr lang="ko-KR" altLang="en-US" dirty="0" smtClean="0"/>
              <a:t>단점</a:t>
            </a:r>
          </a:p>
          <a:p>
            <a:pPr lvl="1" eaLnBrk="1" hangingPunct="1"/>
            <a:r>
              <a:rPr lang="ko-KR" altLang="en-US" sz="2000" dirty="0" smtClean="0"/>
              <a:t>오해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기대심리 유발</a:t>
            </a:r>
          </a:p>
          <a:p>
            <a:pPr lvl="1" eaLnBrk="1" hangingPunct="1"/>
            <a:r>
              <a:rPr lang="ko-KR" altLang="en-US" sz="2000" dirty="0" smtClean="0"/>
              <a:t>관리가 어려움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중간 산출물 정의가 난해</a:t>
            </a:r>
            <a:r>
              <a:rPr lang="en-US" altLang="ko-KR" sz="2000" dirty="0" smtClean="0"/>
              <a:t>)</a:t>
            </a:r>
          </a:p>
          <a:p>
            <a:pPr eaLnBrk="1" hangingPunct="1"/>
            <a:r>
              <a:rPr lang="ko-KR" altLang="en-US" dirty="0" smtClean="0"/>
              <a:t>적용</a:t>
            </a:r>
          </a:p>
          <a:p>
            <a:pPr lvl="1" eaLnBrk="1" hangingPunct="1"/>
            <a:r>
              <a:rPr lang="ko-KR" altLang="en-US" sz="2000" dirty="0" smtClean="0"/>
              <a:t>개발 착수 시점에 요구가 불투명할 때</a:t>
            </a:r>
          </a:p>
          <a:p>
            <a:pPr lvl="1" eaLnBrk="1" hangingPunct="1"/>
            <a:r>
              <a:rPr lang="ko-KR" altLang="en-US" sz="2000" dirty="0" smtClean="0"/>
              <a:t>실험적으로 실현 가능성을 타진해 보고 싶을 때</a:t>
            </a:r>
          </a:p>
          <a:p>
            <a:pPr lvl="1" eaLnBrk="1" hangingPunct="1"/>
            <a:r>
              <a:rPr lang="ko-KR" altLang="en-US" sz="2000" dirty="0" smtClean="0"/>
              <a:t>혁신적인 기술을 사용해 보고 싶을 때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 sz="4000" dirty="0" smtClean="0"/>
              <a:t>여러분들의 지금까지의 개발방법 </a:t>
            </a:r>
          </a:p>
        </p:txBody>
      </p:sp>
      <p:sp>
        <p:nvSpPr>
          <p:cNvPr id="9219" name="내용 개체 틀 2"/>
          <p:cNvSpPr>
            <a:spLocks noGrp="1" noChangeArrowheads="1"/>
          </p:cNvSpPr>
          <p:nvPr>
            <p:ph idx="1"/>
          </p:nvPr>
        </p:nvSpPr>
        <p:spPr>
          <a:xfrm>
            <a:off x="460375" y="1268760"/>
            <a:ext cx="8229600" cy="5184576"/>
          </a:xfrm>
        </p:spPr>
        <p:txBody>
          <a:bodyPr/>
          <a:lstStyle/>
          <a:p>
            <a:r>
              <a:rPr lang="en-US" altLang="ko-KR" dirty="0" smtClean="0"/>
              <a:t>Code-and-fix</a:t>
            </a:r>
          </a:p>
          <a:p>
            <a:pPr lvl="1"/>
            <a:r>
              <a:rPr lang="ko-KR" altLang="en-US" dirty="0" smtClean="0"/>
              <a:t>설계하는 작업의 중요성을 깨닫지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계획이 없어 작업 목표가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체계적인 테스트 작업이나 품질 보증 차원의 활동에 대한 필요성의 인식이 없음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92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03650"/>
            <a:ext cx="73723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진화적 모델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개발 사이클이 짧은 환경</a:t>
            </a:r>
          </a:p>
          <a:p>
            <a:pPr lvl="1" eaLnBrk="1" hangingPunct="1"/>
            <a:r>
              <a:rPr lang="ko-KR" altLang="en-US" sz="2000" dirty="0" smtClean="0"/>
              <a:t>빠른 시간 안에 시장에 출시하여야 이윤에 직결</a:t>
            </a:r>
          </a:p>
          <a:p>
            <a:pPr lvl="1" eaLnBrk="1" hangingPunct="1"/>
            <a:r>
              <a:rPr lang="ko-KR" altLang="en-US" sz="2000" dirty="0" smtClean="0"/>
              <a:t>개발 시간을 줄이는 법 </a:t>
            </a:r>
            <a:r>
              <a:rPr lang="en-US" altLang="ko-KR" sz="2000" dirty="0" smtClean="0">
                <a:latin typeface="Times New Roman" pitchFamily="18" charset="0"/>
              </a:rPr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시스템을 나누어 릴리스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 smtClean="0"/>
              <a:t>릴리스 구성 방법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 smtClean="0"/>
              <a:t>점증적 방법 </a:t>
            </a:r>
            <a:r>
              <a:rPr lang="en-US" altLang="ko-KR" sz="2000" dirty="0" smtClean="0">
                <a:latin typeface="Times New Roman" pitchFamily="18" charset="0"/>
              </a:rPr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기능별로 릴리스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 smtClean="0"/>
              <a:t>반복적 방법 </a:t>
            </a:r>
            <a:r>
              <a:rPr lang="en-US" altLang="ko-KR" sz="2000" dirty="0" smtClean="0">
                <a:latin typeface="Times New Roman" pitchFamily="18" charset="0"/>
              </a:rPr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릴리스 할 때마다 기능의 완성도를 높임</a:t>
            </a:r>
          </a:p>
          <a:p>
            <a:pPr lvl="1" eaLnBrk="1" hangingPunct="1"/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2867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860800"/>
            <a:ext cx="6049963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진화적 모델의 장단점</a:t>
            </a:r>
          </a:p>
        </p:txBody>
      </p:sp>
      <p:sp>
        <p:nvSpPr>
          <p:cNvPr id="29698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 smtClean="0"/>
              <a:t>장점</a:t>
            </a:r>
          </a:p>
          <a:p>
            <a:pPr lvl="1"/>
            <a:r>
              <a:rPr lang="ko-KR" altLang="en-US" sz="2000" dirty="0" smtClean="0"/>
              <a:t>몇 가지 기능이 부족하더라도 초기에 사용 교육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사용자의 요구를 빠르게 반영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새로운 기능을 가진 소프트웨어에 대한 시장을 빨리 형성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가동 중인 시스템에서 일어나는 예상하지 못했던 문제를 신속하고 꾸준하게 고쳐 나갈 수 있음</a:t>
            </a:r>
            <a:endParaRPr lang="en-US" altLang="ko-KR" sz="2000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프로젝트 관리가 복잡해지기 때문에 작은 프로젝트 부적합</a:t>
            </a:r>
          </a:p>
          <a:p>
            <a:pPr lvl="1"/>
            <a:r>
              <a:rPr lang="ko-KR" altLang="en-US" sz="2000" dirty="0" smtClean="0"/>
              <a:t>끝이 안보일 수 있어 실패의 위험이 커짐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프로젝트의 진행이 위험 분석에 크게 의존</a:t>
            </a:r>
            <a:endParaRPr lang="en-US" altLang="ko-KR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나선형</a:t>
            </a:r>
            <a:r>
              <a:rPr lang="en-US" altLang="ko-KR" smtClean="0"/>
              <a:t>(spiral) </a:t>
            </a:r>
            <a:r>
              <a:rPr lang="ko-KR" altLang="en-US" smtClean="0"/>
              <a:t>모델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26628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68425"/>
            <a:ext cx="6313487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나선형</a:t>
            </a:r>
            <a:r>
              <a:rPr lang="en-US" altLang="ko-KR" smtClean="0"/>
              <a:t>(spiral) </a:t>
            </a:r>
            <a:r>
              <a:rPr lang="ko-KR" altLang="en-US" smtClean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/>
              <a:t>소프트웨어의 기능을 나누어 점증적으로 개발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2000" dirty="0"/>
              <a:t>실패의 위험을 줄임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2000" dirty="0"/>
              <a:t>테스트 용이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2000" dirty="0"/>
              <a:t>피드백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/>
              <a:t>여러 번의 점증적인 릴리스</a:t>
            </a:r>
            <a:r>
              <a:rPr lang="en-US" altLang="ko-KR" dirty="0"/>
              <a:t>(incremental releases)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dirty="0"/>
              <a:t>Boehm</a:t>
            </a:r>
            <a:r>
              <a:rPr lang="ko-KR" altLang="en-US" dirty="0"/>
              <a:t>이 제안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/>
              <a:t>반복 순환 단계</a:t>
            </a:r>
          </a:p>
          <a:p>
            <a:pPr marL="400050" lvl="1" indent="0">
              <a:buFontTx/>
              <a:buNone/>
              <a:defRPr/>
            </a:pPr>
            <a:r>
              <a:rPr lang="ko-KR" altLang="en-US" sz="2000" dirty="0"/>
              <a:t>① 목표</a:t>
            </a:r>
            <a:r>
              <a:rPr lang="en-US" altLang="ko-KR" sz="2000" dirty="0"/>
              <a:t>, </a:t>
            </a:r>
            <a:r>
              <a:rPr lang="ko-KR" altLang="en-US" sz="2000" dirty="0"/>
              <a:t>방법</a:t>
            </a:r>
            <a:r>
              <a:rPr lang="en-US" altLang="ko-KR" sz="2000" dirty="0"/>
              <a:t>, </a:t>
            </a:r>
            <a:r>
              <a:rPr lang="ko-KR" altLang="en-US" sz="2000" dirty="0"/>
              <a:t>제약 조건 결정</a:t>
            </a:r>
          </a:p>
          <a:p>
            <a:pPr marL="400050" lvl="1" indent="0">
              <a:buFontTx/>
              <a:buNone/>
              <a:defRPr/>
            </a:pPr>
            <a:r>
              <a:rPr lang="ko-KR" altLang="en-US" sz="2000" dirty="0"/>
              <a:t>② 위험 요소 분석 및 해결</a:t>
            </a:r>
          </a:p>
          <a:p>
            <a:pPr marL="400050" lvl="1" indent="0">
              <a:buFontTx/>
              <a:buNone/>
              <a:defRPr/>
            </a:pPr>
            <a:r>
              <a:rPr lang="ko-KR" altLang="en-US" sz="2000" dirty="0"/>
              <a:t>③ 개발과 평가</a:t>
            </a:r>
          </a:p>
          <a:p>
            <a:pPr marL="400050" lvl="1" indent="0">
              <a:buFontTx/>
              <a:buNone/>
              <a:defRPr/>
            </a:pPr>
            <a:r>
              <a:rPr lang="ko-KR" altLang="en-US" sz="2000" dirty="0"/>
              <a:t>④ 다음 단계의 </a:t>
            </a:r>
            <a:r>
              <a:rPr lang="ko-KR" altLang="en-US" sz="2000" dirty="0" smtClean="0"/>
              <a:t>계획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나선형</a:t>
            </a:r>
            <a:r>
              <a:rPr lang="en-US" altLang="ko-KR" smtClean="0"/>
              <a:t>(spiral) </a:t>
            </a:r>
            <a:r>
              <a:rPr lang="ko-KR" altLang="en-US" smtClean="0"/>
              <a:t>모델의 장단점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ko-KR" altLang="en-US" dirty="0" smtClean="0"/>
              <a:t>장점</a:t>
            </a:r>
          </a:p>
          <a:p>
            <a:pPr lvl="1" eaLnBrk="1" hangingPunct="1"/>
            <a:r>
              <a:rPr lang="ko-KR" altLang="en-US" sz="2000" dirty="0" smtClean="0"/>
              <a:t>대규모 시스템 개발에 적합 </a:t>
            </a:r>
            <a:r>
              <a:rPr lang="en-US" altLang="ko-KR" sz="2000" dirty="0" smtClean="0"/>
              <a:t>- risk reduction mechanism</a:t>
            </a:r>
          </a:p>
          <a:p>
            <a:pPr lvl="1" eaLnBrk="1" hangingPunct="1"/>
            <a:r>
              <a:rPr lang="ko-KR" altLang="en-US" sz="2000" dirty="0" smtClean="0"/>
              <a:t>반복적인 개발 및 테스트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강인성 향상</a:t>
            </a:r>
          </a:p>
          <a:p>
            <a:pPr lvl="1" eaLnBrk="1" hangingPunct="1"/>
            <a:r>
              <a:rPr lang="ko-KR" altLang="en-US" sz="2000" dirty="0" smtClean="0"/>
              <a:t>한 사이클에 추가 못한 기능은 다음 단계에 추가 가능</a:t>
            </a:r>
          </a:p>
          <a:p>
            <a:pPr eaLnBrk="1" hangingPunct="1"/>
            <a:r>
              <a:rPr lang="ko-KR" altLang="en-US" dirty="0" smtClean="0"/>
              <a:t>단점</a:t>
            </a:r>
          </a:p>
          <a:p>
            <a:pPr lvl="1" eaLnBrk="1" hangingPunct="1"/>
            <a:r>
              <a:rPr lang="ko-KR" altLang="en-US" sz="2000" dirty="0" smtClean="0"/>
              <a:t>관리가 복잡</a:t>
            </a:r>
          </a:p>
          <a:p>
            <a:pPr lvl="1" eaLnBrk="1" hangingPunct="1"/>
            <a:r>
              <a:rPr lang="ko-KR" altLang="en-US" sz="2000" dirty="0" smtClean="0"/>
              <a:t>위험 분석을 잘못하여 지나친 경우 피해가 큼</a:t>
            </a:r>
          </a:p>
          <a:p>
            <a:pPr lvl="1" eaLnBrk="1" hangingPunct="1"/>
            <a:r>
              <a:rPr lang="ko-KR" altLang="en-US" sz="2000" dirty="0" smtClean="0"/>
              <a:t>성공 사례가 많이 알려지지 않음</a:t>
            </a:r>
          </a:p>
          <a:p>
            <a:pPr eaLnBrk="1" hangingPunct="1"/>
            <a:r>
              <a:rPr lang="ko-KR" altLang="en-US" dirty="0" smtClean="0"/>
              <a:t>적용</a:t>
            </a:r>
          </a:p>
          <a:p>
            <a:pPr lvl="1" eaLnBrk="1" hangingPunct="1"/>
            <a:r>
              <a:rPr lang="ko-KR" altLang="en-US" sz="2000" dirty="0" smtClean="0"/>
              <a:t>재정적 또는 기술적으로 위험 부담이 큰 경우 </a:t>
            </a:r>
          </a:p>
          <a:p>
            <a:pPr lvl="1" eaLnBrk="1" hangingPunct="1"/>
            <a:r>
              <a:rPr lang="ko-KR" altLang="en-US" sz="2000" dirty="0" smtClean="0"/>
              <a:t>요구 사항이나 아키텍처 이해에 어려운 경우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Unified </a:t>
            </a:r>
            <a:r>
              <a:rPr lang="ko-KR" altLang="en-US" smtClean="0"/>
              <a:t>프로세스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81477" y="1412875"/>
            <a:ext cx="6200775" cy="4752975"/>
            <a:chOff x="1481477" y="1412875"/>
            <a:chExt cx="6200775" cy="4752975"/>
          </a:xfrm>
        </p:grpSpPr>
        <p:sp>
          <p:nvSpPr>
            <p:cNvPr id="30723" name="AutoShape 9" descr="PIC13"/>
            <p:cNvSpPr>
              <a:spLocks noChangeAspect="1" noChangeArrowheads="1"/>
            </p:cNvSpPr>
            <p:nvPr/>
          </p:nvSpPr>
          <p:spPr bwMode="auto">
            <a:xfrm>
              <a:off x="4429464" y="32766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ourier New" pitchFamily="49" charset="0"/>
              </a:endParaRPr>
            </a:p>
          </p:txBody>
        </p:sp>
        <p:sp>
          <p:nvSpPr>
            <p:cNvPr id="30724" name="AutoShape 11" descr="PIC15"/>
            <p:cNvSpPr>
              <a:spLocks noChangeAspect="1" noChangeArrowheads="1"/>
            </p:cNvSpPr>
            <p:nvPr/>
          </p:nvSpPr>
          <p:spPr bwMode="auto">
            <a:xfrm>
              <a:off x="4429464" y="32766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ourier New" pitchFamily="49" charset="0"/>
              </a:endParaRPr>
            </a:p>
          </p:txBody>
        </p:sp>
        <p:pic>
          <p:nvPicPr>
            <p:cNvPr id="30725" name="그림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477" y="1412875"/>
              <a:ext cx="6200775" cy="475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37648" y="2761183"/>
              <a:ext cx="85151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요구분석</a:t>
              </a:r>
              <a:endPara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5314" y="3068960"/>
              <a:ext cx="51809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설</a:t>
              </a:r>
              <a:r>
                <a:rPr lang="ko-KR" altLang="en-US" sz="14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9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Unified </a:t>
            </a:r>
            <a:r>
              <a:rPr lang="ko-KR" altLang="en-US" smtClean="0"/>
              <a:t>프로세스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중심의 </a:t>
            </a:r>
            <a:r>
              <a:rPr lang="ko-KR" altLang="en-US" dirty="0"/>
              <a:t>프로세스</a:t>
            </a:r>
          </a:p>
          <a:p>
            <a:r>
              <a:rPr lang="ko-KR" altLang="en-US" dirty="0" smtClean="0"/>
              <a:t>시스템 </a:t>
            </a:r>
            <a:r>
              <a:rPr lang="ko-KR" altLang="en-US" dirty="0"/>
              <a:t>개발 초기에 아키텍처와 전체적인 구조를 확정</a:t>
            </a:r>
          </a:p>
          <a:p>
            <a:r>
              <a:rPr lang="ko-KR" altLang="en-US" dirty="0" smtClean="0"/>
              <a:t>아키텍처 </a:t>
            </a:r>
            <a:r>
              <a:rPr lang="ko-KR" altLang="en-US" dirty="0"/>
              <a:t>중심</a:t>
            </a:r>
          </a:p>
          <a:p>
            <a:r>
              <a:rPr lang="ko-KR" altLang="en-US" dirty="0" smtClean="0"/>
              <a:t>반복적이고 </a:t>
            </a:r>
            <a:r>
              <a:rPr lang="ko-KR" altLang="en-US" dirty="0"/>
              <a:t>점증적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Unified </a:t>
            </a:r>
            <a:r>
              <a:rPr lang="ko-KR" altLang="en-US" smtClean="0"/>
              <a:t>프로세스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marL="0" indent="0">
              <a:buFontTx/>
              <a:buNone/>
            </a:pPr>
            <a:r>
              <a:rPr lang="ko-KR" altLang="en-US" dirty="0" smtClean="0"/>
              <a:t>① 도입</a:t>
            </a:r>
            <a:r>
              <a:rPr lang="en-US" altLang="ko-KR" dirty="0" smtClean="0"/>
              <a:t>(inception)</a:t>
            </a:r>
          </a:p>
          <a:p>
            <a:pPr lvl="1"/>
            <a:r>
              <a:rPr lang="en-US" altLang="ko-KR" sz="1800" dirty="0" smtClean="0"/>
              <a:t>1, 2</a:t>
            </a:r>
            <a:r>
              <a:rPr lang="ko-KR" altLang="en-US" sz="1800" dirty="0" smtClean="0"/>
              <a:t>회 정도 반복으로 도입 단계를 진행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간단한 </a:t>
            </a: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모델과 소프트웨어 구조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프로젝트 계획을 작성</a:t>
            </a:r>
            <a:endParaRPr lang="en-US" altLang="ko-KR" sz="1800" dirty="0" smtClean="0"/>
          </a:p>
          <a:p>
            <a:pPr marL="0" indent="0">
              <a:buFontTx/>
              <a:buNone/>
            </a:pPr>
            <a:r>
              <a:rPr lang="ko-KR" altLang="en-US" dirty="0" smtClean="0"/>
              <a:t>② 정련</a:t>
            </a:r>
            <a:r>
              <a:rPr lang="en-US" altLang="ko-KR" dirty="0" smtClean="0"/>
              <a:t>(elaboration) </a:t>
            </a:r>
          </a:p>
          <a:p>
            <a:pPr lvl="1"/>
            <a:r>
              <a:rPr lang="ko-KR" altLang="en-US" sz="1800" dirty="0" smtClean="0"/>
              <a:t>여러 번의 반복 과정으로 이루어짐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대부분의 </a:t>
            </a:r>
            <a:r>
              <a:rPr lang="ko-KR" altLang="en-US" sz="1800" dirty="0" err="1" smtClean="0"/>
              <a:t>유스케이스를</a:t>
            </a:r>
            <a:r>
              <a:rPr lang="ko-KR" altLang="en-US" sz="1800" dirty="0" smtClean="0"/>
              <a:t> 작성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아키텍처 설계</a:t>
            </a:r>
            <a:endParaRPr lang="en-US" altLang="ko-KR" sz="1800" dirty="0" smtClean="0"/>
          </a:p>
          <a:p>
            <a:pPr marL="0" indent="0">
              <a:buFontTx/>
              <a:buNone/>
            </a:pPr>
            <a:r>
              <a:rPr lang="ko-KR" altLang="en-US" dirty="0" smtClean="0"/>
              <a:t>③ 구축</a:t>
            </a:r>
            <a:r>
              <a:rPr lang="en-US" altLang="ko-KR" dirty="0" smtClean="0"/>
              <a:t>(construction) </a:t>
            </a:r>
          </a:p>
          <a:p>
            <a:pPr lvl="1"/>
            <a:r>
              <a:rPr lang="ko-KR" altLang="en-US" sz="1800" dirty="0" smtClean="0"/>
              <a:t>남아 있는 </a:t>
            </a:r>
            <a:r>
              <a:rPr lang="ko-KR" altLang="en-US" sz="1800" dirty="0" err="1" smtClean="0"/>
              <a:t>유스케이스에</a:t>
            </a:r>
            <a:r>
              <a:rPr lang="ko-KR" altLang="en-US" sz="1800" dirty="0" smtClean="0"/>
              <a:t> 대하여 구현하고 통합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시스템을 목표 환경에 점증적으로 설치</a:t>
            </a:r>
            <a:endParaRPr lang="en-US" altLang="ko-KR" sz="1800" dirty="0" smtClean="0"/>
          </a:p>
          <a:p>
            <a:pPr marL="0" indent="0">
              <a:buFontTx/>
              <a:buNone/>
            </a:pPr>
            <a:r>
              <a:rPr lang="ko-KR" altLang="en-US" dirty="0" smtClean="0"/>
              <a:t>④ 전환</a:t>
            </a:r>
            <a:r>
              <a:rPr lang="en-US" altLang="ko-KR" dirty="0" smtClean="0"/>
              <a:t>(transition) </a:t>
            </a:r>
          </a:p>
          <a:p>
            <a:pPr lvl="1"/>
            <a:r>
              <a:rPr lang="ko-KR" altLang="en-US" sz="1800" dirty="0" smtClean="0"/>
              <a:t>시스템을 배치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사용자를 교육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베타 </a:t>
            </a:r>
            <a:r>
              <a:rPr lang="ko-KR" altLang="en-US" sz="1800" dirty="0" err="1" smtClean="0"/>
              <a:t>테스팅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결함 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기능 개선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Unified Process</a:t>
            </a:r>
            <a:r>
              <a:rPr lang="ko-KR" altLang="en-US" smtClean="0"/>
              <a:t>의 장단점</a:t>
            </a:r>
          </a:p>
        </p:txBody>
      </p:sp>
      <p:sp>
        <p:nvSpPr>
          <p:cNvPr id="3277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방법론과 프로세스가 잘 문서화 되어 있어 교육받기 좋음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고객의 요구 변경과 관련된 </a:t>
            </a:r>
            <a:r>
              <a:rPr lang="ko-KR" altLang="en-US" sz="2000" dirty="0" err="1" smtClean="0"/>
              <a:t>리스크를</a:t>
            </a:r>
            <a:r>
              <a:rPr lang="ko-KR" altLang="en-US" sz="2000" dirty="0" smtClean="0"/>
              <a:t> 적극적으로 해결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통합을 위한 노력과 시간을 줄일 수 있음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쉽고 빠르게 코드를 재사용</a:t>
            </a:r>
            <a:endParaRPr lang="en-US" altLang="ko-KR" sz="1800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sz="2000" spc="-150" dirty="0" smtClean="0"/>
              <a:t>프로세스가 너무 복잡</a:t>
            </a:r>
            <a:r>
              <a:rPr lang="en-US" altLang="ko-KR" sz="2000" spc="-150" dirty="0" smtClean="0"/>
              <a:t>,</a:t>
            </a:r>
            <a:r>
              <a:rPr lang="ko-KR" altLang="en-US" sz="2000" spc="-150" dirty="0" smtClean="0"/>
              <a:t> 이해하기 어렵고 정확히 적용하기가 어려움</a:t>
            </a:r>
            <a:endParaRPr lang="en-US" altLang="ko-KR" sz="2000" spc="-150" dirty="0" smtClean="0"/>
          </a:p>
          <a:p>
            <a:pPr lvl="1"/>
            <a:r>
              <a:rPr lang="ko-KR" altLang="en-US" sz="2000" spc="-150" dirty="0" smtClean="0"/>
              <a:t>소프트웨어 프로젝트 참여자들의 협동</a:t>
            </a:r>
            <a:r>
              <a:rPr lang="en-US" altLang="ko-KR" sz="2000" spc="-150" dirty="0" smtClean="0"/>
              <a:t>, </a:t>
            </a:r>
            <a:r>
              <a:rPr lang="ko-KR" altLang="en-US" sz="2000" spc="-150" dirty="0" smtClean="0"/>
              <a:t>의사소통에 대한 가이드가 없음</a:t>
            </a:r>
            <a:endParaRPr lang="en-US" altLang="ko-KR" sz="2000" spc="-150" dirty="0" smtClean="0"/>
          </a:p>
          <a:p>
            <a:pPr lvl="1"/>
            <a:r>
              <a:rPr lang="ko-KR" altLang="en-US" sz="2000" dirty="0" smtClean="0"/>
              <a:t>조직화되지 않은 개발로 완전히 알려지지 않은 형태의 소프트웨어 개발로 이어질 수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애자일 프로세스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ko-KR" altLang="en-US" dirty="0" smtClean="0"/>
              <a:t>폭포수 </a:t>
            </a:r>
            <a:r>
              <a:rPr lang="ko-KR" altLang="en-US" dirty="0"/>
              <a:t>프로세스의 단점을 해결</a:t>
            </a:r>
          </a:p>
          <a:p>
            <a:r>
              <a:rPr lang="ko-KR" altLang="en-US" dirty="0" smtClean="0"/>
              <a:t>절차와 </a:t>
            </a:r>
            <a:r>
              <a:rPr lang="ko-KR" altLang="en-US" dirty="0"/>
              <a:t>도구보다 개인과 소통을 중요시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smtClean="0"/>
              <a:t>1~4</a:t>
            </a:r>
            <a:r>
              <a:rPr lang="ko-KR" altLang="en-US" dirty="0" smtClean="0"/>
              <a:t>주간의 </a:t>
            </a:r>
            <a:r>
              <a:rPr lang="ko-KR" altLang="en-US" dirty="0"/>
              <a:t>짧은 주기로 개발을 반복</a:t>
            </a:r>
            <a:endParaRPr lang="en-US" altLang="ko-KR" dirty="0"/>
          </a:p>
          <a:p>
            <a:r>
              <a:rPr lang="ko-KR" altLang="en-US" dirty="0"/>
              <a:t>실행되는 소프트웨어를 개발하여 단계적으로 시스템 전체를 완성 </a:t>
            </a:r>
            <a:r>
              <a:rPr lang="en-US" altLang="ko-KR" dirty="0"/>
              <a:t>– </a:t>
            </a:r>
            <a:r>
              <a:rPr lang="ko-KR" altLang="en-US" dirty="0"/>
              <a:t>테스트중심 </a:t>
            </a:r>
            <a:r>
              <a:rPr lang="ko-KR" altLang="en-US" dirty="0" smtClean="0"/>
              <a:t>개발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 dirty="0" smtClean="0"/>
              <a:t>프로세스와 방법론의 비교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467234"/>
              </p:ext>
            </p:extLst>
          </p:nvPr>
        </p:nvGraphicFramePr>
        <p:xfrm>
          <a:off x="457200" y="1484313"/>
          <a:ext cx="8229600" cy="454183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16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프로세스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방법론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  <a:endParaRPr lang="en-US" altLang="ko-KR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29" marB="4572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단계적인 작업의 틀을 정의한 것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무엇을 하는가에 중점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결과물이 표현에 대하여 언급 없음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패러다임에 독립적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각 단계가 다른 방법론으로도 실현 가능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프로세스의 구체적인 구현에 이름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어떻게 하는가에 중점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결과물을 어떻게 표현하는지 표시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패러다임에 종속적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각 단계의 절차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기술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가이드라인을 제시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29" marB="4572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폭포수 프로세스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나선형 프로세스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/>
                        <a:t>프로토타이핑</a:t>
                      </a:r>
                      <a:r>
                        <a:rPr lang="ko-KR" altLang="en-US" sz="1600" dirty="0"/>
                        <a:t> 프로세스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Unified </a:t>
                      </a:r>
                      <a:r>
                        <a:rPr lang="ko-KR" altLang="en-US" sz="1600" dirty="0"/>
                        <a:t>프로세스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애자일 프로세스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구조적 분석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설계 방법론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객체지향 방법론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컴포넌트 방법론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애자일 방법론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애자일 프로세스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ko-KR" altLang="en-US" dirty="0" smtClean="0"/>
              <a:t>애자일 선언</a:t>
            </a:r>
            <a:endParaRPr lang="en-US" altLang="ko-KR" dirty="0" smtClean="0"/>
          </a:p>
          <a:p>
            <a:pPr marL="857250" lvl="1" indent="-457200">
              <a:buAutoNum type="arabicParenR"/>
            </a:pPr>
            <a:r>
              <a:rPr lang="ko-KR" altLang="en-US" dirty="0" smtClean="0"/>
              <a:t>프로세스나 </a:t>
            </a:r>
            <a:r>
              <a:rPr lang="ko-KR" altLang="en-US" dirty="0"/>
              <a:t>도구 보다는 개인과 상호 작용을</a:t>
            </a:r>
            <a:r>
              <a:rPr lang="en-US" altLang="ko-KR" dirty="0" smtClean="0"/>
              <a:t>,</a:t>
            </a:r>
          </a:p>
          <a:p>
            <a:pPr marL="857250" lvl="1" indent="-457200">
              <a:buAutoNum type="arabicParenR"/>
            </a:pPr>
            <a:r>
              <a:rPr lang="ko-KR" altLang="en-US" dirty="0" smtClean="0"/>
              <a:t>포괄적인 </a:t>
            </a:r>
            <a:r>
              <a:rPr lang="ko-KR" altLang="en-US" dirty="0"/>
              <a:t>문서보다는 작동하는 소프트웨어를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857250" lvl="1" indent="-457200">
              <a:buAutoNum type="arabicParenR"/>
            </a:pPr>
            <a:r>
              <a:rPr lang="ko-KR" altLang="en-US" dirty="0" smtClean="0"/>
              <a:t>계약에 </a:t>
            </a:r>
            <a:r>
              <a:rPr lang="ko-KR" altLang="en-US" dirty="0"/>
              <a:t>대한 협상보다는 고객과의 협력을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857250" lvl="1" indent="-457200">
              <a:buAutoNum type="arabicParenR"/>
            </a:pPr>
            <a:r>
              <a:rPr lang="ko-KR" altLang="en-US" dirty="0" smtClean="0"/>
              <a:t>계획을 </a:t>
            </a:r>
            <a:r>
              <a:rPr lang="ko-KR" altLang="en-US" dirty="0"/>
              <a:t>고수하기 보다는 변화에 대응을 </a:t>
            </a:r>
            <a:endParaRPr lang="en-US" altLang="ko-KR" dirty="0" smtClean="0"/>
          </a:p>
          <a:p>
            <a:pPr marL="857250" lvl="1" indent="-457200">
              <a:buAutoNum type="arabicParenR"/>
            </a:pPr>
            <a:endParaRPr lang="en-US" altLang="ko-KR" dirty="0"/>
          </a:p>
          <a:p>
            <a:pPr marL="400050" lvl="1" indent="0">
              <a:buNone/>
            </a:pPr>
            <a:r>
              <a:rPr lang="ko-KR" altLang="en-US" dirty="0" smtClean="0"/>
              <a:t>더욱 </a:t>
            </a:r>
            <a:r>
              <a:rPr lang="ko-KR" altLang="en-US" dirty="0"/>
              <a:t>가치 있게 여긴다</a:t>
            </a:r>
            <a:r>
              <a:rPr lang="en-US" altLang="ko-KR" dirty="0"/>
              <a:t>. 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스크럼</a:t>
            </a:r>
          </a:p>
        </p:txBody>
      </p:sp>
      <p:sp>
        <p:nvSpPr>
          <p:cNvPr id="358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개발 팀원 모두가 함께 소통하고 협력하여 짧은 주기를 반복하며 소프트웨어를 개발하는 작업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역할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결과물</a:t>
            </a:r>
          </a:p>
          <a:p>
            <a:r>
              <a:rPr lang="ko-KR" altLang="en-US" sz="2400" dirty="0" err="1" smtClean="0"/>
              <a:t>백로그를</a:t>
            </a:r>
            <a:r>
              <a:rPr lang="ko-KR" altLang="en-US" sz="2400" dirty="0" smtClean="0"/>
              <a:t> 정하고 여기에 우선순위를 부여</a:t>
            </a:r>
            <a:endParaRPr lang="en-US" altLang="ko-KR" sz="2400" dirty="0" smtClean="0"/>
          </a:p>
          <a:p>
            <a:r>
              <a:rPr lang="ko-KR" altLang="en-US" sz="2400" dirty="0" smtClean="0"/>
              <a:t>짧은 주기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스프린트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1026" name="Picture 2" descr="https://miro.medium.com/max/1024/0*FPZNyPPU709ubTq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9578"/>
            <a:ext cx="6851324" cy="384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역할</a:t>
            </a:r>
          </a:p>
        </p:txBody>
      </p:sp>
      <p:sp>
        <p:nvSpPr>
          <p:cNvPr id="358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300"/>
              </a:lnSpc>
            </a:pPr>
            <a:r>
              <a:rPr lang="ko-KR" altLang="en-US" dirty="0" smtClean="0"/>
              <a:t>스크럼 </a:t>
            </a:r>
            <a:r>
              <a:rPr lang="ko-KR" altLang="en-US" dirty="0"/>
              <a:t>마스터</a:t>
            </a:r>
          </a:p>
          <a:p>
            <a:pPr lvl="1">
              <a:lnSpc>
                <a:spcPts val="2300"/>
              </a:lnSpc>
            </a:pPr>
            <a:r>
              <a:rPr lang="ko-KR" altLang="en-US" sz="2000" dirty="0" smtClean="0"/>
              <a:t>프로세스 </a:t>
            </a:r>
            <a:r>
              <a:rPr lang="ko-KR" altLang="en-US" sz="2000" dirty="0"/>
              <a:t>순조롭게 진행되도록 만들고</a:t>
            </a:r>
          </a:p>
          <a:p>
            <a:pPr lvl="1">
              <a:lnSpc>
                <a:spcPts val="2300"/>
              </a:lnSpc>
            </a:pPr>
            <a:r>
              <a:rPr lang="ko-KR" altLang="en-US" sz="2000" dirty="0" smtClean="0"/>
              <a:t>생산성에 </a:t>
            </a:r>
            <a:r>
              <a:rPr lang="ko-KR" altLang="en-US" sz="2000" dirty="0" err="1"/>
              <a:t>영향주는</a:t>
            </a:r>
            <a:r>
              <a:rPr lang="ko-KR" altLang="en-US" sz="2000" dirty="0"/>
              <a:t> 장애물 제거</a:t>
            </a:r>
          </a:p>
          <a:p>
            <a:pPr lvl="1">
              <a:lnSpc>
                <a:spcPts val="2300"/>
              </a:lnSpc>
            </a:pPr>
            <a:r>
              <a:rPr lang="ko-KR" altLang="en-US" sz="2000" dirty="0" smtClean="0"/>
              <a:t>스크럼 </a:t>
            </a:r>
            <a:r>
              <a:rPr lang="ko-KR" altLang="en-US" sz="2000" dirty="0"/>
              <a:t>이벤트</a:t>
            </a:r>
            <a:r>
              <a:rPr lang="en-US" altLang="ko-KR" sz="2000" dirty="0"/>
              <a:t>(meeting) </a:t>
            </a:r>
            <a:r>
              <a:rPr lang="ko-KR" altLang="en-US" sz="2000" dirty="0"/>
              <a:t>주재</a:t>
            </a:r>
          </a:p>
          <a:p>
            <a:pPr>
              <a:lnSpc>
                <a:spcPts val="2300"/>
              </a:lnSpc>
            </a:pPr>
            <a:r>
              <a:rPr lang="en-US" altLang="ko-KR" dirty="0" smtClean="0"/>
              <a:t>Product </a:t>
            </a:r>
            <a:r>
              <a:rPr lang="en-US" altLang="ko-KR" dirty="0"/>
              <a:t>owner</a:t>
            </a:r>
          </a:p>
          <a:p>
            <a:pPr lvl="1">
              <a:lnSpc>
                <a:spcPts val="2300"/>
              </a:lnSpc>
            </a:pPr>
            <a:r>
              <a:rPr lang="ko-KR" altLang="en-US" sz="2000" dirty="0" err="1" smtClean="0"/>
              <a:t>백로그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정의</a:t>
            </a:r>
          </a:p>
          <a:p>
            <a:pPr lvl="1">
              <a:lnSpc>
                <a:spcPts val="2300"/>
              </a:lnSpc>
            </a:pPr>
            <a:r>
              <a:rPr lang="ko-KR" altLang="en-US" sz="2000" dirty="0" err="1" smtClean="0"/>
              <a:t>백로그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아이템 순서 정하기</a:t>
            </a:r>
          </a:p>
          <a:p>
            <a:pPr lvl="1">
              <a:lnSpc>
                <a:spcPts val="2300"/>
              </a:lnSpc>
            </a:pPr>
            <a:r>
              <a:rPr lang="ko-KR" altLang="en-US" sz="2000" dirty="0" smtClean="0"/>
              <a:t>팀의 </a:t>
            </a:r>
            <a:r>
              <a:rPr lang="ko-KR" altLang="en-US" sz="2000" dirty="0" err="1"/>
              <a:t>백로그</a:t>
            </a:r>
            <a:r>
              <a:rPr lang="ko-KR" altLang="en-US" sz="2000" dirty="0"/>
              <a:t> 아이템을 잘 이해하고 수행할 수 있도록 투명하게 </a:t>
            </a:r>
            <a:r>
              <a:rPr lang="ko-KR" altLang="en-US" sz="2000" dirty="0" smtClean="0"/>
              <a:t>관리하고 최적화</a:t>
            </a:r>
            <a:endParaRPr lang="ko-KR" altLang="en-US" sz="2000" dirty="0"/>
          </a:p>
          <a:p>
            <a:pPr>
              <a:lnSpc>
                <a:spcPts val="2300"/>
              </a:lnSpc>
            </a:pPr>
            <a:r>
              <a:rPr lang="ko-KR" altLang="en-US" dirty="0" smtClean="0"/>
              <a:t>팀원</a:t>
            </a:r>
            <a:endParaRPr lang="ko-KR" altLang="en-US" dirty="0"/>
          </a:p>
          <a:p>
            <a:pPr lvl="1">
              <a:lnSpc>
                <a:spcPts val="2300"/>
              </a:lnSpc>
            </a:pPr>
            <a:r>
              <a:rPr lang="en-US" altLang="ko-KR" sz="2000" dirty="0" smtClean="0"/>
              <a:t>Self-organizing</a:t>
            </a:r>
            <a:r>
              <a:rPr lang="en-US" altLang="ko-KR" sz="2000" dirty="0"/>
              <a:t>, cross-functional</a:t>
            </a:r>
          </a:p>
          <a:p>
            <a:pPr lvl="1">
              <a:lnSpc>
                <a:spcPts val="2300"/>
              </a:lnSpc>
            </a:pPr>
            <a:r>
              <a:rPr lang="en-US" altLang="ko-KR" sz="2000" dirty="0" smtClean="0"/>
              <a:t>5~9 </a:t>
            </a:r>
            <a:r>
              <a:rPr lang="ko-KR" altLang="en-US" sz="2000" dirty="0"/>
              <a:t>명</a:t>
            </a:r>
          </a:p>
          <a:p>
            <a:pPr lvl="1">
              <a:lnSpc>
                <a:spcPts val="2300"/>
              </a:lnSpc>
            </a:pPr>
            <a:r>
              <a:rPr lang="ko-KR" altLang="en-US" sz="2000" dirty="0" smtClean="0"/>
              <a:t>매일 </a:t>
            </a:r>
            <a:r>
              <a:rPr lang="ko-KR" altLang="en-US" sz="2000" dirty="0"/>
              <a:t>가까운 거리에서 함께 일하여야</a:t>
            </a:r>
            <a:endParaRPr lang="ko-KR" altLang="en-US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프로세스</a:t>
            </a:r>
          </a:p>
        </p:txBody>
      </p:sp>
      <p:sp>
        <p:nvSpPr>
          <p:cNvPr id="358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스프린트 </a:t>
            </a:r>
            <a:r>
              <a:rPr lang="en-US" altLang="ko-KR" dirty="0" smtClean="0"/>
              <a:t>(Sprint) </a:t>
            </a:r>
            <a:endParaRPr lang="en-US" altLang="ko-KR" dirty="0"/>
          </a:p>
          <a:p>
            <a:pPr lvl="1"/>
            <a:r>
              <a:rPr lang="ko-KR" altLang="en-US" dirty="0" smtClean="0"/>
              <a:t>달력기준 </a:t>
            </a:r>
            <a:r>
              <a:rPr lang="en-US" altLang="ko-KR" dirty="0"/>
              <a:t>1~4</a:t>
            </a:r>
            <a:r>
              <a:rPr lang="ko-KR" altLang="en-US" dirty="0"/>
              <a:t>주 단위의 </a:t>
            </a:r>
            <a:r>
              <a:rPr lang="ko-KR" altLang="en-US" dirty="0" smtClean="0"/>
              <a:t>반복개발기간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미팅 </a:t>
            </a:r>
          </a:p>
          <a:p>
            <a:pPr lvl="1"/>
            <a:r>
              <a:rPr lang="ko-KR" altLang="en-US" dirty="0" smtClean="0"/>
              <a:t>스프린트 계획</a:t>
            </a:r>
            <a:r>
              <a:rPr lang="en-US" altLang="ko-KR" dirty="0" smtClean="0"/>
              <a:t>(Sprint</a:t>
            </a:r>
            <a:r>
              <a:rPr lang="ko-KR" altLang="en-US" dirty="0" smtClean="0"/>
              <a:t> </a:t>
            </a:r>
            <a:r>
              <a:rPr lang="en-US" altLang="ko-KR" dirty="0"/>
              <a:t>M</a:t>
            </a:r>
            <a:r>
              <a:rPr lang="en-US" altLang="ko-KR" dirty="0" smtClean="0"/>
              <a:t>eeting) </a:t>
            </a:r>
          </a:p>
          <a:p>
            <a:pPr lvl="1"/>
            <a:r>
              <a:rPr lang="ko-KR" altLang="en-US" dirty="0" smtClean="0"/>
              <a:t>일일 스크럼</a:t>
            </a:r>
            <a:r>
              <a:rPr lang="en-US" altLang="ko-KR" dirty="0" smtClean="0"/>
              <a:t>(Daily Scrum)</a:t>
            </a:r>
          </a:p>
          <a:p>
            <a:pPr lvl="1"/>
            <a:r>
              <a:rPr lang="ko-KR" altLang="en-US" dirty="0" smtClean="0"/>
              <a:t>스프린트 리뷰</a:t>
            </a:r>
            <a:r>
              <a:rPr lang="en-US" altLang="ko-KR" dirty="0" smtClean="0"/>
              <a:t>(Sprint Meeting)</a:t>
            </a:r>
            <a:endParaRPr lang="ko-KR" altLang="en-US" dirty="0"/>
          </a:p>
          <a:p>
            <a:r>
              <a:rPr lang="en-US" altLang="ko-KR" dirty="0"/>
              <a:t>3</a:t>
            </a:r>
            <a:r>
              <a:rPr lang="ko-KR" altLang="en-US" dirty="0"/>
              <a:t>가지 산출물 </a:t>
            </a:r>
          </a:p>
          <a:p>
            <a:pPr lvl="1"/>
            <a:r>
              <a:rPr lang="ko-KR" altLang="en-US" dirty="0" smtClean="0"/>
              <a:t>제품 </a:t>
            </a:r>
            <a:r>
              <a:rPr lang="ko-KR" altLang="en-US" dirty="0" err="1" smtClean="0"/>
              <a:t>백로그</a:t>
            </a:r>
            <a:r>
              <a:rPr lang="en-US" altLang="ko-KR" dirty="0" smtClean="0"/>
              <a:t>(Product backlog)</a:t>
            </a:r>
          </a:p>
          <a:p>
            <a:pPr lvl="1"/>
            <a:r>
              <a:rPr lang="ko-KR" altLang="en-US" dirty="0" smtClean="0"/>
              <a:t>스프린트 </a:t>
            </a:r>
            <a:r>
              <a:rPr lang="ko-KR" altLang="en-US" dirty="0" err="1" smtClean="0"/>
              <a:t>백로그</a:t>
            </a:r>
            <a:r>
              <a:rPr lang="en-US" altLang="ko-KR" dirty="0" smtClean="0"/>
              <a:t>(</a:t>
            </a:r>
            <a:r>
              <a:rPr lang="en-US" altLang="ko-KR" dirty="0"/>
              <a:t>Sprint </a:t>
            </a:r>
            <a:r>
              <a:rPr lang="en-US" altLang="ko-KR" dirty="0" smtClean="0"/>
              <a:t>Backlog)</a:t>
            </a:r>
          </a:p>
          <a:p>
            <a:pPr lvl="1"/>
            <a:r>
              <a:rPr lang="ko-KR" altLang="en-US" dirty="0" smtClean="0"/>
              <a:t>소멸 차트</a:t>
            </a:r>
            <a:r>
              <a:rPr lang="en-US" altLang="ko-KR" dirty="0" smtClean="0"/>
              <a:t>(Burndown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chart)</a:t>
            </a:r>
            <a:r>
              <a:rPr lang="ko-KR" altLang="en-US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스프린트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계획</a:t>
            </a:r>
          </a:p>
        </p:txBody>
      </p:sp>
      <p:sp>
        <p:nvSpPr>
          <p:cNvPr id="358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스프린트 </a:t>
            </a:r>
            <a:r>
              <a:rPr lang="ko-KR" altLang="en-US" dirty="0"/>
              <a:t>동안 수행할 스프린트 목표와 이를 이루기 위한 작업 상세 내역을 </a:t>
            </a:r>
            <a:r>
              <a:rPr lang="ko-KR" altLang="en-US" dirty="0" smtClean="0"/>
              <a:t>정함</a:t>
            </a:r>
            <a:endParaRPr lang="en-US" altLang="ko-KR" dirty="0" smtClean="0"/>
          </a:p>
          <a:p>
            <a:r>
              <a:rPr lang="ko-KR" altLang="en-US" dirty="0" smtClean="0"/>
              <a:t>작업 </a:t>
            </a:r>
            <a:r>
              <a:rPr lang="ko-KR" altLang="en-US" dirty="0"/>
              <a:t>상세 내역은 스프린트 동안 수행할 작업을 목록화한 스프린트 </a:t>
            </a:r>
            <a:r>
              <a:rPr lang="ko-KR" altLang="en-US" dirty="0" err="1"/>
              <a:t>백로그로</a:t>
            </a:r>
            <a:r>
              <a:rPr lang="ko-KR" altLang="en-US" dirty="0"/>
              <a:t>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스프린트 내 완료기준을 정하고 팀원들과 </a:t>
            </a:r>
            <a:r>
              <a:rPr lang="ko-KR" altLang="en-US" dirty="0" smtClean="0"/>
              <a:t>공유 </a:t>
            </a:r>
            <a:endParaRPr lang="ko-KR" altLang="en-US" dirty="0"/>
          </a:p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3847350"/>
            <a:ext cx="3888432" cy="26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6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백로그</a:t>
            </a:r>
            <a:endParaRPr lang="ko-KR" altLang="en-US" dirty="0" smtClean="0"/>
          </a:p>
        </p:txBody>
      </p:sp>
      <p:sp>
        <p:nvSpPr>
          <p:cNvPr id="358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스프린트 목표를 달성하기 위한 작업 목록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6" y="1844824"/>
            <a:ext cx="85725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2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백로그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29078" cy="446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8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일일미팅</a:t>
            </a:r>
            <a:r>
              <a:rPr lang="en-US" altLang="ko-KR" dirty="0" smtClean="0"/>
              <a:t>(Daily Scrum)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Scrum </a:t>
            </a:r>
            <a:r>
              <a:rPr lang="en-US" altLang="ko-KR" dirty="0"/>
              <a:t>Master</a:t>
            </a:r>
            <a:r>
              <a:rPr lang="ko-KR" altLang="en-US" dirty="0"/>
              <a:t>가 주재하여 매일 </a:t>
            </a:r>
            <a:r>
              <a:rPr lang="en-US" altLang="ko-KR" dirty="0"/>
              <a:t>15</a:t>
            </a:r>
            <a:r>
              <a:rPr lang="ko-KR" altLang="en-US" dirty="0"/>
              <a:t>분 정도 논의</a:t>
            </a:r>
          </a:p>
          <a:p>
            <a:r>
              <a:rPr lang="ko-KR" altLang="en-US" dirty="0" smtClean="0"/>
              <a:t>지난 </a:t>
            </a:r>
            <a:r>
              <a:rPr lang="ko-KR" altLang="en-US" dirty="0"/>
              <a:t>스크럼 미팅 이후 수행한 작업</a:t>
            </a:r>
            <a:r>
              <a:rPr lang="en-US" altLang="ko-KR" dirty="0"/>
              <a:t>, </a:t>
            </a:r>
            <a:r>
              <a:rPr lang="ko-KR" altLang="en-US" dirty="0"/>
              <a:t>오늘부터 다음 스크럼 </a:t>
            </a:r>
            <a:r>
              <a:rPr lang="ko-KR" altLang="en-US" dirty="0" smtClean="0"/>
              <a:t>미팅까지 수행할 </a:t>
            </a:r>
            <a:r>
              <a:rPr lang="ko-KR" altLang="en-US" dirty="0"/>
              <a:t>작업</a:t>
            </a:r>
          </a:p>
          <a:p>
            <a:r>
              <a:rPr lang="ko-KR" altLang="en-US" dirty="0" smtClean="0"/>
              <a:t>문제 </a:t>
            </a:r>
            <a:r>
              <a:rPr lang="ko-KR" altLang="en-US" dirty="0"/>
              <a:t>있는 부분에 대한 토론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36569"/>
            <a:ext cx="4539035" cy="31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War Room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362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5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Burndown Chart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매일 팀이 완료할 작업이 얼마나 남았는지에 대한 새 추정치를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r>
              <a:rPr lang="ko-KR" altLang="en-US" dirty="0" smtClean="0"/>
              <a:t>이상적으로 </a:t>
            </a:r>
            <a:r>
              <a:rPr lang="ko-KR" altLang="en-US" dirty="0"/>
              <a:t>이 차트는 스프린트의 마지막 날에 “남은 작업이 </a:t>
            </a:r>
            <a:r>
              <a:rPr lang="en-US" altLang="ko-KR" dirty="0"/>
              <a:t>0”</a:t>
            </a:r>
            <a:r>
              <a:rPr lang="ko-KR" altLang="en-US" dirty="0"/>
              <a:t>이 되는 방향의 감소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2050" name="Picture 2" descr="https://post-phinf.pstatic.net/MjAxOTExMDJfMTc5/MDAxNTcyNjU3Mzk4MzYz.qv0_JA7kfOMuoTJllqlGnyoqNeuHKBo7q7fVJy5G6_0g.MxTkfkZdzbGliPV5LX4OJdd9vAReTZh0LdRrZZ6QFCkg.PNG/02.png?type=w120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65817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 sz="3600" spc="-300" dirty="0" smtClean="0"/>
              <a:t>소프트웨어 프로젝트</a:t>
            </a:r>
            <a:r>
              <a:rPr lang="en-US" altLang="ko-KR" sz="3600" spc="-300" dirty="0" smtClean="0"/>
              <a:t>, </a:t>
            </a:r>
            <a:r>
              <a:rPr lang="ko-KR" altLang="en-US" sz="3600" spc="-300" dirty="0" smtClean="0"/>
              <a:t>프로세스 명세와 </a:t>
            </a:r>
            <a:r>
              <a:rPr lang="en-US" altLang="ko-KR" sz="3600" spc="-300" dirty="0" smtClean="0"/>
              <a:t/>
            </a:r>
            <a:br>
              <a:rPr lang="en-US" altLang="ko-KR" sz="3600" spc="-300" dirty="0" smtClean="0"/>
            </a:br>
            <a:r>
              <a:rPr lang="ko-KR" altLang="en-US" sz="3600" spc="-300" dirty="0" smtClean="0"/>
              <a:t>프로세스 모델</a:t>
            </a:r>
            <a:r>
              <a:rPr lang="en-US" altLang="ko-KR" sz="3600" spc="-300" dirty="0" smtClean="0"/>
              <a:t> </a:t>
            </a:r>
            <a:endParaRPr lang="ko-KR" altLang="en-US" sz="3600" spc="-3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프로젝트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수행할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작업을 조직화한 프로세스를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품질에 대한 목표를 성취하는 것</a:t>
            </a:r>
            <a:endParaRPr lang="en-US" altLang="ko-KR" dirty="0" smtClean="0"/>
          </a:p>
          <a:p>
            <a:r>
              <a:rPr lang="ko-KR" altLang="en-US" dirty="0" smtClean="0"/>
              <a:t>프로세스 명세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프로젝트에서 수행하여야 하는 작업과 이들의 수행순서를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실행프로세스는 다를 수 있음</a:t>
            </a:r>
            <a:endParaRPr lang="en-US" altLang="ko-KR" dirty="0" smtClean="0"/>
          </a:p>
          <a:p>
            <a:r>
              <a:rPr lang="ko-KR" altLang="en-US" dirty="0" smtClean="0"/>
              <a:t>프로세스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프로세스를 기술한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작업의 단계와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단계 작업수행의 제약사항이나 조건을 모아 놓은 것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5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스프린트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릴리스될</a:t>
            </a:r>
            <a:r>
              <a:rPr lang="ko-KR" altLang="en-US" dirty="0" smtClean="0"/>
              <a:t> </a:t>
            </a:r>
            <a:r>
              <a:rPr lang="en-US" altLang="ko-KR" dirty="0"/>
              <a:t>Increment</a:t>
            </a:r>
            <a:r>
              <a:rPr lang="ko-KR" altLang="en-US" dirty="0"/>
              <a:t>에 대한 발표</a:t>
            </a:r>
          </a:p>
          <a:p>
            <a:r>
              <a:rPr lang="ko-KR" altLang="en-US" dirty="0" smtClean="0"/>
              <a:t>스프린트의 </a:t>
            </a:r>
            <a:r>
              <a:rPr lang="ko-KR" altLang="en-US" dirty="0"/>
              <a:t>결과를 이해하고 </a:t>
            </a:r>
            <a:r>
              <a:rPr lang="ko-KR" altLang="en-US" dirty="0" err="1"/>
              <a:t>백로그에</a:t>
            </a:r>
            <a:r>
              <a:rPr lang="ko-KR" altLang="en-US" dirty="0"/>
              <a:t> 대한 변경 필요성 파악</a:t>
            </a:r>
          </a:p>
          <a:p>
            <a:r>
              <a:rPr lang="ko-KR" altLang="en-US" dirty="0" smtClean="0"/>
              <a:t>회의 </a:t>
            </a:r>
            <a:r>
              <a:rPr lang="ko-KR" altLang="en-US" dirty="0"/>
              <a:t>방법</a:t>
            </a:r>
          </a:p>
          <a:p>
            <a:pPr lvl="1"/>
            <a:r>
              <a:rPr lang="en-US" altLang="ko-KR" dirty="0" smtClean="0"/>
              <a:t>Project </a:t>
            </a:r>
            <a:r>
              <a:rPr lang="en-US" altLang="ko-KR" dirty="0"/>
              <a:t>owner</a:t>
            </a:r>
            <a:r>
              <a:rPr lang="ko-KR" altLang="en-US" dirty="0"/>
              <a:t>가 완성된 </a:t>
            </a:r>
            <a:r>
              <a:rPr lang="ko-KR" altLang="en-US" dirty="0" err="1"/>
              <a:t>백로그와</a:t>
            </a:r>
            <a:r>
              <a:rPr lang="ko-KR" altLang="en-US" dirty="0"/>
              <a:t> </a:t>
            </a:r>
            <a:r>
              <a:rPr lang="ko-KR" altLang="en-US" dirty="0" smtClean="0"/>
              <a:t>완성되지 </a:t>
            </a:r>
            <a:r>
              <a:rPr lang="ko-KR" altLang="en-US" dirty="0"/>
              <a:t>않은 </a:t>
            </a:r>
            <a:r>
              <a:rPr lang="ko-KR" altLang="en-US" dirty="0" err="1"/>
              <a:t>백로그</a:t>
            </a:r>
            <a:r>
              <a:rPr lang="ko-KR" altLang="en-US" dirty="0"/>
              <a:t> 설명</a:t>
            </a:r>
          </a:p>
          <a:p>
            <a:pPr lvl="1"/>
            <a:r>
              <a:rPr lang="ko-KR" altLang="en-US" dirty="0" smtClean="0"/>
              <a:t>팀은 </a:t>
            </a:r>
            <a:r>
              <a:rPr lang="ko-KR" altLang="en-US" dirty="0"/>
              <a:t>완성된 작업을 설명하고 문제점 토의</a:t>
            </a:r>
            <a:r>
              <a:rPr lang="en-US" altLang="ko-KR" dirty="0"/>
              <a:t>, </a:t>
            </a:r>
            <a:r>
              <a:rPr lang="ko-KR" altLang="en-US" dirty="0"/>
              <a:t>질문과 답변</a:t>
            </a:r>
          </a:p>
          <a:p>
            <a:pPr lvl="1"/>
            <a:r>
              <a:rPr lang="ko-KR" altLang="en-US" dirty="0" smtClean="0"/>
              <a:t>다음 </a:t>
            </a:r>
            <a:r>
              <a:rPr lang="ko-KR" altLang="en-US" dirty="0"/>
              <a:t>스프린트에서 무엇을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할 </a:t>
            </a:r>
            <a:r>
              <a:rPr lang="ko-KR" altLang="en-US" dirty="0"/>
              <a:t>것인지 토의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09120"/>
            <a:ext cx="3203848" cy="210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스프린트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회고</a:t>
            </a:r>
            <a:r>
              <a:rPr lang="en-US" altLang="ko-KR" dirty="0" smtClean="0"/>
              <a:t>(Retrospective)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  <a:p>
            <a:pPr lvl="1"/>
            <a:r>
              <a:rPr lang="ko-KR" altLang="en-US" dirty="0"/>
              <a:t>지</a:t>
            </a:r>
            <a:r>
              <a:rPr lang="ko-KR" altLang="en-US" dirty="0" smtClean="0"/>
              <a:t>난 스프린트를 </a:t>
            </a:r>
            <a:r>
              <a:rPr lang="ko-KR" altLang="en-US" dirty="0"/>
              <a:t>통하여 학습하기 위함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도구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잘된 </a:t>
            </a:r>
            <a:r>
              <a:rPr lang="ko-KR" altLang="en-US" dirty="0"/>
              <a:t>것 잠재적인 개선 아이템을 찾아내기 위함</a:t>
            </a:r>
          </a:p>
          <a:p>
            <a:pPr lvl="1"/>
            <a:r>
              <a:rPr lang="ko-KR" altLang="en-US" dirty="0" smtClean="0"/>
              <a:t>품질 </a:t>
            </a:r>
            <a:r>
              <a:rPr lang="ko-KR" altLang="en-US" dirty="0"/>
              <a:t>향상을 위한 계획 수립</a:t>
            </a:r>
          </a:p>
          <a:p>
            <a:r>
              <a:rPr lang="ko-KR" altLang="en-US" dirty="0" smtClean="0"/>
              <a:t>스크럼 </a:t>
            </a:r>
            <a:r>
              <a:rPr lang="ko-KR" altLang="en-US" dirty="0"/>
              <a:t>프로세스를 개선시킬 </a:t>
            </a:r>
            <a:r>
              <a:rPr lang="ko-KR" altLang="en-US" dirty="0" smtClean="0"/>
              <a:t>기회</a:t>
            </a:r>
            <a:endParaRPr lang="en-US" altLang="ko-KR" dirty="0" smtClean="0"/>
          </a:p>
          <a:p>
            <a:r>
              <a:rPr lang="en-US" altLang="ko-KR" u="sng" dirty="0">
                <a:hlinkClick r:id="rId2"/>
              </a:rPr>
              <a:t>http://scrumtrainingseries.com/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템플릿</a:t>
            </a:r>
            <a:endParaRPr lang="ko-KR" altLang="en-US" dirty="0"/>
          </a:p>
          <a:p>
            <a:pPr lvl="1"/>
            <a:r>
              <a:rPr lang="en-US" altLang="ko-KR" dirty="0"/>
              <a:t>[</a:t>
            </a:r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역할</a:t>
            </a:r>
            <a:r>
              <a:rPr lang="en-US" altLang="ko-KR" dirty="0" smtClean="0"/>
              <a:t>] </a:t>
            </a:r>
            <a:r>
              <a:rPr lang="ko-KR" altLang="en-US" dirty="0"/>
              <a:t>는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혜택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이익</a:t>
            </a:r>
            <a:r>
              <a:rPr lang="en-US" altLang="ko-KR" dirty="0"/>
              <a:t>]</a:t>
            </a:r>
            <a:r>
              <a:rPr lang="ko-KR" altLang="en-US" dirty="0"/>
              <a:t>를 얻기 위하여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>
                <a:solidFill>
                  <a:srgbClr val="FF0000"/>
                </a:solidFill>
              </a:rPr>
              <a:t>행위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작업</a:t>
            </a:r>
            <a:r>
              <a:rPr lang="en-US" altLang="ko-KR" dirty="0"/>
              <a:t>] </a:t>
            </a:r>
            <a:r>
              <a:rPr lang="ko-KR" altLang="en-US" dirty="0"/>
              <a:t>을 원한다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예</a:t>
            </a:r>
            <a:endParaRPr lang="ko-KR" altLang="en-US" dirty="0"/>
          </a:p>
          <a:p>
            <a:pPr marL="914400" lvl="1" indent="-514350"/>
            <a:r>
              <a:rPr lang="en-US" altLang="ko-KR" dirty="0"/>
              <a:t>[</a:t>
            </a:r>
            <a:r>
              <a:rPr lang="ko-KR" altLang="en-US" dirty="0">
                <a:solidFill>
                  <a:srgbClr val="FF0000"/>
                </a:solidFill>
              </a:rPr>
              <a:t>고객</a:t>
            </a:r>
            <a:r>
              <a:rPr lang="en-US" altLang="ko-KR" dirty="0"/>
              <a:t>] </a:t>
            </a:r>
            <a:r>
              <a:rPr lang="ko-KR" altLang="en-US" dirty="0"/>
              <a:t>은</a:t>
            </a:r>
          </a:p>
          <a:p>
            <a:pPr marL="914400" lvl="1" indent="-514350"/>
            <a:r>
              <a:rPr lang="en-US" altLang="ko-KR" dirty="0"/>
              <a:t>[</a:t>
            </a:r>
            <a:r>
              <a:rPr lang="ko-KR" altLang="en-US" dirty="0">
                <a:solidFill>
                  <a:srgbClr val="FF0000"/>
                </a:solidFill>
              </a:rPr>
              <a:t>현찰을 </a:t>
            </a:r>
            <a:r>
              <a:rPr lang="ko-KR" altLang="en-US" dirty="0" smtClean="0">
                <a:solidFill>
                  <a:srgbClr val="FF0000"/>
                </a:solidFill>
              </a:rPr>
              <a:t>사용하기</a:t>
            </a:r>
            <a:r>
              <a:rPr lang="en-US" altLang="ko-KR" dirty="0" smtClean="0"/>
              <a:t>] </a:t>
            </a:r>
            <a:r>
              <a:rPr lang="ko-KR" altLang="en-US" dirty="0"/>
              <a:t>위하여</a:t>
            </a:r>
          </a:p>
          <a:p>
            <a:pPr marL="914400" lvl="1" indent="-514350"/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ATM</a:t>
            </a:r>
            <a:r>
              <a:rPr lang="ko-KR" altLang="en-US" dirty="0">
                <a:solidFill>
                  <a:srgbClr val="FF0000"/>
                </a:solidFill>
              </a:rPr>
              <a:t>에서 현금을 인출하기</a:t>
            </a:r>
            <a:r>
              <a:rPr lang="en-US" altLang="ko-KR" dirty="0"/>
              <a:t>] </a:t>
            </a:r>
            <a:r>
              <a:rPr lang="ko-KR" altLang="en-US" dirty="0"/>
              <a:t>를 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스토리 인수조건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인수 </a:t>
            </a:r>
            <a:r>
              <a:rPr lang="ko-KR" altLang="en-US" dirty="0"/>
              <a:t>조건</a:t>
            </a:r>
            <a:r>
              <a:rPr lang="en-US" altLang="ko-KR" dirty="0"/>
              <a:t>(Acceptance Criterion) 1:</a:t>
            </a:r>
          </a:p>
          <a:p>
            <a:pPr lvl="1"/>
            <a:r>
              <a:rPr lang="en-US" altLang="ko-KR" sz="2000" dirty="0"/>
              <a:t>Given </a:t>
            </a:r>
            <a:r>
              <a:rPr lang="ko-KR" altLang="en-US" sz="2000" dirty="0"/>
              <a:t>계좌에 잔고가 충분하고</a:t>
            </a:r>
          </a:p>
          <a:p>
            <a:pPr lvl="1"/>
            <a:r>
              <a:rPr lang="en-US" altLang="ko-KR" sz="2000" dirty="0"/>
              <a:t>And </a:t>
            </a:r>
            <a:r>
              <a:rPr lang="ko-KR" altLang="en-US" sz="2000" dirty="0"/>
              <a:t>카드가 유효하며</a:t>
            </a:r>
          </a:p>
          <a:p>
            <a:pPr lvl="1"/>
            <a:r>
              <a:rPr lang="en-US" altLang="ko-KR" sz="2000" dirty="0"/>
              <a:t>And </a:t>
            </a:r>
            <a:r>
              <a:rPr lang="ko-KR" altLang="en-US" sz="2000" dirty="0"/>
              <a:t>인출기에 현금이 있다면</a:t>
            </a:r>
            <a:r>
              <a:rPr lang="en-US" altLang="ko-KR" sz="2000" dirty="0"/>
              <a:t>,</a:t>
            </a:r>
          </a:p>
          <a:p>
            <a:pPr lvl="1"/>
            <a:r>
              <a:rPr lang="en-US" altLang="ko-KR" sz="2000" dirty="0"/>
              <a:t>When </a:t>
            </a:r>
            <a:r>
              <a:rPr lang="ko-KR" altLang="en-US" sz="2000" dirty="0"/>
              <a:t>고객이 현금 인출을 요청할 때</a:t>
            </a:r>
          </a:p>
          <a:p>
            <a:pPr lvl="1"/>
            <a:r>
              <a:rPr lang="en-US" altLang="ko-KR" sz="2000" dirty="0"/>
              <a:t>Then </a:t>
            </a:r>
            <a:r>
              <a:rPr lang="ko-KR" altLang="en-US" sz="2000" dirty="0"/>
              <a:t>계좌에서 인출이 </a:t>
            </a:r>
            <a:r>
              <a:rPr lang="ko-KR" altLang="en-US" sz="2000" dirty="0" err="1"/>
              <a:t>가능한다면</a:t>
            </a:r>
            <a:endParaRPr lang="ko-KR" altLang="en-US" sz="2000" dirty="0"/>
          </a:p>
          <a:p>
            <a:pPr lvl="1"/>
            <a:r>
              <a:rPr lang="en-US" altLang="ko-KR" sz="2000" dirty="0"/>
              <a:t>And </a:t>
            </a:r>
            <a:r>
              <a:rPr lang="ko-KR" altLang="en-US" sz="2000" dirty="0"/>
              <a:t>현금이 인출되고</a:t>
            </a:r>
          </a:p>
          <a:p>
            <a:pPr lvl="1"/>
            <a:r>
              <a:rPr lang="en-US" altLang="ko-KR" sz="2000" dirty="0"/>
              <a:t>And </a:t>
            </a:r>
            <a:r>
              <a:rPr lang="ko-KR" altLang="en-US" sz="2000" dirty="0"/>
              <a:t>카드가 반납됨을 확인한다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2050" name="Picture 2" descr="https://miro.medium.com/max/870/0*ertnp-9HUt32Xd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112"/>
            <a:ext cx="4542334" cy="208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0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진행순서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100" dirty="0" smtClean="0"/>
              <a:t>PO</a:t>
            </a:r>
            <a:r>
              <a:rPr lang="ko-KR" altLang="en-US" sz="2100" dirty="0"/>
              <a:t>는 제품의 요구기능</a:t>
            </a:r>
            <a:r>
              <a:rPr lang="en-US" altLang="ko-KR" sz="2100" dirty="0"/>
              <a:t>(User Story)</a:t>
            </a:r>
            <a:r>
              <a:rPr lang="ko-KR" altLang="en-US" sz="2100" dirty="0"/>
              <a:t>과 우선순위를 제품 </a:t>
            </a:r>
            <a:r>
              <a:rPr lang="ko-KR" altLang="en-US" sz="2100" dirty="0" err="1"/>
              <a:t>백로그로</a:t>
            </a:r>
            <a:r>
              <a:rPr lang="ko-KR" altLang="en-US" sz="2100" dirty="0"/>
              <a:t> 정한다</a:t>
            </a:r>
            <a:r>
              <a:rPr lang="en-US" altLang="ko-KR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100" dirty="0"/>
              <a:t>PO</a:t>
            </a:r>
            <a:r>
              <a:rPr lang="ko-KR" altLang="en-US" sz="2100" dirty="0"/>
              <a:t>가 정한 제품의 우선순위에서 어디까지 작업을 할지 팀과 조율 한다</a:t>
            </a:r>
            <a:r>
              <a:rPr lang="en-US" altLang="ko-KR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100" dirty="0"/>
              <a:t>스프린트 목표를 구현 가능 하도록 팀에서 스프린트 </a:t>
            </a:r>
            <a:r>
              <a:rPr lang="ko-KR" altLang="en-US" sz="2100" dirty="0" err="1"/>
              <a:t>백로그를</a:t>
            </a:r>
            <a:r>
              <a:rPr lang="ko-KR" altLang="en-US" sz="2100" dirty="0"/>
              <a:t> 작성한 뒤 작업을 할당한다</a:t>
            </a:r>
            <a:r>
              <a:rPr lang="en-US" altLang="ko-KR" sz="21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100" dirty="0" smtClean="0"/>
              <a:t>스프린트를 </a:t>
            </a:r>
            <a:r>
              <a:rPr lang="ko-KR" altLang="en-US" sz="2100" dirty="0"/>
              <a:t>진행하는 동안</a:t>
            </a:r>
            <a:r>
              <a:rPr lang="en-US" altLang="ko-KR" sz="2100" dirty="0"/>
              <a:t>, </a:t>
            </a:r>
            <a:r>
              <a:rPr lang="ko-KR" altLang="en-US" sz="2100" dirty="0"/>
              <a:t>매일 정해진 장소와 시간에 모든 개발 팀원이 참여하는 일일 스크럼 회의를 가진다</a:t>
            </a:r>
            <a:r>
              <a:rPr lang="en-US" altLang="ko-KR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100" dirty="0"/>
              <a:t>매회의 스프린트가 종료할 때마다</a:t>
            </a:r>
            <a:r>
              <a:rPr lang="en-US" altLang="ko-KR" sz="2100" dirty="0"/>
              <a:t>, </a:t>
            </a:r>
            <a:r>
              <a:rPr lang="ko-KR" altLang="en-US" sz="2100" dirty="0"/>
              <a:t>스프린트 리뷰</a:t>
            </a:r>
            <a:r>
              <a:rPr lang="en-US" altLang="ko-KR" sz="2100" dirty="0"/>
              <a:t>(Review)</a:t>
            </a:r>
            <a:r>
              <a:rPr lang="ko-KR" altLang="en-US" sz="2100" dirty="0"/>
              <a:t>를 통해 만들어진 제품을 검토하고 개선사항을 이해 한다</a:t>
            </a:r>
            <a:r>
              <a:rPr lang="en-US" altLang="ko-KR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100" dirty="0"/>
              <a:t>제품의 리뷰를 통해 제품의 지속적 개선사항 도출이 끝나면</a:t>
            </a:r>
            <a:r>
              <a:rPr lang="en-US" altLang="ko-KR" sz="2100" dirty="0"/>
              <a:t>, </a:t>
            </a:r>
            <a:r>
              <a:rPr lang="ko-KR" altLang="en-US" sz="2100" dirty="0"/>
              <a:t>스프린트 회고</a:t>
            </a:r>
            <a:r>
              <a:rPr lang="en-US" altLang="ko-KR" sz="2100" dirty="0"/>
              <a:t>(Retrospective)</a:t>
            </a:r>
            <a:r>
              <a:rPr lang="ko-KR" altLang="en-US" sz="2100" dirty="0"/>
              <a:t>를 통해 팀의 개발 문화</a:t>
            </a:r>
            <a:r>
              <a:rPr lang="en-US" altLang="ko-KR" sz="2100" dirty="0"/>
              <a:t>(</a:t>
            </a:r>
            <a:r>
              <a:rPr lang="ko-KR" altLang="en-US" sz="2100" dirty="0"/>
              <a:t>프로세스</a:t>
            </a:r>
            <a:r>
              <a:rPr lang="en-US" altLang="ko-KR" sz="2100" dirty="0"/>
              <a:t>)</a:t>
            </a:r>
            <a:r>
              <a:rPr lang="ko-KR" altLang="en-US" sz="2100" dirty="0"/>
              <a:t>에 대한 개선의 시간을 갖는다</a:t>
            </a:r>
            <a:r>
              <a:rPr lang="en-US" altLang="ko-KR" sz="21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100" dirty="0" smtClean="0"/>
              <a:t>다음 </a:t>
            </a:r>
            <a:r>
              <a:rPr lang="ko-KR" altLang="en-US" sz="2100" dirty="0"/>
              <a:t>스프린트에서 수행할 </a:t>
            </a:r>
            <a:r>
              <a:rPr lang="ko-KR" altLang="en-US" sz="2100" dirty="0" err="1"/>
              <a:t>백로그를</a:t>
            </a:r>
            <a:r>
              <a:rPr lang="ko-KR" altLang="en-US" sz="2100" dirty="0"/>
              <a:t> </a:t>
            </a:r>
            <a:r>
              <a:rPr lang="en-US" altLang="ko-KR" sz="2100" dirty="0"/>
              <a:t>PO</a:t>
            </a:r>
            <a:r>
              <a:rPr lang="ko-KR" altLang="en-US" sz="2100" dirty="0"/>
              <a:t>와 필요 인원이 모여 선정하고 계획하는 시간을 갖는다</a:t>
            </a:r>
            <a:r>
              <a:rPr lang="en-US" altLang="ko-KR" sz="2100" dirty="0" smtClean="0"/>
              <a:t>.</a:t>
            </a:r>
            <a:endParaRPr lang="ko-KR" altLang="en-US" sz="2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익스트림 프로그래밍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ko-KR" altLang="en-US" dirty="0" smtClean="0"/>
              <a:t>사용자 스토리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매일 </a:t>
            </a:r>
            <a:r>
              <a:rPr lang="ko-KR" altLang="en-US" dirty="0" err="1" smtClean="0"/>
              <a:t>빌드와</a:t>
            </a:r>
            <a:r>
              <a:rPr lang="ko-KR" altLang="en-US" dirty="0" smtClean="0"/>
              <a:t> 통합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테스트 주도 개발</a:t>
            </a:r>
            <a:r>
              <a:rPr lang="en-US" altLang="ko-KR" dirty="0" smtClean="0"/>
              <a:t>(Test-Driven Development)</a:t>
            </a:r>
          </a:p>
          <a:p>
            <a:pPr eaLnBrk="1" hangingPunct="1"/>
            <a:r>
              <a:rPr lang="ko-KR" altLang="en-US" dirty="0" smtClean="0"/>
              <a:t>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3482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3511550"/>
            <a:ext cx="6296025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 </a:t>
            </a:r>
            <a:r>
              <a:rPr lang="ko-KR" altLang="en-US" smtClean="0"/>
              <a:t>지원 프로세스</a:t>
            </a:r>
          </a:p>
        </p:txBody>
      </p:sp>
      <p:sp>
        <p:nvSpPr>
          <p:cNvPr id="3686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ISO/IEC 12207</a:t>
            </a:r>
            <a:r>
              <a:rPr lang="ko-KR" altLang="en-US" smtClean="0"/>
              <a:t>에서의 프로세스 그룹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36869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95513"/>
            <a:ext cx="6767513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2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관리 프로세스</a:t>
            </a:r>
          </a:p>
        </p:txBody>
      </p:sp>
      <p:sp>
        <p:nvSpPr>
          <p:cNvPr id="3789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비용과 품질 목표를 달성하기 위하여 프로젝트 관리하는 데 필요한 모든 작업</a:t>
            </a:r>
            <a:endParaRPr lang="en-US" altLang="ko-KR" smtClean="0"/>
          </a:p>
          <a:p>
            <a:pPr lvl="1"/>
            <a:r>
              <a:rPr lang="ko-KR" altLang="en-US" smtClean="0"/>
              <a:t>계획</a:t>
            </a:r>
            <a:r>
              <a:rPr lang="en-US" altLang="ko-KR" smtClean="0"/>
              <a:t>, </a:t>
            </a:r>
            <a:r>
              <a:rPr lang="ko-KR" altLang="en-US" smtClean="0"/>
              <a:t>모니터링과 제어</a:t>
            </a:r>
            <a:r>
              <a:rPr lang="en-US" altLang="ko-KR" smtClean="0"/>
              <a:t>, </a:t>
            </a:r>
            <a:r>
              <a:rPr lang="ko-KR" altLang="en-US" smtClean="0"/>
              <a:t>분석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프로젝트 모니터링과 제어는 개발 프로세스의 모든 단계를 포함하므로 가장 긴 기간 동안 이루어짐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품질 보증 프로세스</a:t>
            </a:r>
          </a:p>
        </p:txBody>
      </p:sp>
      <p:sp>
        <p:nvSpPr>
          <p:cNvPr id="389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프로세스와 프로덕트에 대한 품질을 관리하고 향상시키는 것</a:t>
            </a:r>
          </a:p>
          <a:p>
            <a:r>
              <a:rPr lang="ko-KR" altLang="en-US" smtClean="0"/>
              <a:t>인스펙션 프로세스</a:t>
            </a:r>
            <a:endParaRPr lang="en-US" altLang="ko-KR" smtClean="0"/>
          </a:p>
          <a:p>
            <a:pPr lvl="1"/>
            <a:r>
              <a:rPr lang="ko-KR" altLang="en-US" smtClean="0"/>
              <a:t>개발 결과에서 결함을 찾거나 방지하기 위한 노력</a:t>
            </a:r>
          </a:p>
          <a:p>
            <a:pPr lvl="1"/>
            <a:r>
              <a:rPr lang="ko-KR" altLang="en-US" smtClean="0"/>
              <a:t>정의된 프로세스에 따라 동료 그룹이 작업 결과를 검사하는 것</a:t>
            </a:r>
            <a:endParaRPr lang="en-US" altLang="ko-KR" smtClean="0"/>
          </a:p>
          <a:p>
            <a:r>
              <a:rPr lang="ko-KR" altLang="en-US" smtClean="0"/>
              <a:t>프로세스 관리 프로세스</a:t>
            </a:r>
          </a:p>
          <a:p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38917" name="_x90104688" descr="EMB000009dc4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676775"/>
            <a:ext cx="53768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형상 관리 프로세스</a:t>
            </a:r>
          </a:p>
        </p:txBody>
      </p:sp>
      <p:sp>
        <p:nvSpPr>
          <p:cNvPr id="399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개발 중에 발생하는 변경을 체계적으로 컨트롤 하는 것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개발작업과 독립적인 작업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3994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3284538"/>
            <a:ext cx="63849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8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소프트웨어 생명주기</a:t>
            </a:r>
          </a:p>
        </p:txBody>
      </p:sp>
      <p:sp>
        <p:nvSpPr>
          <p:cNvPr id="11267" name="내용 개체 틀 2"/>
          <p:cNvSpPr>
            <a:spLocks noGrp="1" noChangeArrowheads="1"/>
          </p:cNvSpPr>
          <p:nvPr>
            <p:ph idx="1"/>
          </p:nvPr>
        </p:nvSpPr>
        <p:spPr>
          <a:xfrm>
            <a:off x="460375" y="1268760"/>
            <a:ext cx="8229600" cy="4897090"/>
          </a:xfrm>
        </p:spPr>
        <p:txBody>
          <a:bodyPr/>
          <a:lstStyle/>
          <a:p>
            <a:r>
              <a:rPr lang="en-US" altLang="ko-KR" dirty="0" smtClean="0"/>
              <a:t>SDLC : Software Development Life Cycle</a:t>
            </a:r>
          </a:p>
          <a:p>
            <a:r>
              <a:rPr lang="ko-KR" altLang="en-US" dirty="0" smtClean="0"/>
              <a:t>소프트웨어 개발 프로세스는 소프트웨어가 탄생되어 운용되고 유지보수를 거쳐 폐기되기까지 전 과정을 의미</a:t>
            </a:r>
            <a:endParaRPr lang="en-US" altLang="ko-KR" dirty="0" smtClean="0"/>
          </a:p>
          <a:p>
            <a:r>
              <a:rPr lang="ko-KR" altLang="en-US" dirty="0" smtClean="0"/>
              <a:t>인간의 탄생과 죽음에 이르기까지의 과정과 유사</a:t>
            </a:r>
            <a:endParaRPr lang="en-US" altLang="ko-KR" dirty="0" smtClean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1126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8561388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2.5 </a:t>
            </a:r>
            <a:r>
              <a:rPr lang="ko-KR" altLang="en-US" smtClean="0"/>
              <a:t>방법론</a:t>
            </a:r>
          </a:p>
        </p:txBody>
      </p:sp>
      <p:sp>
        <p:nvSpPr>
          <p:cNvPr id="4096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프로세스의 각 작업을 어떻게 수행하느냐를 정의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개발할 때 하여야 할 작업만을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관계가 있는지 나타내지 않음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구조적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분리와 정복</a:t>
            </a:r>
            <a:r>
              <a:rPr lang="en-US" altLang="ko-KR" dirty="0"/>
              <a:t>(divide and conquer)</a:t>
            </a:r>
            <a:r>
              <a:rPr lang="ko-KR" altLang="en-US" dirty="0"/>
              <a:t>원리 적용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자료 흐름도를 구조도로 변경하는 과정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구조도 </a:t>
            </a:r>
            <a:r>
              <a:rPr lang="en-US" altLang="ko-KR" dirty="0"/>
              <a:t>: </a:t>
            </a:r>
            <a:r>
              <a:rPr lang="ko-KR" altLang="en-US" dirty="0"/>
              <a:t>모듈 사이의 관계를 나타내는 그래프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390525" lvl="1" indent="0">
              <a:buFontTx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4199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924175"/>
            <a:ext cx="5241925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1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정보공학 방법론</a:t>
            </a:r>
          </a:p>
        </p:txBody>
      </p:sp>
      <p:sp>
        <p:nvSpPr>
          <p:cNvPr id="4301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특징</a:t>
            </a:r>
            <a:endParaRPr lang="en-US" altLang="ko-KR" smtClean="0"/>
          </a:p>
          <a:p>
            <a:pPr lvl="1"/>
            <a:r>
              <a:rPr lang="ko-KR" altLang="en-US" smtClean="0"/>
              <a:t>기업 중심</a:t>
            </a:r>
            <a:endParaRPr lang="en-US" altLang="ko-KR" smtClean="0"/>
          </a:p>
          <a:p>
            <a:pPr lvl="1"/>
            <a:r>
              <a:rPr lang="ko-KR" altLang="en-US" smtClean="0"/>
              <a:t>전략적 시스템 계획 중심</a:t>
            </a:r>
            <a:endParaRPr lang="en-US" altLang="ko-KR" smtClean="0"/>
          </a:p>
          <a:p>
            <a:pPr lvl="1"/>
            <a:r>
              <a:rPr lang="ko-KR" altLang="en-US" smtClean="0"/>
              <a:t>데이터 중심</a:t>
            </a:r>
            <a:endParaRPr lang="en-US" altLang="ko-KR" smtClean="0"/>
          </a:p>
          <a:p>
            <a:pPr lvl="1"/>
            <a:r>
              <a:rPr lang="ko-KR" altLang="en-US" smtClean="0"/>
              <a:t>분할과 정복</a:t>
            </a:r>
            <a:endParaRPr lang="en-US" altLang="ko-KR" smtClean="0"/>
          </a:p>
          <a:p>
            <a:pPr lvl="1"/>
            <a:r>
              <a:rPr lang="ko-KR" altLang="en-US" smtClean="0"/>
              <a:t>공학적 접근</a:t>
            </a:r>
            <a:endParaRPr lang="en-US" altLang="ko-KR" smtClean="0"/>
          </a:p>
          <a:p>
            <a:pPr lvl="1"/>
            <a:r>
              <a:rPr lang="ko-KR" altLang="en-US" smtClean="0"/>
              <a:t>사용자의 적극적 참여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절차와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44036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628775"/>
            <a:ext cx="50101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1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객체지향 방법론</a:t>
            </a:r>
          </a:p>
        </p:txBody>
      </p:sp>
      <p:sp>
        <p:nvSpPr>
          <p:cNvPr id="4505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자료와 함수를 가까운 곳에 정의하여 객체로 묶어두고 객체 사이에 메시지를 호출하여 원하는 기능을 담당하게 하는 것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객체지향 패러다임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552825"/>
            <a:ext cx="59150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세 가지 방법론의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4608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858963"/>
            <a:ext cx="823595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4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en-US" altLang="ko-KR" smtClean="0"/>
              <a:t>2.2 </a:t>
            </a:r>
            <a:r>
              <a:rPr lang="ko-KR" altLang="en-US" smtClean="0"/>
              <a:t>프로세스</a:t>
            </a:r>
          </a:p>
        </p:txBody>
      </p:sp>
      <p:sp>
        <p:nvSpPr>
          <p:cNvPr id="12291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23529" y="1268760"/>
            <a:ext cx="4608512" cy="4897090"/>
          </a:xfrm>
        </p:spPr>
        <p:txBody>
          <a:bodyPr/>
          <a:lstStyle/>
          <a:p>
            <a:r>
              <a:rPr lang="ko-KR" altLang="en-US" dirty="0" smtClean="0"/>
              <a:t>프로세스 </a:t>
            </a:r>
            <a:endParaRPr lang="en-US" altLang="ko-KR" dirty="0" smtClean="0"/>
          </a:p>
          <a:p>
            <a:pPr marL="541338" lvl="1" indent="-274638"/>
            <a:r>
              <a:rPr lang="ko-KR" altLang="en-US" sz="2400" dirty="0" smtClean="0"/>
              <a:t>소프트웨어 시스템을 구축하기 위하여 수행되는 작업의 단계</a:t>
            </a:r>
            <a:endParaRPr lang="en-US" altLang="ko-KR" sz="2400" dirty="0" smtClean="0"/>
          </a:p>
          <a:p>
            <a:pPr marL="541338" lvl="1" indent="-274638"/>
            <a:r>
              <a:rPr lang="ko-KR" altLang="en-US" sz="2400" dirty="0" smtClean="0"/>
              <a:t>소프트웨어 개발에 대한 기술적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관리적 이슈를 다루는 작업</a:t>
            </a:r>
            <a:endParaRPr lang="en-US" altLang="ko-KR" sz="2400" dirty="0" smtClean="0"/>
          </a:p>
          <a:p>
            <a:pPr marL="541338" lvl="1" indent="-274638"/>
            <a:r>
              <a:rPr lang="ko-KR" altLang="en-US" sz="2400" dirty="0" smtClean="0"/>
              <a:t>개발 </a:t>
            </a:r>
            <a:r>
              <a:rPr lang="ko-KR" altLang="en-US" sz="2400" dirty="0" err="1" smtClean="0"/>
              <a:t>모델별</a:t>
            </a:r>
            <a:r>
              <a:rPr lang="ko-KR" altLang="en-US" sz="2400" dirty="0" smtClean="0"/>
              <a:t> 컴포넌트 프로세스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부프로세스</a:t>
            </a:r>
            <a:r>
              <a:rPr lang="ko-KR" altLang="en-US" sz="2400" dirty="0" smtClean="0"/>
              <a:t> 존재</a:t>
            </a:r>
            <a:endParaRPr lang="en-US" altLang="ko-KR" sz="2400" dirty="0" smtClean="0"/>
          </a:p>
          <a:p>
            <a:pPr marL="541338" lvl="1" indent="-274638"/>
            <a:r>
              <a:rPr lang="ko-KR" altLang="en-US" sz="2400" dirty="0" smtClean="0"/>
              <a:t>서로 다른 목적</a:t>
            </a:r>
            <a:endParaRPr lang="en-US" altLang="ko-KR" sz="2400" dirty="0" smtClean="0"/>
          </a:p>
          <a:p>
            <a:pPr marL="541338" lvl="1" indent="-274638"/>
            <a:r>
              <a:rPr lang="ko-KR" altLang="en-US" sz="2400" dirty="0" smtClean="0"/>
              <a:t>서로 협력하여 전체 목적을 만족</a:t>
            </a:r>
            <a:endParaRPr lang="en-US" altLang="ko-KR" sz="2400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7"/>
          <a:stretch/>
        </p:blipFill>
        <p:spPr bwMode="auto">
          <a:xfrm>
            <a:off x="5652120" y="3861048"/>
            <a:ext cx="28107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33"/>
          <a:stretch/>
        </p:blipFill>
        <p:spPr bwMode="auto">
          <a:xfrm>
            <a:off x="5148064" y="1319312"/>
            <a:ext cx="3445399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 dirty="0" smtClean="0"/>
              <a:t>프로세스</a:t>
            </a:r>
          </a:p>
        </p:txBody>
      </p:sp>
      <p:sp>
        <p:nvSpPr>
          <p:cNvPr id="14339" name="내용 개체 틀 2"/>
          <p:cNvSpPr>
            <a:spLocks noGrp="1" noChangeArrowheads="1"/>
          </p:cNvSpPr>
          <p:nvPr>
            <p:ph idx="1"/>
          </p:nvPr>
        </p:nvSpPr>
        <p:spPr>
          <a:xfrm>
            <a:off x="460375" y="1268760"/>
            <a:ext cx="8229600" cy="4897090"/>
          </a:xfrm>
        </p:spPr>
        <p:txBody>
          <a:bodyPr/>
          <a:lstStyle/>
          <a:p>
            <a:r>
              <a:rPr lang="ko-KR" altLang="en-US" dirty="0" smtClean="0"/>
              <a:t>어떤 일을 하기 위한 특별한 방법으로 단계나 작업으로 구성됨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결과와 검증 조건을 명확히 정의하여야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진입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출구 조건</a:t>
            </a:r>
            <a:endParaRPr lang="en-US" altLang="ko-KR" dirty="0" smtClean="0"/>
          </a:p>
          <a:p>
            <a:pPr>
              <a:buFontTx/>
              <a:buNone/>
            </a:pPr>
            <a:r>
              <a:rPr lang="ko-KR" altLang="en-US" dirty="0" smtClean="0"/>
              <a:t>  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1434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48" y="3800822"/>
            <a:ext cx="7467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프로세스의 종류</a:t>
            </a:r>
          </a:p>
        </p:txBody>
      </p:sp>
      <p:sp>
        <p:nvSpPr>
          <p:cNvPr id="133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프로젝트의 중심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 프로세스</a:t>
            </a:r>
            <a:endParaRPr lang="en-US" altLang="ko-KR" dirty="0" smtClean="0"/>
          </a:p>
          <a:p>
            <a:r>
              <a:rPr lang="ko-KR" altLang="en-US" dirty="0" smtClean="0"/>
              <a:t>기타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형상 관리 프로세스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품질보증팀</a:t>
            </a:r>
            <a:r>
              <a:rPr lang="en-US" altLang="ko-KR" dirty="0" smtClean="0"/>
              <a:t>(QA)</a:t>
            </a:r>
          </a:p>
          <a:p>
            <a:pPr lvl="1"/>
            <a:r>
              <a:rPr lang="ko-KR" altLang="en-US" dirty="0" smtClean="0"/>
              <a:t>프로세스 관리 프로세스 </a:t>
            </a:r>
            <a:r>
              <a:rPr lang="en-US" altLang="ko-KR" dirty="0"/>
              <a:t>: </a:t>
            </a:r>
            <a:r>
              <a:rPr lang="ko-KR" altLang="en-US" dirty="0"/>
              <a:t>프로세스관리그룹</a:t>
            </a:r>
            <a:r>
              <a:rPr lang="en-US" altLang="ko-KR" dirty="0"/>
              <a:t>(SEPG)</a:t>
            </a:r>
          </a:p>
          <a:p>
            <a:pPr lvl="1"/>
            <a:endParaRPr lang="ko-KR" altLang="en-US" dirty="0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itchFamily="49" charset="0"/>
            </a:endParaRPr>
          </a:p>
        </p:txBody>
      </p:sp>
      <p:pic>
        <p:nvPicPr>
          <p:cNvPr id="1331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221163"/>
            <a:ext cx="5915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</TotalTime>
  <Words>2083</Words>
  <Application>Microsoft Office PowerPoint</Application>
  <PresentationFormat>화면 슬라이드 쇼(4:3)</PresentationFormat>
  <Paragraphs>518</Paragraphs>
  <Slides>65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6" baseType="lpstr">
      <vt:lpstr>굴림</vt:lpstr>
      <vt:lpstr>돋움</vt:lpstr>
      <vt:lpstr>맑은 고딕</vt:lpstr>
      <vt:lpstr>한컴 고딕</vt:lpstr>
      <vt:lpstr>Arial</vt:lpstr>
      <vt:lpstr>Courier New</vt:lpstr>
      <vt:lpstr>Tahoma</vt:lpstr>
      <vt:lpstr>Times New Roman</vt:lpstr>
      <vt:lpstr>Verdana</vt:lpstr>
      <vt:lpstr>Wingdings</vt:lpstr>
      <vt:lpstr>Office 테마</vt:lpstr>
      <vt:lpstr>2장. 프로세스와 방법론</vt:lpstr>
      <vt:lpstr>목 차</vt:lpstr>
      <vt:lpstr>여러분들의 지금까지의 개발방법 </vt:lpstr>
      <vt:lpstr>프로세스와 방법론의 비교</vt:lpstr>
      <vt:lpstr>소프트웨어 프로젝트, 프로세스 명세와  프로세스 모델 </vt:lpstr>
      <vt:lpstr>2.1 소프트웨어 생명주기</vt:lpstr>
      <vt:lpstr>2.2 프로세스</vt:lpstr>
      <vt:lpstr>프로세스</vt:lpstr>
      <vt:lpstr>프로세스의 종류</vt:lpstr>
      <vt:lpstr>소프트웨어 공학과 유사한 작업</vt:lpstr>
      <vt:lpstr>소프트웨어 개발 프로세스</vt:lpstr>
      <vt:lpstr>계획</vt:lpstr>
      <vt:lpstr>요구분석</vt:lpstr>
      <vt:lpstr>설계</vt:lpstr>
      <vt:lpstr>구현</vt:lpstr>
      <vt:lpstr>구현</vt:lpstr>
      <vt:lpstr>통합과 테스트</vt:lpstr>
      <vt:lpstr>설치와 유지보수</vt:lpstr>
      <vt:lpstr>좋은 프로세스의 특성</vt:lpstr>
      <vt:lpstr>좋은 프로세스의 특성</vt:lpstr>
      <vt:lpstr>2.3 프로세스 모델</vt:lpstr>
      <vt:lpstr>폭포수(waterfall) 모델</vt:lpstr>
      <vt:lpstr>폭포수(waterfall) 모델</vt:lpstr>
      <vt:lpstr>폭포수 모형의 장단점</vt:lpstr>
      <vt:lpstr>V 모델</vt:lpstr>
      <vt:lpstr>V 모델</vt:lpstr>
      <vt:lpstr>프로토타이핑 모델</vt:lpstr>
      <vt:lpstr>프로토타이핑 모델</vt:lpstr>
      <vt:lpstr>프로토타이핑 모델의 장단점</vt:lpstr>
      <vt:lpstr>진화적 모델</vt:lpstr>
      <vt:lpstr>진화적 모델의 장단점</vt:lpstr>
      <vt:lpstr>나선형(spiral) 모델</vt:lpstr>
      <vt:lpstr>나선형(spiral) 모델</vt:lpstr>
      <vt:lpstr>나선형(spiral) 모델의 장단점</vt:lpstr>
      <vt:lpstr>Unified 프로세스</vt:lpstr>
      <vt:lpstr>Unified 프로세스</vt:lpstr>
      <vt:lpstr>Unified 프로세스</vt:lpstr>
      <vt:lpstr>Unified Process의 장단점</vt:lpstr>
      <vt:lpstr>애자일 프로세스</vt:lpstr>
      <vt:lpstr>애자일 프로세스</vt:lpstr>
      <vt:lpstr>스크럼</vt:lpstr>
      <vt:lpstr>스크럼 역할</vt:lpstr>
      <vt:lpstr>스크럼 프로세스</vt:lpstr>
      <vt:lpstr>스프린트 계획</vt:lpstr>
      <vt:lpstr>백로그</vt:lpstr>
      <vt:lpstr>백로그</vt:lpstr>
      <vt:lpstr>일일미팅(Daily Scrum)</vt:lpstr>
      <vt:lpstr>The War Room</vt:lpstr>
      <vt:lpstr>Burndown Chart</vt:lpstr>
      <vt:lpstr>스프린트 리뷰</vt:lpstr>
      <vt:lpstr>스프린트 회고(Retrospective)</vt:lpstr>
      <vt:lpstr>사용자 스토리</vt:lpstr>
      <vt:lpstr>사용자 스토리 인수조건</vt:lpstr>
      <vt:lpstr>스크럼 진행순서</vt:lpstr>
      <vt:lpstr>익스트림 프로그래밍</vt:lpstr>
      <vt:lpstr>2.4 지원 프로세스</vt:lpstr>
      <vt:lpstr>관리 프로세스</vt:lpstr>
      <vt:lpstr>품질 보증 프로세스</vt:lpstr>
      <vt:lpstr>형상 관리 프로세스</vt:lpstr>
      <vt:lpstr>2.5 방법론</vt:lpstr>
      <vt:lpstr>구조적 방법론</vt:lpstr>
      <vt:lpstr>정보공학 방법론</vt:lpstr>
      <vt:lpstr>절차와 방법</vt:lpstr>
      <vt:lpstr>객체지향 방법론</vt:lpstr>
      <vt:lpstr>세 가지 방법론의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소프트웨어 공학 소개</dc:title>
  <dc:creator>HANSHIN</dc:creator>
  <cp:lastModifiedBy>kim</cp:lastModifiedBy>
  <cp:revision>139</cp:revision>
  <cp:lastPrinted>2022-03-16T05:03:00Z</cp:lastPrinted>
  <dcterms:created xsi:type="dcterms:W3CDTF">2009-09-07T02:39:05Z</dcterms:created>
  <dcterms:modified xsi:type="dcterms:W3CDTF">2023-08-25T04:11:39Z</dcterms:modified>
</cp:coreProperties>
</file>