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99" r:id="rId2"/>
    <p:sldId id="300" r:id="rId3"/>
    <p:sldId id="301" r:id="rId4"/>
    <p:sldId id="332" r:id="rId5"/>
    <p:sldId id="302" r:id="rId6"/>
    <p:sldId id="303" r:id="rId7"/>
    <p:sldId id="304" r:id="rId8"/>
    <p:sldId id="338" r:id="rId9"/>
    <p:sldId id="339" r:id="rId10"/>
    <p:sldId id="305" r:id="rId11"/>
    <p:sldId id="334" r:id="rId12"/>
    <p:sldId id="333" r:id="rId13"/>
    <p:sldId id="306" r:id="rId14"/>
    <p:sldId id="352" r:id="rId15"/>
    <p:sldId id="337" r:id="rId16"/>
    <p:sldId id="336" r:id="rId17"/>
    <p:sldId id="335" r:id="rId18"/>
    <p:sldId id="307" r:id="rId19"/>
    <p:sldId id="308" r:id="rId20"/>
    <p:sldId id="309" r:id="rId21"/>
    <p:sldId id="340" r:id="rId22"/>
    <p:sldId id="341" r:id="rId23"/>
    <p:sldId id="310" r:id="rId24"/>
    <p:sldId id="342" r:id="rId25"/>
    <p:sldId id="343" r:id="rId26"/>
    <p:sldId id="344" r:id="rId27"/>
    <p:sldId id="311" r:id="rId28"/>
    <p:sldId id="312" r:id="rId29"/>
    <p:sldId id="313" r:id="rId30"/>
    <p:sldId id="345" r:id="rId31"/>
    <p:sldId id="346" r:id="rId32"/>
    <p:sldId id="314" r:id="rId33"/>
    <p:sldId id="315" r:id="rId34"/>
    <p:sldId id="316" r:id="rId35"/>
    <p:sldId id="317" r:id="rId36"/>
    <p:sldId id="350" r:id="rId37"/>
    <p:sldId id="351" r:id="rId38"/>
    <p:sldId id="318" r:id="rId39"/>
    <p:sldId id="319" r:id="rId40"/>
    <p:sldId id="320" r:id="rId41"/>
    <p:sldId id="348" r:id="rId42"/>
    <p:sldId id="349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2" autoAdjust="0"/>
    <p:restoredTop sz="94660"/>
  </p:normalViewPr>
  <p:slideViewPr>
    <p:cSldViewPr>
      <p:cViewPr varScale="1">
        <p:scale>
          <a:sx n="79" d="100"/>
          <a:sy n="79" d="100"/>
        </p:scale>
        <p:origin x="1123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6C996-0738-46FB-A4F8-495651B55F11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C96F-8ABF-40E7-870C-AD13BA696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22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166B-A600-4569-8B91-78F31A71D33C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385C6-3EB5-420F-B6D3-218B99B59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5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A4849798-8D6B-4627-8920-1B24C2B1CACA}" type="slidenum">
              <a:rPr lang="en-US" altLang="ko-KR" b="0">
                <a:latin typeface="Arial" pitchFamily="34" charset="0"/>
              </a:rPr>
              <a:pPr/>
              <a:t>1</a:t>
            </a:fld>
            <a:endParaRPr lang="en-US" altLang="ko-KR" b="0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fld id="{BE512C72-E3C3-48C5-882E-1D0010E40DFB}" type="slidenum">
              <a:rPr lang="en-CA" altLang="ko-KR" b="0">
                <a:latin typeface="Arial" pitchFamily="34" charset="0"/>
              </a:rPr>
              <a:pPr/>
              <a:t>5</a:t>
            </a:fld>
            <a:endParaRPr lang="en-CA" altLang="ko-KR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3717032"/>
            <a:ext cx="8741024" cy="0"/>
            <a:chOff x="0" y="1340768"/>
            <a:chExt cx="8741024" cy="0"/>
          </a:xfrm>
        </p:grpSpPr>
        <p:sp>
          <p:nvSpPr>
            <p:cNvPr id="8" name="Line 2"/>
            <p:cNvSpPr>
              <a:spLocks noChangeShapeType="1"/>
            </p:cNvSpPr>
            <p:nvPr userDrawn="1"/>
          </p:nvSpPr>
          <p:spPr bwMode="auto">
            <a:xfrm>
              <a:off x="0" y="1340768"/>
              <a:ext cx="302314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2"/>
            <p:cNvSpPr>
              <a:spLocks noChangeShapeType="1"/>
            </p:cNvSpPr>
            <p:nvPr userDrawn="1"/>
          </p:nvSpPr>
          <p:spPr bwMode="auto">
            <a:xfrm>
              <a:off x="5882086" y="1340768"/>
              <a:ext cx="2858938" cy="0"/>
            </a:xfrm>
            <a:prstGeom prst="line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2"/>
            <p:cNvSpPr>
              <a:spLocks noChangeShapeType="1"/>
            </p:cNvSpPr>
            <p:nvPr userDrawn="1"/>
          </p:nvSpPr>
          <p:spPr bwMode="auto">
            <a:xfrm>
              <a:off x="3023148" y="1340768"/>
              <a:ext cx="2858938" cy="0"/>
            </a:xfrm>
            <a:prstGeom prst="line">
              <a:avLst/>
            </a:prstGeom>
            <a:noFill/>
            <a:ln w="5080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39E20-04C3-4A30-8DF0-AC8591489D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D3F70-2237-4B2E-98FA-3AB02C0ADC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Wingdings" pitchFamily="2" charset="2"/>
              <a:buChar char="Ø"/>
              <a:defRPr sz="24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48264" y="6462284"/>
            <a:ext cx="2133600" cy="365125"/>
          </a:xfr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9448" y="1124744"/>
            <a:ext cx="8741024" cy="0"/>
            <a:chOff x="0" y="1340768"/>
            <a:chExt cx="8741024" cy="0"/>
          </a:xfrm>
        </p:grpSpPr>
        <p:sp>
          <p:nvSpPr>
            <p:cNvPr id="8" name="Line 2"/>
            <p:cNvSpPr>
              <a:spLocks noChangeShapeType="1"/>
            </p:cNvSpPr>
            <p:nvPr userDrawn="1"/>
          </p:nvSpPr>
          <p:spPr bwMode="auto">
            <a:xfrm>
              <a:off x="0" y="1340768"/>
              <a:ext cx="302314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2"/>
            <p:cNvSpPr>
              <a:spLocks noChangeShapeType="1"/>
            </p:cNvSpPr>
            <p:nvPr userDrawn="1"/>
          </p:nvSpPr>
          <p:spPr bwMode="auto">
            <a:xfrm>
              <a:off x="5882086" y="1340768"/>
              <a:ext cx="2858938" cy="0"/>
            </a:xfrm>
            <a:prstGeom prst="line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2"/>
            <p:cNvSpPr>
              <a:spLocks noChangeShapeType="1"/>
            </p:cNvSpPr>
            <p:nvPr userDrawn="1"/>
          </p:nvSpPr>
          <p:spPr bwMode="auto">
            <a:xfrm>
              <a:off x="3023148" y="1340768"/>
              <a:ext cx="2858938" cy="0"/>
            </a:xfrm>
            <a:prstGeom prst="line">
              <a:avLst/>
            </a:prstGeom>
            <a:noFill/>
            <a:ln w="5080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75765-6672-411A-8426-8A40764422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5F33B-87D3-4949-8A6A-FFBA831D83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A719D-BDB4-4C7A-806F-5B8F0B164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DF375-5A16-4B24-A827-1344682E0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FA8FE-A44D-42E6-B123-2B56770B48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A080D-6B1D-4430-B626-4B592B6909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F467B-9FC8-4C61-AEBA-88D29E4737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09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749CBD-4C33-46B0-86C7-8C06961348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ko-KR" sz="4000" b="1"/>
              <a:t>Chap 03   </a:t>
            </a:r>
            <a:r>
              <a:rPr lang="ko-KR" altLang="en-US" sz="4000" b="1"/>
              <a:t>프로젝트 관리와 계획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1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프로젝트 계획과 스케줄링</a:t>
            </a:r>
          </a:p>
        </p:txBody>
      </p:sp>
      <p:sp>
        <p:nvSpPr>
          <p:cNvPr id="1433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계획의 부재</a:t>
            </a:r>
          </a:p>
          <a:p>
            <a:pPr lvl="1"/>
            <a:r>
              <a:rPr lang="ko-KR" altLang="en-US" sz="2000" dirty="0"/>
              <a:t>불확실성</a:t>
            </a:r>
          </a:p>
          <a:p>
            <a:pPr lvl="1"/>
            <a:r>
              <a:rPr lang="ko-KR" altLang="en-US" sz="2000" dirty="0"/>
              <a:t>일정의 차질</a:t>
            </a:r>
            <a:r>
              <a:rPr lang="en-US" altLang="ko-KR" sz="2000" dirty="0"/>
              <a:t>, </a:t>
            </a:r>
            <a:r>
              <a:rPr lang="ko-KR" altLang="en-US" sz="2000" dirty="0"/>
              <a:t>경비의 초과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저품질</a:t>
            </a:r>
            <a:r>
              <a:rPr lang="en-US" altLang="ko-KR" sz="2000" dirty="0"/>
              <a:t>, </a:t>
            </a:r>
            <a:r>
              <a:rPr lang="ko-KR" altLang="en-US" sz="2000" dirty="0"/>
              <a:t>높은 유지보수 비용</a:t>
            </a:r>
          </a:p>
          <a:p>
            <a:pPr lvl="1"/>
            <a:r>
              <a:rPr lang="en-US" altLang="ko-KR" sz="2000" dirty="0"/>
              <a:t>Risk</a:t>
            </a:r>
          </a:p>
          <a:p>
            <a:r>
              <a:rPr lang="ko-KR" altLang="en-US" sz="2400" dirty="0"/>
              <a:t>프로젝트의 실패</a:t>
            </a:r>
          </a:p>
          <a:p>
            <a:r>
              <a:rPr lang="ko-KR" altLang="en-US" sz="2400" dirty="0"/>
              <a:t>소프트웨어 프로젝트 계획 수립</a:t>
            </a:r>
          </a:p>
          <a:p>
            <a:pPr marL="0" indent="0">
              <a:buNone/>
            </a:pPr>
            <a:r>
              <a:rPr lang="ko-KR" altLang="en-US" sz="2400" dirty="0"/>
              <a:t>   “소프트웨어 개발 과정과 일정</a:t>
            </a:r>
            <a:r>
              <a:rPr lang="en-US" altLang="ko-KR" sz="2400" dirty="0"/>
              <a:t>, </a:t>
            </a:r>
            <a:r>
              <a:rPr lang="ko-KR" altLang="en-US" sz="2400" dirty="0"/>
              <a:t>비용</a:t>
            </a:r>
            <a:r>
              <a:rPr lang="en-US" altLang="ko-KR" sz="2400" dirty="0"/>
              <a:t>, </a:t>
            </a:r>
            <a:r>
              <a:rPr lang="ko-KR" altLang="en-US" sz="2400" dirty="0"/>
              <a:t>조직</a:t>
            </a:r>
            <a:r>
              <a:rPr lang="en-US" altLang="ko-KR" sz="2400" dirty="0"/>
              <a:t>, </a:t>
            </a:r>
            <a:r>
              <a:rPr lang="ko-KR" altLang="en-US" sz="2400" dirty="0"/>
              <a:t>생산 제품에 대하여 사전에 계획”</a:t>
            </a:r>
          </a:p>
          <a:p>
            <a:pPr lvl="1"/>
            <a:r>
              <a:rPr lang="ko-KR" altLang="en-US" sz="2000" dirty="0"/>
              <a:t>문제를 이해하고 정의</a:t>
            </a:r>
          </a:p>
          <a:p>
            <a:pPr lvl="1"/>
            <a:r>
              <a:rPr lang="ko-KR" altLang="en-US" sz="2000" dirty="0"/>
              <a:t>필요한 </a:t>
            </a:r>
            <a:r>
              <a:rPr lang="ko-KR" altLang="en-US" sz="2000" dirty="0" err="1"/>
              <a:t>소작업을</a:t>
            </a:r>
            <a:r>
              <a:rPr lang="ko-KR" altLang="en-US" sz="2000" dirty="0"/>
              <a:t> 정의하고 순서를 결정 </a:t>
            </a:r>
            <a:endParaRPr lang="en-US" altLang="ko-KR" sz="2000" dirty="0"/>
          </a:p>
          <a:p>
            <a:pPr lvl="1"/>
            <a:r>
              <a:rPr lang="ko-KR" altLang="en-US" sz="2000" dirty="0"/>
              <a:t>일정 예측</a:t>
            </a:r>
          </a:p>
          <a:p>
            <a:pPr lvl="1"/>
            <a:r>
              <a:rPr lang="ko-KR" altLang="en-US" sz="2000" dirty="0"/>
              <a:t>비용 예측</a:t>
            </a:r>
          </a:p>
          <a:p>
            <a:pPr lvl="1"/>
            <a:r>
              <a:rPr lang="ko-KR" altLang="en-US" sz="2000" dirty="0"/>
              <a:t>위험 분석</a:t>
            </a:r>
            <a:endParaRPr lang="en-US" altLang="ko-KR" sz="2000" dirty="0"/>
          </a:p>
        </p:txBody>
      </p:sp>
      <p:sp>
        <p:nvSpPr>
          <p:cNvPr id="3" name="오른쪽 중괄호 2"/>
          <p:cNvSpPr/>
          <p:nvPr/>
        </p:nvSpPr>
        <p:spPr>
          <a:xfrm>
            <a:off x="5868144" y="4509120"/>
            <a:ext cx="720080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32240" y="522920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+mj-lt"/>
              </a:rPr>
              <a:t>계획서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3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프로젝트 계획과 스케줄링</a:t>
            </a:r>
          </a:p>
        </p:txBody>
      </p:sp>
      <p:sp>
        <p:nvSpPr>
          <p:cNvPr id="1433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계획 수립의 결과 </a:t>
            </a:r>
            <a:r>
              <a:rPr lang="en-US" altLang="ko-KR" sz="2400" dirty="0"/>
              <a:t>-&gt; </a:t>
            </a:r>
            <a:r>
              <a:rPr lang="ko-KR" altLang="en-US" sz="2400" dirty="0">
                <a:solidFill>
                  <a:srgbClr val="0000FF"/>
                </a:solidFill>
              </a:rPr>
              <a:t>소프트웨어 개발 계획서</a:t>
            </a:r>
          </a:p>
          <a:p>
            <a:pPr lvl="1"/>
            <a:r>
              <a:rPr lang="ko-KR" altLang="en-US" sz="2000" dirty="0"/>
              <a:t>사업관리자</a:t>
            </a:r>
            <a:r>
              <a:rPr lang="en-US" altLang="ko-KR" sz="2000" dirty="0"/>
              <a:t>, </a:t>
            </a:r>
            <a:r>
              <a:rPr lang="ko-KR" altLang="en-US" sz="2000" dirty="0"/>
              <a:t>개발자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사용자들에게 사업의 범위</a:t>
            </a:r>
            <a:r>
              <a:rPr lang="en-US" altLang="ko-KR" sz="2000" dirty="0"/>
              <a:t>, </a:t>
            </a:r>
            <a:r>
              <a:rPr lang="ko-KR" altLang="en-US" sz="2000" dirty="0"/>
              <a:t>필요 비용</a:t>
            </a:r>
            <a:r>
              <a:rPr lang="en-US" altLang="ko-KR" sz="2000" dirty="0"/>
              <a:t>, </a:t>
            </a:r>
            <a:r>
              <a:rPr lang="ko-KR" altLang="en-US" sz="2000" dirty="0"/>
              <a:t>필요 자원</a:t>
            </a:r>
            <a:r>
              <a:rPr lang="en-US" altLang="ko-KR" sz="2000" dirty="0"/>
              <a:t>, </a:t>
            </a:r>
            <a:r>
              <a:rPr lang="ko-KR" altLang="en-US" sz="2000" dirty="0"/>
              <a:t>개발 일정</a:t>
            </a:r>
            <a:r>
              <a:rPr lang="en-US" altLang="ko-KR" sz="2000" dirty="0"/>
              <a:t>, </a:t>
            </a:r>
            <a:r>
              <a:rPr lang="ko-KR" altLang="en-US" sz="2000" dirty="0"/>
              <a:t>위험 요소 등에 대한 정보를 제공하는 산출문서</a:t>
            </a:r>
            <a:r>
              <a:rPr lang="en-US" altLang="ko-KR" sz="2000" dirty="0"/>
              <a:t>(deliverable)</a:t>
            </a:r>
          </a:p>
          <a:p>
            <a:r>
              <a:rPr lang="ko-KR" altLang="en-US" sz="2400" dirty="0"/>
              <a:t>주의할 점</a:t>
            </a:r>
          </a:p>
          <a:p>
            <a:pPr lvl="1"/>
            <a:r>
              <a:rPr lang="ko-KR" altLang="en-US" sz="2000" dirty="0"/>
              <a:t>시스템에 대한 충분한 이해</a:t>
            </a:r>
            <a:r>
              <a:rPr lang="en-US" altLang="ko-KR" sz="2000" dirty="0"/>
              <a:t>, </a:t>
            </a:r>
            <a:r>
              <a:rPr lang="ko-KR" altLang="en-US" sz="2000" dirty="0"/>
              <a:t>그러나 변경의 여지도 있음</a:t>
            </a:r>
          </a:p>
          <a:p>
            <a:pPr lvl="1"/>
            <a:r>
              <a:rPr lang="ko-KR" altLang="en-US" sz="2000" dirty="0"/>
              <a:t>현실적</a:t>
            </a:r>
            <a:r>
              <a:rPr lang="en-US" altLang="ko-KR" sz="2000" dirty="0"/>
              <a:t>, </a:t>
            </a:r>
            <a:r>
              <a:rPr lang="ko-KR" altLang="en-US" sz="2000" dirty="0"/>
              <a:t>구체적 계획</a:t>
            </a:r>
          </a:p>
          <a:p>
            <a:pPr lvl="1"/>
            <a:r>
              <a:rPr lang="ko-KR" altLang="en-US" sz="2000" dirty="0"/>
              <a:t>득실 관계 저울질</a:t>
            </a:r>
          </a:p>
          <a:p>
            <a:pPr lvl="1"/>
            <a:r>
              <a:rPr lang="ko-KR" altLang="en-US" sz="2000" dirty="0"/>
              <a:t>기술적인 측면 고려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1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프로젝트 계획과 스케줄링</a:t>
            </a:r>
          </a:p>
        </p:txBody>
      </p:sp>
      <p:sp>
        <p:nvSpPr>
          <p:cNvPr id="1433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계획</a:t>
            </a:r>
            <a:endParaRPr lang="en-US" altLang="ko-KR" dirty="0"/>
          </a:p>
          <a:p>
            <a:pPr lvl="1"/>
            <a:r>
              <a:rPr lang="ko-KR" altLang="en-US" dirty="0"/>
              <a:t>목표 설정 </a:t>
            </a:r>
            <a:endParaRPr lang="en-US" altLang="ko-KR" dirty="0"/>
          </a:p>
          <a:p>
            <a:pPr lvl="1"/>
            <a:r>
              <a:rPr lang="ko-KR" altLang="en-US" dirty="0"/>
              <a:t>일정 정의</a:t>
            </a:r>
            <a:endParaRPr lang="en-US" altLang="ko-KR" dirty="0"/>
          </a:p>
          <a:p>
            <a:pPr lvl="1"/>
            <a:r>
              <a:rPr lang="ko-KR" altLang="en-US" dirty="0"/>
              <a:t>비용 추정</a:t>
            </a:r>
            <a:endParaRPr lang="en-US" altLang="ko-KR" dirty="0"/>
          </a:p>
        </p:txBody>
      </p:sp>
      <p:pic>
        <p:nvPicPr>
          <p:cNvPr id="14341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311525"/>
            <a:ext cx="62642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목표설정</a:t>
            </a: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프로젝트 목표를 정의하는 것 </a:t>
            </a:r>
            <a:endParaRPr lang="en-US" altLang="ko-KR"/>
          </a:p>
          <a:p>
            <a:pPr lvl="1"/>
            <a:r>
              <a:rPr lang="ko-KR" altLang="en-US"/>
              <a:t>프로젝트 범위를 정하는 일</a:t>
            </a:r>
            <a:endParaRPr lang="en-US" altLang="ko-KR"/>
          </a:p>
          <a:p>
            <a:pPr lvl="1"/>
            <a:r>
              <a:rPr lang="ko-KR" altLang="en-US"/>
              <a:t>프로젝트 관리의 중요한 활동</a:t>
            </a:r>
            <a:endParaRPr lang="en-US" altLang="ko-KR"/>
          </a:p>
          <a:p>
            <a:pPr lvl="1"/>
            <a:r>
              <a:rPr lang="ko-KR" altLang="en-US"/>
              <a:t>프로젝트에서 다루어야 하는 모든 작업 포함</a:t>
            </a:r>
            <a:endParaRPr lang="en-US" altLang="ko-KR"/>
          </a:p>
          <a:p>
            <a:r>
              <a:rPr lang="ko-KR" altLang="en-US"/>
              <a:t>프로젝트에서 수행할 필요한 작업의 기준 선정</a:t>
            </a:r>
            <a:endParaRPr lang="en-US" altLang="ko-KR"/>
          </a:p>
          <a:p>
            <a:r>
              <a:rPr lang="ko-KR" altLang="en-US"/>
              <a:t>프로젝트 승인을 위한 참조문서 정의</a:t>
            </a:r>
            <a:endParaRPr lang="en-US" altLang="ko-KR"/>
          </a:p>
          <a:p>
            <a:pPr lvl="1"/>
            <a:r>
              <a:rPr lang="ko-KR" altLang="en-US" sz="2000"/>
              <a:t>프로젝트 목표 및 요구 </a:t>
            </a:r>
            <a:r>
              <a:rPr lang="en-US" altLang="ko-KR" sz="2000"/>
              <a:t>: </a:t>
            </a:r>
            <a:r>
              <a:rPr lang="ko-KR" altLang="en-US" sz="2000"/>
              <a:t>프로젝트에서 달성하여야 할 목표와 수행되어야 할 기본 작업</a:t>
            </a:r>
            <a:r>
              <a:rPr lang="en-US" altLang="ko-KR" sz="2000"/>
              <a:t>, </a:t>
            </a:r>
            <a:r>
              <a:rPr lang="ko-KR" altLang="en-US" sz="2000"/>
              <a:t>산출결과물</a:t>
            </a:r>
            <a:r>
              <a:rPr lang="en-US" altLang="ko-KR" sz="2000"/>
              <a:t>, </a:t>
            </a:r>
            <a:r>
              <a:rPr lang="ko-KR" altLang="en-US" sz="2000"/>
              <a:t>승인조건</a:t>
            </a:r>
            <a:endParaRPr lang="en-US" altLang="ko-KR" sz="2000"/>
          </a:p>
          <a:p>
            <a:pPr lvl="1"/>
            <a:r>
              <a:rPr lang="ko-KR" altLang="en-US" sz="2000"/>
              <a:t>가정과 제약조건 </a:t>
            </a:r>
            <a:r>
              <a:rPr lang="en-US" altLang="ko-KR" sz="2000"/>
              <a:t>: </a:t>
            </a:r>
            <a:r>
              <a:rPr lang="ko-KR" altLang="en-US" sz="2000"/>
              <a:t>프로젝트가 성공하기 위해 만족해야 하는 조건 </a:t>
            </a:r>
            <a:endParaRPr lang="en-US" altLang="ko-KR" sz="2000"/>
          </a:p>
          <a:p>
            <a:pPr lvl="1"/>
            <a:r>
              <a:rPr lang="ko-KR" altLang="en-US" sz="2000"/>
              <a:t>산출물과 점검 일정 </a:t>
            </a:r>
            <a:r>
              <a:rPr lang="en-US" altLang="ko-KR" sz="2000"/>
              <a:t>: </a:t>
            </a:r>
            <a:r>
              <a:rPr lang="ko-KR" altLang="en-US" sz="2000"/>
              <a:t>프로젝트에서 정해진 일정에 산출해야 하는 결과물</a:t>
            </a:r>
            <a:endParaRPr lang="en-US" altLang="ko-KR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2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프로젝트 범위</a:t>
            </a: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 프로젝트를 위한 계획은 대상 업무나 문제의 범위</a:t>
            </a:r>
            <a:r>
              <a:rPr lang="en-US" altLang="ko-KR" dirty="0"/>
              <a:t>(Scope)</a:t>
            </a:r>
            <a:r>
              <a:rPr lang="ko-KR" altLang="en-US" dirty="0"/>
              <a:t>를 정하는 것으로 부터 시작</a:t>
            </a:r>
          </a:p>
          <a:p>
            <a:r>
              <a:rPr lang="ko-KR" altLang="en-US" dirty="0"/>
              <a:t>문제의 범위를 정의 하기 위하여 먼저 문제의 배경과 응용분야를 잘 이해</a:t>
            </a:r>
          </a:p>
          <a:p>
            <a:pPr lvl="1"/>
            <a:r>
              <a:rPr lang="ko-KR" altLang="en-US" dirty="0"/>
              <a:t>사용자와 면담</a:t>
            </a:r>
          </a:p>
          <a:p>
            <a:pPr lvl="1"/>
            <a:r>
              <a:rPr lang="ko-KR" altLang="en-US" dirty="0"/>
              <a:t>현장 관찰</a:t>
            </a:r>
          </a:p>
          <a:p>
            <a:pPr lvl="1"/>
            <a:r>
              <a:rPr lang="ko-KR" altLang="en-US" dirty="0"/>
              <a:t>실제업무수행</a:t>
            </a:r>
          </a:p>
          <a:p>
            <a:pPr lvl="1"/>
            <a:r>
              <a:rPr lang="ko-KR" altLang="en-US" dirty="0"/>
              <a:t>문제 정의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2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프로젝트 범위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1050951" y="1716367"/>
            <a:ext cx="7411443" cy="3492500"/>
            <a:chOff x="1052488" y="2924196"/>
            <a:chExt cx="7411443" cy="34925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52488" y="2924196"/>
              <a:ext cx="2578100" cy="520700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</a:rPr>
                <a:t>문제의 인식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052488" y="3686196"/>
              <a:ext cx="2578100" cy="520700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</a:rPr>
                <a:t>기본 요건 분석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052488" y="4371996"/>
              <a:ext cx="2578100" cy="673100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</a:rPr>
                <a:t>시스템 조사 및</a:t>
              </a:r>
            </a:p>
            <a:p>
              <a:pPr algn="ctr"/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</a:rPr>
                <a:t>  정보 수립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052488" y="5210196"/>
              <a:ext cx="2578100" cy="520700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</a:rPr>
                <a:t>현 시스템의 이해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052488" y="5895996"/>
              <a:ext cx="2578100" cy="520700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latin typeface="맑은 고딕" pitchFamily="50" charset="-127"/>
                  <a:ea typeface="맑은 고딕" pitchFamily="50" charset="-127"/>
                </a:rPr>
                <a:t>신규 시스템의 정의</a:t>
              </a: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265338" y="3451246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265338" y="4213246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265338" y="5051446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265338" y="5737246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endParaRPr lang="ko-KR" altLang="en-US" sz="2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767132" y="2987672"/>
              <a:ext cx="251671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문제 범위와 원인 파악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767132" y="3687774"/>
              <a:ext cx="4554132" cy="585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문제를 둘러싼 조직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제도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시설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인원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기술에</a:t>
              </a:r>
            </a:p>
            <a:p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  관한 현황 파악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767132" y="4505864"/>
              <a:ext cx="469679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현재의 시스템 조사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업무 흐름 정책 등을 파악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767132" y="5188336"/>
              <a:ext cx="3850413" cy="585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면담과 서류로 심층 분석</a:t>
              </a:r>
            </a:p>
            <a:p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고객 상담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현업의 분석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작업의 체험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767132" y="6006062"/>
              <a:ext cx="22393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tx1"/>
                  </a:solidFill>
                  <a:latin typeface="Arial" pitchFamily="34" charset="0"/>
                  <a:ea typeface="굴림체" pitchFamily="49" charset="-127"/>
                  <a:cs typeface="+mn-cs"/>
                </a:defRPr>
              </a:lvl9pPr>
            </a:lstStyle>
            <a:p>
              <a:pPr>
                <a:buFont typeface="Wingdings" pitchFamily="2" charset="2"/>
                <a:buChar char="Ø"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목표 시스템의 정의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23728" y="602128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AS-IS  -&gt; TO-BE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2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문제정의</a:t>
            </a: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500"/>
              </a:lnSpc>
            </a:pPr>
            <a:r>
              <a:rPr lang="ko-KR" altLang="en-US" dirty="0"/>
              <a:t>대책 수립</a:t>
            </a:r>
          </a:p>
          <a:p>
            <a:pPr lvl="1">
              <a:lnSpc>
                <a:spcPts val="2500"/>
              </a:lnSpc>
            </a:pPr>
            <a:r>
              <a:rPr lang="ko-KR" altLang="en-US" dirty="0"/>
              <a:t>신규 시스템의 목표 설정</a:t>
            </a:r>
          </a:p>
          <a:p>
            <a:pPr lvl="2">
              <a:lnSpc>
                <a:spcPts val="2500"/>
              </a:lnSpc>
            </a:pPr>
            <a:r>
              <a:rPr lang="ko-KR" altLang="en-US" sz="2000" dirty="0"/>
              <a:t>기능과 우선순위</a:t>
            </a:r>
            <a:r>
              <a:rPr lang="en-US" altLang="ko-KR" sz="2000" dirty="0"/>
              <a:t>(</a:t>
            </a:r>
            <a:r>
              <a:rPr lang="ko-KR" altLang="en-US" sz="2000" dirty="0"/>
              <a:t>투자 효과를 분석</a:t>
            </a:r>
            <a:r>
              <a:rPr lang="en-US" altLang="ko-KR" sz="2000" dirty="0"/>
              <a:t>)</a:t>
            </a:r>
          </a:p>
          <a:p>
            <a:pPr lvl="1">
              <a:lnSpc>
                <a:spcPts val="2500"/>
              </a:lnSpc>
            </a:pPr>
            <a:r>
              <a:rPr lang="ko-KR" altLang="en-US" dirty="0"/>
              <a:t>해결 방안 모색</a:t>
            </a:r>
            <a:r>
              <a:rPr lang="en-US" altLang="ko-KR" dirty="0"/>
              <a:t>(</a:t>
            </a:r>
            <a:r>
              <a:rPr lang="ko-KR" altLang="en-US" dirty="0"/>
              <a:t>사용자 요구</a:t>
            </a:r>
            <a:r>
              <a:rPr lang="en-US" altLang="ko-KR" dirty="0"/>
              <a:t>, </a:t>
            </a:r>
            <a:r>
              <a:rPr lang="ko-KR" altLang="en-US" dirty="0"/>
              <a:t>개발 여건</a:t>
            </a:r>
            <a:r>
              <a:rPr lang="en-US" altLang="ko-KR" dirty="0"/>
              <a:t>, </a:t>
            </a:r>
            <a:r>
              <a:rPr lang="ko-KR" altLang="en-US" dirty="0"/>
              <a:t>기술적 능력 고려</a:t>
            </a:r>
            <a:r>
              <a:rPr lang="en-US" altLang="ko-KR" dirty="0"/>
              <a:t>)</a:t>
            </a:r>
          </a:p>
          <a:p>
            <a:pPr>
              <a:lnSpc>
                <a:spcPts val="2500"/>
              </a:lnSpc>
            </a:pPr>
            <a:r>
              <a:rPr lang="ko-KR" altLang="en-US" dirty="0"/>
              <a:t>시스템 정의</a:t>
            </a:r>
          </a:p>
          <a:p>
            <a:pPr lvl="1">
              <a:lnSpc>
                <a:spcPts val="2500"/>
              </a:lnSpc>
            </a:pPr>
            <a:r>
              <a:rPr lang="ko-KR" altLang="en-US" dirty="0"/>
              <a:t>문제의 기술</a:t>
            </a:r>
          </a:p>
          <a:p>
            <a:pPr lvl="1">
              <a:lnSpc>
                <a:spcPts val="2500"/>
              </a:lnSpc>
            </a:pPr>
            <a:r>
              <a:rPr lang="ko-KR" altLang="en-US" dirty="0"/>
              <a:t>시스템의 필요성</a:t>
            </a:r>
          </a:p>
          <a:p>
            <a:pPr lvl="1">
              <a:lnSpc>
                <a:spcPts val="2500"/>
              </a:lnSpc>
            </a:pPr>
            <a:r>
              <a:rPr lang="ko-KR" altLang="en-US" dirty="0"/>
              <a:t>시스템의 목표</a:t>
            </a:r>
          </a:p>
          <a:p>
            <a:pPr lvl="1">
              <a:lnSpc>
                <a:spcPts val="2500"/>
              </a:lnSpc>
            </a:pPr>
            <a:r>
              <a:rPr lang="ko-KR" altLang="en-US" dirty="0"/>
              <a:t>제약 사항</a:t>
            </a:r>
          </a:p>
          <a:p>
            <a:pPr lvl="1">
              <a:lnSpc>
                <a:spcPts val="2500"/>
              </a:lnSpc>
            </a:pPr>
            <a:r>
              <a:rPr lang="ko-KR" altLang="en-US" dirty="0"/>
              <a:t>시스템의 제공 기능</a:t>
            </a:r>
          </a:p>
          <a:p>
            <a:pPr lvl="1">
              <a:lnSpc>
                <a:spcPts val="2500"/>
              </a:lnSpc>
            </a:pPr>
            <a:r>
              <a:rPr lang="ko-KR" altLang="en-US" dirty="0"/>
              <a:t>사용자의 특징</a:t>
            </a:r>
          </a:p>
          <a:p>
            <a:pPr lvl="1">
              <a:lnSpc>
                <a:spcPts val="2500"/>
              </a:lnSpc>
            </a:pP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환경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4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프로젝트 범위 정하기</a:t>
            </a:r>
            <a:endParaRPr lang="en-US" altLang="ko-KR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수강 신청 시스템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넓은 범위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ko-KR" altLang="en-US" dirty="0"/>
              <a:t>작은 범위</a:t>
            </a:r>
            <a:endParaRPr lang="en-US" altLang="ko-KR" dirty="0"/>
          </a:p>
          <a:p>
            <a:pPr lvl="1" eaLnBrk="1" hangingPunct="1">
              <a:buFontTx/>
              <a:buNone/>
            </a:pPr>
            <a:endParaRPr lang="en-US" altLang="ko-KR" dirty="0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060575"/>
            <a:ext cx="52578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70375"/>
            <a:ext cx="478155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04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WBS</a:t>
            </a:r>
            <a:endParaRPr lang="ko-KR" altLang="en-US"/>
          </a:p>
        </p:txBody>
      </p:sp>
      <p:sp>
        <p:nvSpPr>
          <p:cNvPr id="16388" name="내용 개체 틀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팀이 프로젝트 목표를 달성하고 결과물을 산출하기 위하여 수행하여야 할 작업을 계층적으로 분할한 것</a:t>
            </a:r>
          </a:p>
        </p:txBody>
      </p:sp>
      <p:pic>
        <p:nvPicPr>
          <p:cNvPr id="16389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707853"/>
            <a:ext cx="75946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8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스케줄링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WBS</a:t>
            </a:r>
            <a:r>
              <a:rPr lang="ko-KR" altLang="en-US" dirty="0"/>
              <a:t>를 기초로 하여 일정을 정의하는 것</a:t>
            </a:r>
            <a:endParaRPr lang="en-US" altLang="ko-KR" dirty="0"/>
          </a:p>
          <a:p>
            <a:pPr marL="400050" lvl="1" indent="0">
              <a:buFontTx/>
              <a:buNone/>
            </a:pPr>
            <a:r>
              <a:rPr lang="en-US" altLang="ko-KR" dirty="0"/>
              <a:t>1) </a:t>
            </a:r>
            <a:r>
              <a:rPr lang="ko-KR" altLang="en-US" dirty="0"/>
              <a:t>작업 사이의 의존 관계 파악</a:t>
            </a:r>
          </a:p>
          <a:p>
            <a:pPr marL="400050" lvl="1" indent="0">
              <a:buNone/>
            </a:pPr>
            <a:r>
              <a:rPr lang="en-US" altLang="ko-KR" dirty="0"/>
              <a:t>2) CPM(Critical Path Method) </a:t>
            </a:r>
            <a:r>
              <a:rPr lang="ko-KR" altLang="en-US" dirty="0"/>
              <a:t>방법을 이용한 여유 시간 계산 </a:t>
            </a:r>
            <a:endParaRPr lang="en-US" altLang="ko-KR" dirty="0"/>
          </a:p>
          <a:p>
            <a:pPr marL="400050" lvl="1" indent="0">
              <a:buFontTx/>
              <a:buNone/>
            </a:pPr>
            <a:r>
              <a:rPr lang="en-US" altLang="ko-KR" dirty="0"/>
              <a:t>3) </a:t>
            </a:r>
            <a:r>
              <a:rPr lang="ko-KR" altLang="en-US" dirty="0"/>
              <a:t>소요 자원의 할당</a:t>
            </a:r>
            <a:endParaRPr lang="ko-KR" altLang="en-US" dirty="0">
              <a:latin typeface="Times New Roman" pitchFamily="18" charset="0"/>
            </a:endParaRPr>
          </a:p>
        </p:txBody>
      </p:sp>
      <p:pic>
        <p:nvPicPr>
          <p:cNvPr id="17413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3645024"/>
            <a:ext cx="5635625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6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0" y="1285875"/>
            <a:ext cx="3643313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lang="en-US" altLang="ko-KR" sz="1400" dirty="0">
              <a:latin typeface="+mn-ea"/>
              <a:cs typeface="Arial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0375" y="1512888"/>
            <a:ext cx="8229600" cy="465296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dirty="0"/>
              <a:t>3.1 </a:t>
            </a:r>
            <a:r>
              <a:rPr lang="ko-KR" altLang="en-US" dirty="0"/>
              <a:t>프로젝트 시작 </a:t>
            </a:r>
            <a:endParaRPr lang="en-US" altLang="ko-KR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dirty="0"/>
              <a:t>3.2 </a:t>
            </a:r>
            <a:r>
              <a:rPr lang="ko-KR" altLang="en-US" dirty="0"/>
              <a:t>프로젝트 계획과 스케줄링</a:t>
            </a:r>
            <a:endParaRPr lang="en-US" altLang="ko-KR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dirty="0"/>
              <a:t>3.3 </a:t>
            </a:r>
            <a:r>
              <a:rPr lang="ko-KR" altLang="en-US" dirty="0"/>
              <a:t>비용 예측 기법</a:t>
            </a: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dirty="0"/>
              <a:t>3.4 </a:t>
            </a:r>
            <a:r>
              <a:rPr lang="ko-KR" altLang="en-US" dirty="0"/>
              <a:t>프로젝트 팀 조직</a:t>
            </a:r>
            <a:endParaRPr lang="en-US" altLang="ko-KR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dirty="0"/>
              <a:t>3.5 </a:t>
            </a:r>
            <a:r>
              <a:rPr lang="ko-KR" altLang="en-US" dirty="0"/>
              <a:t>실행과 모니터링 </a:t>
            </a:r>
            <a:endParaRPr lang="en-US" altLang="ko-KR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ko-KR" dirty="0"/>
              <a:t>3.6 </a:t>
            </a:r>
            <a:r>
              <a:rPr lang="ko-KR" altLang="en-US" dirty="0"/>
              <a:t>리스크 관리</a:t>
            </a:r>
            <a:endParaRPr lang="en-US" altLang="ko-KR" dirty="0"/>
          </a:p>
          <a:p>
            <a:pPr>
              <a:lnSpc>
                <a:spcPct val="150000"/>
              </a:lnSpc>
              <a:defRPr/>
            </a:pPr>
            <a:endParaRPr lang="ko-KR" altLang="en-US" dirty="0"/>
          </a:p>
        </p:txBody>
      </p:sp>
      <p:sp>
        <p:nvSpPr>
          <p:cNvPr id="8197" name="제목 1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922337"/>
          </a:xfrm>
        </p:spPr>
        <p:txBody>
          <a:bodyPr/>
          <a:lstStyle/>
          <a:p>
            <a:r>
              <a:rPr lang="ko-KR" altLang="en-US"/>
              <a:t>목 차</a:t>
            </a:r>
          </a:p>
        </p:txBody>
      </p:sp>
      <p:pic>
        <p:nvPicPr>
          <p:cNvPr id="8198" name="Picture 2" descr="Project Control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76" y="2059981"/>
            <a:ext cx="3790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47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0975"/>
            <a:ext cx="8229600" cy="727075"/>
          </a:xfrm>
        </p:spPr>
        <p:txBody>
          <a:bodyPr/>
          <a:lstStyle/>
          <a:p>
            <a:pPr eaLnBrk="1" hangingPunct="1"/>
            <a:r>
              <a:rPr lang="en-US" altLang="ko-KR"/>
              <a:t>CPM</a:t>
            </a:r>
            <a:r>
              <a:rPr lang="ko-KR" altLang="en-US"/>
              <a:t> 네트워크</a:t>
            </a: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endParaRPr lang="ko-KR" altLang="en-US"/>
          </a:p>
        </p:txBody>
      </p:sp>
      <p:pic>
        <p:nvPicPr>
          <p:cNvPr id="18437" name="내용 개체 틀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0263" y="1395685"/>
            <a:ext cx="5534025" cy="5273675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99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/>
              <a:t>CP/M </a:t>
            </a:r>
            <a:r>
              <a:rPr lang="ko-KR" altLang="en-US" dirty="0"/>
              <a:t>네트워크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장점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관리자의 일정 계획 수립에 도움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프로젝트 안에 포함된 작업 사이의 관계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병행 작업 계획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일정 시뮬레이션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일정 점검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관리에 대한 작업도 포함 가능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작업 시간을 정확히 예측할 필요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7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프로젝트 일정표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  <a:p>
            <a:pPr lvl="1"/>
            <a:r>
              <a:rPr lang="ko-KR" altLang="en-US" dirty="0"/>
              <a:t>사용목적에 따라 크게 두 가지로 구분</a:t>
            </a:r>
            <a:endParaRPr lang="en-US" altLang="ko-KR" dirty="0"/>
          </a:p>
          <a:p>
            <a:pPr lvl="2"/>
            <a:r>
              <a:rPr lang="ko-KR" altLang="en-US" dirty="0"/>
              <a:t>프로젝트 현황파악 </a:t>
            </a:r>
            <a:r>
              <a:rPr lang="en-US" altLang="ko-KR" dirty="0"/>
              <a:t>: </a:t>
            </a:r>
            <a:r>
              <a:rPr lang="ko-KR" altLang="en-US" dirty="0"/>
              <a:t>프로젝트에 대한 </a:t>
            </a:r>
            <a:r>
              <a:rPr lang="en-US" altLang="ko-KR" dirty="0"/>
              <a:t>Task</a:t>
            </a:r>
            <a:r>
              <a:rPr lang="ko-KR" altLang="en-US" dirty="0"/>
              <a:t>별 일정</a:t>
            </a:r>
            <a:r>
              <a:rPr lang="en-US" altLang="ko-KR" dirty="0"/>
              <a:t>, </a:t>
            </a:r>
            <a:r>
              <a:rPr lang="ko-KR" altLang="en-US" dirty="0"/>
              <a:t>담당자</a:t>
            </a:r>
            <a:r>
              <a:rPr lang="en-US" altLang="ko-KR" dirty="0"/>
              <a:t>, </a:t>
            </a:r>
            <a:r>
              <a:rPr lang="ko-KR" altLang="en-US" dirty="0"/>
              <a:t>진척도 등을 파악하기 위하여 사용</a:t>
            </a:r>
            <a:endParaRPr lang="en-US" altLang="ko-KR" dirty="0"/>
          </a:p>
          <a:p>
            <a:pPr lvl="2"/>
            <a:r>
              <a:rPr lang="ko-KR" altLang="en-US" dirty="0"/>
              <a:t>리소스 현황파악 </a:t>
            </a:r>
            <a:r>
              <a:rPr lang="en-US" altLang="ko-KR" dirty="0"/>
              <a:t>: </a:t>
            </a:r>
            <a:r>
              <a:rPr lang="ko-KR" altLang="en-US" dirty="0"/>
              <a:t>각종 자원이나 사람 등의 리소스에 대하여 </a:t>
            </a:r>
            <a:r>
              <a:rPr lang="ko-KR" altLang="en-US" dirty="0" err="1"/>
              <a:t>시간축을</a:t>
            </a:r>
            <a:r>
              <a:rPr lang="ko-KR" altLang="en-US" dirty="0"/>
              <a:t> 기준으로 이의 활용된 현황을 파악하기 위하여 사용</a:t>
            </a:r>
            <a:endParaRPr lang="en-US" altLang="ko-KR" dirty="0"/>
          </a:p>
          <a:p>
            <a:pPr lvl="1"/>
            <a:r>
              <a:rPr lang="ko-KR" altLang="en-US" dirty="0" err="1"/>
              <a:t>소작업별로</a:t>
            </a:r>
            <a:r>
              <a:rPr lang="ko-KR" altLang="en-US" dirty="0"/>
              <a:t> 작업의 시작과 끝을 나타낸 그래프</a:t>
            </a:r>
          </a:p>
          <a:p>
            <a:pPr lvl="1"/>
            <a:r>
              <a:rPr lang="ko-KR" altLang="en-US" dirty="0"/>
              <a:t>예비시간을 보여줌</a:t>
            </a:r>
          </a:p>
          <a:p>
            <a:pPr lvl="1"/>
            <a:r>
              <a:rPr lang="ko-KR" altLang="en-US" dirty="0"/>
              <a:t>계획 대비 진척도를 표시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90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자원 할당과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태스크</a:t>
            </a:r>
            <a:r>
              <a:rPr lang="en-US" altLang="ko-KR" dirty="0"/>
              <a:t>(Task) </a:t>
            </a:r>
            <a:r>
              <a:rPr lang="ko-KR" altLang="en-US" dirty="0" err="1"/>
              <a:t>간트차트</a:t>
            </a:r>
            <a:endParaRPr lang="en-US" altLang="ko-KR" dirty="0"/>
          </a:p>
          <a:p>
            <a:pPr lvl="1"/>
            <a:r>
              <a:rPr lang="ko-KR" altLang="en-US" dirty="0"/>
              <a:t>가장 일반적이고 간단한 형태의 </a:t>
            </a:r>
            <a:r>
              <a:rPr lang="ko-KR" altLang="en-US" dirty="0" err="1"/>
              <a:t>간트차트로</a:t>
            </a:r>
            <a:r>
              <a:rPr lang="ko-KR" altLang="en-US" dirty="0"/>
              <a:t> 각 개별 </a:t>
            </a:r>
            <a:r>
              <a:rPr lang="en-US" altLang="ko-KR" dirty="0"/>
              <a:t>Task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담당자</a:t>
            </a:r>
            <a:r>
              <a:rPr lang="en-US" altLang="ko-KR" dirty="0"/>
              <a:t>, </a:t>
            </a:r>
            <a:r>
              <a:rPr lang="ko-KR" altLang="en-US" dirty="0"/>
              <a:t>시작일</a:t>
            </a:r>
            <a:r>
              <a:rPr lang="en-US" altLang="ko-KR" dirty="0"/>
              <a:t>, </a:t>
            </a:r>
            <a:r>
              <a:rPr lang="ko-KR" altLang="en-US" dirty="0"/>
              <a:t>종료일을 중심으로 태스크의 진행상황을 바</a:t>
            </a:r>
            <a:r>
              <a:rPr lang="en-US" altLang="ko-KR" dirty="0"/>
              <a:t>(Bar)</a:t>
            </a:r>
            <a:r>
              <a:rPr lang="ko-KR" altLang="en-US" dirty="0"/>
              <a:t>형태로 한눈에 파악할 수 있도록 표현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9461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016"/>
            <a:ext cx="74961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23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자원 할당과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리소스</a:t>
            </a:r>
            <a:r>
              <a:rPr lang="en-US" altLang="ko-KR" dirty="0"/>
              <a:t>(Resource) </a:t>
            </a:r>
            <a:r>
              <a:rPr lang="ko-KR" altLang="en-US" dirty="0" err="1"/>
              <a:t>간트차트</a:t>
            </a:r>
            <a:endParaRPr lang="en-US" altLang="ko-KR" dirty="0"/>
          </a:p>
          <a:p>
            <a:pPr lvl="1"/>
            <a:r>
              <a:rPr lang="ko-KR" altLang="en-US" dirty="0"/>
              <a:t>회사의 다양한 리소스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 err="1"/>
              <a:t>자원등</a:t>
            </a:r>
            <a:r>
              <a:rPr lang="en-US" altLang="ko-KR" dirty="0"/>
              <a:t>)</a:t>
            </a:r>
            <a:r>
              <a:rPr lang="ko-KR" altLang="en-US" dirty="0"/>
              <a:t>에 대하여 휴가</a:t>
            </a:r>
            <a:r>
              <a:rPr lang="en-US" altLang="ko-KR" dirty="0"/>
              <a:t>, </a:t>
            </a:r>
            <a:r>
              <a:rPr lang="ko-KR" altLang="en-US" dirty="0"/>
              <a:t>업무 진행도</a:t>
            </a:r>
            <a:r>
              <a:rPr lang="en-US" altLang="ko-KR" dirty="0"/>
              <a:t>, </a:t>
            </a:r>
            <a:r>
              <a:rPr lang="ko-KR" altLang="en-US" dirty="0"/>
              <a:t>자원 활용현황 등의 개별항목을 비교할 수 있음</a:t>
            </a:r>
          </a:p>
        </p:txBody>
      </p:sp>
      <p:pic>
        <p:nvPicPr>
          <p:cNvPr id="4" name="내용 개체 틀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6120531" cy="374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예산 계획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소프트웨어 개발 비용 예측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정확한 비용 예측은 매우 어려움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알려지지 않은 요소가 산재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원가의 계산이 어려움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과거의 </a:t>
            </a:r>
            <a:r>
              <a:rPr lang="ko-KR" altLang="en-US" dirty="0" err="1"/>
              <a:t>데이타가</a:t>
            </a:r>
            <a:r>
              <a:rPr lang="ko-KR" altLang="en-US" dirty="0"/>
              <a:t> 필요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단계적 비용 산정 방법도 사용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예산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인건비</a:t>
            </a:r>
            <a:r>
              <a:rPr lang="en-US" altLang="ko-KR" dirty="0"/>
              <a:t>: MM(</a:t>
            </a:r>
            <a:r>
              <a:rPr lang="ko-KR" altLang="en-US" dirty="0"/>
              <a:t>인원</a:t>
            </a:r>
            <a:r>
              <a:rPr lang="en-US" altLang="ko-KR" dirty="0"/>
              <a:t>/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을 기초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경비</a:t>
            </a:r>
            <a:r>
              <a:rPr lang="en-US" altLang="ko-KR" dirty="0"/>
              <a:t>: </a:t>
            </a:r>
            <a:r>
              <a:rPr lang="ko-KR" altLang="en-US" dirty="0"/>
              <a:t>여비</a:t>
            </a:r>
            <a:r>
              <a:rPr lang="en-US" altLang="ko-KR" dirty="0"/>
              <a:t>, </a:t>
            </a:r>
            <a:r>
              <a:rPr lang="ko-KR" altLang="en-US" dirty="0"/>
              <a:t>인쇄비</a:t>
            </a:r>
            <a:r>
              <a:rPr lang="en-US" altLang="ko-KR" dirty="0"/>
              <a:t>, </a:t>
            </a:r>
            <a:r>
              <a:rPr lang="ko-KR" altLang="en-US" dirty="0"/>
              <a:t>재료비</a:t>
            </a:r>
            <a:r>
              <a:rPr lang="en-US" altLang="ko-KR" dirty="0"/>
              <a:t>, </a:t>
            </a:r>
            <a:r>
              <a:rPr lang="ko-KR" altLang="en-US" dirty="0"/>
              <a:t>회의비</a:t>
            </a:r>
            <a:r>
              <a:rPr lang="en-US" altLang="ko-KR" dirty="0"/>
              <a:t>, </a:t>
            </a:r>
            <a:r>
              <a:rPr lang="ko-KR" altLang="en-US" dirty="0"/>
              <a:t>공공요금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간접 경비</a:t>
            </a:r>
            <a:r>
              <a:rPr lang="en-US" altLang="ko-KR" dirty="0"/>
              <a:t>: overhead 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4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비용에 영향을 주는 요소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ts val="2811"/>
              </a:lnSpc>
            </a:pPr>
            <a:r>
              <a:rPr lang="ko-KR" altLang="en-US" dirty="0"/>
              <a:t>제품의 크기</a:t>
            </a:r>
          </a:p>
          <a:p>
            <a:pPr lvl="1">
              <a:lnSpc>
                <a:spcPts val="2811"/>
              </a:lnSpc>
            </a:pPr>
            <a:r>
              <a:rPr lang="ko-KR" altLang="en-US" dirty="0"/>
              <a:t>제품의 크기가 커짐에 따라 기하급수로 늘어남</a:t>
            </a:r>
          </a:p>
          <a:p>
            <a:pPr>
              <a:lnSpc>
                <a:spcPts val="2811"/>
              </a:lnSpc>
            </a:pPr>
            <a:r>
              <a:rPr lang="ko-KR" altLang="en-US" dirty="0"/>
              <a:t>제품의 복잡도</a:t>
            </a:r>
          </a:p>
          <a:p>
            <a:pPr lvl="1">
              <a:lnSpc>
                <a:spcPts val="2811"/>
              </a:lnSpc>
            </a:pPr>
            <a:r>
              <a:rPr lang="ko-KR" altLang="en-US" dirty="0"/>
              <a:t>응용 </a:t>
            </a:r>
            <a:r>
              <a:rPr lang="en-US" altLang="ko-KR" dirty="0"/>
              <a:t>: </a:t>
            </a:r>
            <a:r>
              <a:rPr lang="ko-KR" altLang="en-US" dirty="0"/>
              <a:t>개발지원 </a:t>
            </a:r>
            <a:r>
              <a:rPr lang="en-US" altLang="ko-KR" dirty="0"/>
              <a:t>: </a:t>
            </a:r>
            <a:r>
              <a:rPr lang="ko-KR" altLang="en-US" dirty="0"/>
              <a:t>시스템 </a:t>
            </a:r>
            <a:r>
              <a:rPr lang="en-US" altLang="ko-KR" dirty="0"/>
              <a:t>= 1 : 3 : 9</a:t>
            </a:r>
          </a:p>
          <a:p>
            <a:pPr>
              <a:lnSpc>
                <a:spcPts val="2811"/>
              </a:lnSpc>
            </a:pPr>
            <a:r>
              <a:rPr lang="ko-KR" altLang="en-US" dirty="0"/>
              <a:t>프로그래머의 자질</a:t>
            </a:r>
          </a:p>
          <a:p>
            <a:pPr lvl="1">
              <a:lnSpc>
                <a:spcPts val="2811"/>
              </a:lnSpc>
            </a:pPr>
            <a:r>
              <a:rPr lang="ko-KR" altLang="en-US" dirty="0"/>
              <a:t>코딩</a:t>
            </a:r>
            <a:r>
              <a:rPr lang="en-US" altLang="ko-KR" dirty="0"/>
              <a:t>, </a:t>
            </a:r>
            <a:r>
              <a:rPr lang="ko-KR" altLang="en-US" dirty="0"/>
              <a:t>디버깅의 </a:t>
            </a:r>
            <a:r>
              <a:rPr lang="ko-KR" altLang="en-US" dirty="0" err="1"/>
              <a:t>능력차</a:t>
            </a:r>
            <a:endParaRPr lang="ko-KR" altLang="en-US" dirty="0"/>
          </a:p>
          <a:p>
            <a:pPr lvl="1">
              <a:lnSpc>
                <a:spcPts val="2811"/>
              </a:lnSpc>
            </a:pPr>
            <a:r>
              <a:rPr lang="ko-KR" altLang="en-US" dirty="0"/>
              <a:t>프로그래밍 언어</a:t>
            </a:r>
            <a:r>
              <a:rPr lang="en-US" altLang="ko-KR" dirty="0"/>
              <a:t>, </a:t>
            </a:r>
            <a:r>
              <a:rPr lang="ko-KR" altLang="en-US" dirty="0"/>
              <a:t>응용 친숙도</a:t>
            </a:r>
          </a:p>
          <a:p>
            <a:pPr>
              <a:lnSpc>
                <a:spcPts val="2811"/>
              </a:lnSpc>
            </a:pPr>
            <a:r>
              <a:rPr lang="ko-KR" altLang="en-US" dirty="0"/>
              <a:t>요구되는 신뢰도 수준</a:t>
            </a:r>
          </a:p>
          <a:p>
            <a:pPr>
              <a:lnSpc>
                <a:spcPts val="2811"/>
              </a:lnSpc>
            </a:pPr>
            <a:r>
              <a:rPr lang="ko-KR" altLang="en-US" spc="-301" dirty="0"/>
              <a:t>기술 수준</a:t>
            </a:r>
            <a:r>
              <a:rPr lang="en-US" altLang="ko-KR" spc="-301" dirty="0"/>
              <a:t>(</a:t>
            </a:r>
            <a:r>
              <a:rPr lang="ko-KR" altLang="en-US" spc="-301" dirty="0"/>
              <a:t>개발 장비</a:t>
            </a:r>
            <a:r>
              <a:rPr lang="en-US" altLang="ko-KR" spc="-301" dirty="0"/>
              <a:t>, </a:t>
            </a:r>
            <a:r>
              <a:rPr lang="ko-KR" altLang="en-US" spc="-301" dirty="0"/>
              <a:t>도구</a:t>
            </a:r>
            <a:r>
              <a:rPr lang="en-US" altLang="ko-KR" spc="-301" dirty="0"/>
              <a:t>, </a:t>
            </a:r>
            <a:r>
              <a:rPr lang="ko-KR" altLang="en-US" spc="-301" dirty="0"/>
              <a:t>조직능력</a:t>
            </a:r>
            <a:r>
              <a:rPr lang="en-US" altLang="ko-KR" spc="-301" dirty="0"/>
              <a:t>, </a:t>
            </a:r>
            <a:r>
              <a:rPr lang="ko-KR" altLang="en-US" spc="-301" dirty="0"/>
              <a:t>관리</a:t>
            </a:r>
            <a:r>
              <a:rPr lang="en-US" altLang="ko-KR" spc="-301" dirty="0"/>
              <a:t>, </a:t>
            </a:r>
            <a:r>
              <a:rPr lang="ko-KR" altLang="en-US" spc="-301" dirty="0"/>
              <a:t>방법론 숙달</a:t>
            </a:r>
            <a:r>
              <a:rPr lang="en-US" altLang="ko-KR" spc="-301" dirty="0"/>
              <a:t>)</a:t>
            </a:r>
          </a:p>
          <a:p>
            <a:pPr>
              <a:lnSpc>
                <a:spcPts val="2811"/>
              </a:lnSpc>
            </a:pPr>
            <a:r>
              <a:rPr lang="ko-KR" altLang="en-US" dirty="0"/>
              <a:t>남은 시간</a:t>
            </a:r>
            <a:endParaRPr lang="ko-KR" altLang="en-US" spc="-301" dirty="0"/>
          </a:p>
          <a:p>
            <a:pPr>
              <a:lnSpc>
                <a:spcPts val="2811"/>
              </a:lnSpc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4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비용예측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노력</a:t>
            </a:r>
            <a:r>
              <a:rPr lang="en-US" altLang="ko-KR" dirty="0"/>
              <a:t>(effort)</a:t>
            </a:r>
            <a:r>
              <a:rPr lang="ko-KR" altLang="en-US" dirty="0"/>
              <a:t>과 자원</a:t>
            </a:r>
            <a:r>
              <a:rPr lang="en-US" altLang="ko-KR" dirty="0"/>
              <a:t>(resource)</a:t>
            </a:r>
            <a:r>
              <a:rPr lang="ko-KR" altLang="en-US" dirty="0"/>
              <a:t>과 기간</a:t>
            </a:r>
            <a:r>
              <a:rPr lang="en-US" altLang="ko-KR" dirty="0"/>
              <a:t>(duration)</a:t>
            </a:r>
            <a:r>
              <a:rPr lang="ko-KR" altLang="en-US" dirty="0"/>
              <a:t>의 </a:t>
            </a:r>
            <a:r>
              <a:rPr lang="ko-KR" altLang="en-US"/>
              <a:t>관계   </a:t>
            </a:r>
            <a:r>
              <a:rPr lang="en-US" altLang="ko-KR" sz="2400" b="1"/>
              <a:t>D </a:t>
            </a:r>
            <a:r>
              <a:rPr lang="en-US" altLang="ko-KR" sz="2400" b="1" dirty="0"/>
              <a:t>= E/M</a:t>
            </a:r>
          </a:p>
          <a:p>
            <a:pPr>
              <a:defRPr/>
            </a:pPr>
            <a:r>
              <a:rPr lang="ko-KR" altLang="en-US" dirty="0"/>
              <a:t>비용 예측의 중요한 변수는 투입되는 엔지니어의 인원수와 작업 기간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비용 예측 기법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전문가 판단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PERT(Program Evaluation and Review Technique)</a:t>
            </a:r>
          </a:p>
          <a:p>
            <a:pPr lvl="1">
              <a:defRPr/>
            </a:pPr>
            <a:r>
              <a:rPr lang="ko-KR" altLang="en-US" dirty="0"/>
              <a:t>알고리즘식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5" t="44891" r="19869" b="29628"/>
          <a:stretch/>
        </p:blipFill>
        <p:spPr bwMode="auto">
          <a:xfrm>
            <a:off x="3635896" y="4581128"/>
            <a:ext cx="5112568" cy="191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802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COCOMO-81 </a:t>
            </a:r>
            <a:endParaRPr lang="ko-KR" altLang="en-US"/>
          </a:p>
        </p:txBody>
      </p:sp>
      <p:sp>
        <p:nvSpPr>
          <p:cNvPr id="2150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Boehm</a:t>
            </a:r>
            <a:r>
              <a:rPr lang="ko-KR" altLang="en-US" dirty="0"/>
              <a:t>이 개발</a:t>
            </a:r>
          </a:p>
          <a:p>
            <a:pPr lvl="1"/>
            <a:r>
              <a:rPr lang="en-US" altLang="ko-KR" spc="-150" dirty="0"/>
              <a:t>TRW</a:t>
            </a:r>
            <a:r>
              <a:rPr lang="ko-KR" altLang="en-US" spc="-150" dirty="0"/>
              <a:t>의 </a:t>
            </a:r>
            <a:r>
              <a:rPr lang="en-US" altLang="ko-KR" spc="-150" dirty="0"/>
              <a:t>2K-32K </a:t>
            </a:r>
            <a:r>
              <a:rPr lang="ko-KR" altLang="en-US" spc="-150" dirty="0"/>
              <a:t>정도의 많은 프로젝트의 기록을 통계 분석</a:t>
            </a:r>
          </a:p>
          <a:p>
            <a:r>
              <a:rPr lang="ko-KR" altLang="en-US" sz="2400" dirty="0"/>
              <a:t>규모를 기반으로 하는 수학적 공식 사용</a:t>
            </a:r>
            <a:endParaRPr lang="en-US" altLang="ko-KR" sz="2400" dirty="0"/>
          </a:p>
          <a:p>
            <a:r>
              <a:rPr lang="ko-KR" altLang="en-US" sz="2400" dirty="0"/>
              <a:t>개발 소프트웨어의 유형이나 팀</a:t>
            </a:r>
            <a:r>
              <a:rPr lang="en-US" altLang="ko-KR" sz="2400" dirty="0"/>
              <a:t>, </a:t>
            </a:r>
            <a:r>
              <a:rPr lang="ko-KR" altLang="en-US" sz="2400" dirty="0"/>
              <a:t>프로젝트 프로세스</a:t>
            </a:r>
            <a:r>
              <a:rPr lang="en-US" altLang="ko-KR" sz="2400" dirty="0"/>
              <a:t>, </a:t>
            </a:r>
            <a:r>
              <a:rPr lang="ko-KR" altLang="en-US" sz="2400" dirty="0"/>
              <a:t>등 </a:t>
            </a:r>
            <a:r>
              <a:rPr lang="ko-KR" altLang="en-US" sz="2400" dirty="0" err="1"/>
              <a:t>프로덕트에</a:t>
            </a:r>
            <a:r>
              <a:rPr lang="ko-KR" altLang="en-US" sz="2400" dirty="0"/>
              <a:t> 영향을 주는 요인을 고려</a:t>
            </a:r>
            <a:endParaRPr lang="en-US" altLang="ko-KR" sz="2400" dirty="0"/>
          </a:p>
          <a:p>
            <a:r>
              <a:rPr lang="ko-KR" altLang="en-US" sz="2400" dirty="0"/>
              <a:t>노력 </a:t>
            </a:r>
            <a:r>
              <a:rPr lang="en-US" altLang="ko-KR" sz="2400" dirty="0"/>
              <a:t>= A × (Size)</a:t>
            </a:r>
            <a:r>
              <a:rPr lang="en-US" altLang="ko-KR" sz="2400" baseline="30000" dirty="0"/>
              <a:t>B</a:t>
            </a:r>
            <a:r>
              <a:rPr lang="en-US" altLang="ko-KR" sz="2400" dirty="0"/>
              <a:t> × M</a:t>
            </a:r>
          </a:p>
          <a:p>
            <a:endParaRPr lang="ko-KR" altLang="en-US" dirty="0"/>
          </a:p>
        </p:txBody>
      </p:sp>
      <p:pic>
        <p:nvPicPr>
          <p:cNvPr id="21508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" y="3861048"/>
            <a:ext cx="755967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68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0975"/>
            <a:ext cx="8229600" cy="727075"/>
          </a:xfrm>
        </p:spPr>
        <p:txBody>
          <a:bodyPr/>
          <a:lstStyle/>
          <a:p>
            <a:pPr eaLnBrk="1" hangingPunct="1"/>
            <a:r>
              <a:rPr lang="en-US" altLang="ko-KR"/>
              <a:t>COCOMO</a:t>
            </a:r>
            <a:r>
              <a:rPr lang="ko-KR" altLang="en-US"/>
              <a:t>에 의한 비용 예측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697662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프로젝트 관리</a:t>
            </a:r>
            <a:r>
              <a:rPr lang="en-US" altLang="ko-KR" dirty="0"/>
              <a:t>(Management)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프로젝트 관리</a:t>
            </a:r>
            <a:endParaRPr lang="en-US" altLang="ko-KR" dirty="0"/>
          </a:p>
          <a:p>
            <a:r>
              <a:rPr lang="ko-KR" altLang="en-US" dirty="0"/>
              <a:t>소프트웨어 프로젝트를</a:t>
            </a:r>
          </a:p>
          <a:p>
            <a:pPr lvl="1"/>
            <a:r>
              <a:rPr lang="ko-KR" altLang="en-US" dirty="0"/>
              <a:t>조직하고</a:t>
            </a:r>
            <a:r>
              <a:rPr lang="en-US" altLang="ko-KR" dirty="0"/>
              <a:t>(organizing)</a:t>
            </a:r>
          </a:p>
          <a:p>
            <a:pPr lvl="1"/>
            <a:r>
              <a:rPr lang="ko-KR" altLang="en-US" dirty="0"/>
              <a:t>계획하고</a:t>
            </a:r>
            <a:r>
              <a:rPr lang="en-US" altLang="ko-KR" dirty="0"/>
              <a:t>(planning)</a:t>
            </a:r>
          </a:p>
          <a:p>
            <a:pPr lvl="1"/>
            <a:r>
              <a:rPr lang="ko-KR" altLang="en-US" dirty="0"/>
              <a:t>일정관리</a:t>
            </a:r>
            <a:r>
              <a:rPr lang="en-US" altLang="ko-KR" dirty="0"/>
              <a:t>(Scheduling) </a:t>
            </a:r>
            <a:r>
              <a:rPr lang="ko-KR" altLang="en-US" dirty="0"/>
              <a:t>하는 것이다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33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COCOMO</a:t>
            </a:r>
            <a:r>
              <a:rPr lang="ko-KR" altLang="en-US" dirty="0"/>
              <a:t> 방법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&lt; </a:t>
            </a:r>
            <a:r>
              <a:rPr lang="ko-KR" altLang="en-US" b="1" dirty="0">
                <a:solidFill>
                  <a:srgbClr val="0000FF"/>
                </a:solidFill>
              </a:rPr>
              <a:t>예제</a:t>
            </a:r>
            <a:r>
              <a:rPr lang="en-US" altLang="ko-KR" b="1" dirty="0">
                <a:solidFill>
                  <a:srgbClr val="0000FF"/>
                </a:solidFill>
              </a:rPr>
              <a:t>1&gt; </a:t>
            </a:r>
            <a:r>
              <a:rPr lang="en-US" altLang="ko-KR" dirty="0"/>
              <a:t>32,000 LOC</a:t>
            </a:r>
            <a:r>
              <a:rPr lang="ko-KR" altLang="en-US" dirty="0"/>
              <a:t>로 예상되는 </a:t>
            </a:r>
            <a:r>
              <a:rPr lang="en-US" altLang="ko-KR" dirty="0"/>
              <a:t>Organic Mode</a:t>
            </a:r>
          </a:p>
          <a:p>
            <a:pPr indent="-202399">
              <a:buNone/>
            </a:pPr>
            <a:endParaRPr lang="en-US" altLang="ko-KR" dirty="0"/>
          </a:p>
          <a:p>
            <a:pPr indent="-202399">
              <a:buNone/>
            </a:pPr>
            <a:r>
              <a:rPr lang="en-US" altLang="ko-KR" dirty="0"/>
              <a:t>E = 2.4*(32)</a:t>
            </a:r>
            <a:r>
              <a:rPr lang="en-US" altLang="ko-KR" baseline="30000" dirty="0"/>
              <a:t>1.05</a:t>
            </a:r>
            <a:r>
              <a:rPr lang="en-US" altLang="ko-KR" dirty="0"/>
              <a:t> = 91 man-months</a:t>
            </a:r>
          </a:p>
          <a:p>
            <a:pPr indent="-202399">
              <a:buNone/>
            </a:pPr>
            <a:r>
              <a:rPr lang="en-US" altLang="ko-KR" dirty="0"/>
              <a:t>D = 2.5*(91)</a:t>
            </a:r>
            <a:r>
              <a:rPr lang="en-US" altLang="ko-KR" baseline="30000" dirty="0"/>
              <a:t>0.38</a:t>
            </a:r>
            <a:r>
              <a:rPr lang="en-US" altLang="ko-KR" dirty="0"/>
              <a:t>= 14 </a:t>
            </a:r>
            <a:r>
              <a:rPr lang="ko-KR" altLang="en-US" dirty="0"/>
              <a:t>개월</a:t>
            </a:r>
          </a:p>
          <a:p>
            <a:pPr indent="-202399">
              <a:buNone/>
            </a:pPr>
            <a:r>
              <a:rPr lang="en-US" altLang="ko-KR" dirty="0"/>
              <a:t>N = 91 / 14 =6.5 ≒7 </a:t>
            </a:r>
            <a:r>
              <a:rPr lang="ko-KR" altLang="en-US" dirty="0"/>
              <a:t>명</a:t>
            </a:r>
          </a:p>
          <a:p>
            <a:pPr indent="-202399">
              <a:buNone/>
            </a:pPr>
            <a:r>
              <a:rPr lang="en-US" altLang="ko-KR" dirty="0"/>
              <a:t>-</a:t>
            </a:r>
            <a:r>
              <a:rPr lang="ko-KR" altLang="en-US" dirty="0"/>
              <a:t>생산성</a:t>
            </a:r>
          </a:p>
          <a:p>
            <a:pPr indent="-202399">
              <a:buNone/>
            </a:pPr>
            <a:r>
              <a:rPr lang="en-US" altLang="ko-KR" dirty="0"/>
              <a:t>32,000 / 91 = 352 LOC/MM</a:t>
            </a:r>
          </a:p>
          <a:p>
            <a:pPr indent="-202399">
              <a:buNone/>
            </a:pPr>
            <a:r>
              <a:rPr lang="en-US" altLang="ko-KR" dirty="0"/>
              <a:t>352 / 22 ≒16</a:t>
            </a:r>
          </a:p>
          <a:p>
            <a:pPr indent="-202399">
              <a:buNone/>
            </a:pPr>
            <a:r>
              <a:rPr lang="ko-KR" altLang="en-US" dirty="0"/>
              <a:t>그러므로</a:t>
            </a:r>
            <a:r>
              <a:rPr lang="en-US" altLang="ko-KR" dirty="0"/>
              <a:t>, </a:t>
            </a:r>
            <a:r>
              <a:rPr lang="ko-KR" altLang="en-US" dirty="0"/>
              <a:t>한 사람이 하루에 약</a:t>
            </a:r>
            <a:r>
              <a:rPr lang="en-US" altLang="ko-KR" dirty="0"/>
              <a:t>16</a:t>
            </a:r>
            <a:r>
              <a:rPr lang="ko-KR" altLang="en-US" dirty="0"/>
              <a:t>라인작성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COCOMO</a:t>
            </a:r>
            <a:r>
              <a:rPr lang="ko-KR" altLang="en-US" dirty="0"/>
              <a:t> 방법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0000FF"/>
                </a:solidFill>
              </a:rPr>
              <a:t>&lt; </a:t>
            </a:r>
            <a:r>
              <a:rPr lang="ko-KR" altLang="en-US" b="1" dirty="0">
                <a:solidFill>
                  <a:srgbClr val="0000FF"/>
                </a:solidFill>
              </a:rPr>
              <a:t>예제</a:t>
            </a:r>
            <a:r>
              <a:rPr lang="en-US" altLang="ko-KR" b="1" dirty="0">
                <a:solidFill>
                  <a:srgbClr val="0000FF"/>
                </a:solidFill>
              </a:rPr>
              <a:t>2&gt; </a:t>
            </a:r>
            <a:r>
              <a:rPr lang="en-US" altLang="ko-KR" dirty="0"/>
              <a:t>128,000 LOC</a:t>
            </a:r>
            <a:r>
              <a:rPr lang="ko-KR" altLang="en-US" dirty="0"/>
              <a:t>의 크기인 </a:t>
            </a:r>
            <a:r>
              <a:rPr lang="en-US" altLang="ko-KR" dirty="0"/>
              <a:t>Embedded Mode</a:t>
            </a:r>
          </a:p>
          <a:p>
            <a:pPr indent="-22312">
              <a:buNone/>
            </a:pPr>
            <a:endParaRPr lang="en-US" altLang="ko-KR" dirty="0"/>
          </a:p>
          <a:p>
            <a:pPr indent="-22312">
              <a:buNone/>
            </a:pPr>
            <a:r>
              <a:rPr lang="en-US" altLang="ko-KR" dirty="0"/>
              <a:t>E = 3.6*(128)</a:t>
            </a:r>
            <a:r>
              <a:rPr lang="en-US" altLang="ko-KR" baseline="30000" dirty="0"/>
              <a:t>1.20</a:t>
            </a:r>
            <a:r>
              <a:rPr lang="en-US" altLang="ko-KR" dirty="0"/>
              <a:t>= 1216 man-months</a:t>
            </a:r>
          </a:p>
          <a:p>
            <a:pPr indent="-22312">
              <a:buNone/>
            </a:pPr>
            <a:r>
              <a:rPr lang="en-US" altLang="ko-KR" dirty="0"/>
              <a:t>D = 2.5*(1216)</a:t>
            </a:r>
            <a:r>
              <a:rPr lang="en-US" altLang="ko-KR" baseline="30000" dirty="0"/>
              <a:t>0.32</a:t>
            </a:r>
            <a:r>
              <a:rPr lang="en-US" altLang="ko-KR" dirty="0"/>
              <a:t> = 24 </a:t>
            </a:r>
            <a:r>
              <a:rPr lang="ko-KR" altLang="en-US" dirty="0"/>
              <a:t>개월</a:t>
            </a:r>
          </a:p>
          <a:p>
            <a:pPr indent="-22312">
              <a:buNone/>
            </a:pPr>
            <a:r>
              <a:rPr lang="en-US" altLang="ko-KR" dirty="0"/>
              <a:t>N = 1216 / 24 = 50.66 ≒51</a:t>
            </a:r>
            <a:r>
              <a:rPr lang="ko-KR" altLang="en-US" dirty="0"/>
              <a:t>명</a:t>
            </a:r>
          </a:p>
          <a:p>
            <a:pPr indent="-22312">
              <a:buNone/>
            </a:pPr>
            <a:r>
              <a:rPr lang="en-US" altLang="ko-KR" dirty="0"/>
              <a:t>-</a:t>
            </a:r>
            <a:r>
              <a:rPr lang="ko-KR" altLang="en-US" dirty="0"/>
              <a:t>생산성</a:t>
            </a:r>
          </a:p>
          <a:p>
            <a:pPr indent="-22312">
              <a:buNone/>
            </a:pPr>
            <a:r>
              <a:rPr lang="en-US" altLang="ko-KR" dirty="0"/>
              <a:t>128,000 / 1,216 = 105 LOC/MM</a:t>
            </a:r>
          </a:p>
          <a:p>
            <a:pPr indent="-22312">
              <a:buNone/>
            </a:pPr>
            <a:r>
              <a:rPr lang="en-US" altLang="ko-KR" dirty="0"/>
              <a:t>105 / 20 ≒4</a:t>
            </a:r>
          </a:p>
          <a:p>
            <a:pPr indent="-22312">
              <a:buNone/>
            </a:pPr>
            <a:r>
              <a:rPr lang="ko-KR" altLang="en-US" dirty="0"/>
              <a:t>그러므로 한 사람이 하루에 약 </a:t>
            </a:r>
            <a:r>
              <a:rPr lang="en-US" altLang="ko-KR" dirty="0"/>
              <a:t>4</a:t>
            </a:r>
            <a:r>
              <a:rPr lang="ko-KR" altLang="en-US" dirty="0"/>
              <a:t>라인작성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8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0975"/>
            <a:ext cx="8229600" cy="727075"/>
          </a:xfrm>
        </p:spPr>
        <p:txBody>
          <a:bodyPr/>
          <a:lstStyle/>
          <a:p>
            <a:pPr eaLnBrk="1" hangingPunct="1"/>
            <a:r>
              <a:rPr lang="en-US" altLang="ko-KR"/>
              <a:t>COCOMO </a:t>
            </a:r>
            <a:r>
              <a:rPr lang="ko-KR" altLang="en-US"/>
              <a:t>노력 승수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55600" y="1435100"/>
            <a:ext cx="8458200" cy="4802188"/>
            <a:chOff x="-3" y="-3"/>
            <a:chExt cx="4147" cy="6630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0" y="0"/>
              <a:ext cx="4141" cy="6624"/>
              <a:chOff x="0" y="0"/>
              <a:chExt cx="4141" cy="6624"/>
            </a:xfrm>
          </p:grpSpPr>
          <p:grpSp>
            <p:nvGrpSpPr>
              <p:cNvPr id="2355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76" cy="864"/>
                <a:chOff x="0" y="0"/>
                <a:chExt cx="576" cy="864"/>
              </a:xfrm>
            </p:grpSpPr>
            <p:sp>
              <p:nvSpPr>
                <p:cNvPr id="2392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384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28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76" cy="864"/>
                  <a:chOff x="0" y="0"/>
                  <a:chExt cx="576" cy="864"/>
                </a:xfrm>
              </p:grpSpPr>
              <p:sp>
                <p:nvSpPr>
                  <p:cNvPr id="2392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6" cy="864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pPr algn="just"/>
                    <a:r>
                      <a:rPr lang="en-US" altLang="ko-KR" sz="1600">
                        <a:latin typeface="Times New Roman" pitchFamily="18" charset="0"/>
                        <a:ea typeface="HY그래픽M" pitchFamily="18" charset="-127"/>
                      </a:rPr>
                      <a:t> </a:t>
                    </a:r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just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2393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6" cy="86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0" name="Group 11"/>
              <p:cNvGrpSpPr>
                <a:grpSpLocks/>
              </p:cNvGrpSpPr>
              <p:nvPr/>
            </p:nvGrpSpPr>
            <p:grpSpPr bwMode="auto">
              <a:xfrm>
                <a:off x="573" y="0"/>
                <a:ext cx="579" cy="864"/>
                <a:chOff x="573" y="0"/>
                <a:chExt cx="579" cy="864"/>
              </a:xfrm>
            </p:grpSpPr>
            <p:sp>
              <p:nvSpPr>
                <p:cNvPr id="23923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0"/>
                  <a:ext cx="576" cy="384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24" name="Group 13"/>
                <p:cNvGrpSpPr>
                  <a:grpSpLocks/>
                </p:cNvGrpSpPr>
                <p:nvPr/>
              </p:nvGrpSpPr>
              <p:grpSpPr bwMode="auto">
                <a:xfrm>
                  <a:off x="573" y="0"/>
                  <a:ext cx="579" cy="864"/>
                  <a:chOff x="573" y="0"/>
                  <a:chExt cx="579" cy="864"/>
                </a:xfrm>
              </p:grpSpPr>
              <p:sp>
                <p:nvSpPr>
                  <p:cNvPr id="2392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73" y="0"/>
                    <a:ext cx="576" cy="864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600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비용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/>
                    <a:r>
                      <a:rPr lang="ko-KR" altLang="en-US" sz="1600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드라이버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2392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0"/>
                    <a:ext cx="576" cy="86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1" name="Group 16"/>
              <p:cNvGrpSpPr>
                <a:grpSpLocks/>
              </p:cNvGrpSpPr>
              <p:nvPr/>
            </p:nvGrpSpPr>
            <p:grpSpPr bwMode="auto">
              <a:xfrm>
                <a:off x="1152" y="0"/>
                <a:ext cx="2989" cy="384"/>
                <a:chOff x="1152" y="0"/>
                <a:chExt cx="2989" cy="384"/>
              </a:xfrm>
            </p:grpSpPr>
            <p:sp>
              <p:nvSpPr>
                <p:cNvPr id="23919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0"/>
                  <a:ext cx="2989" cy="384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20" name="Group 18"/>
                <p:cNvGrpSpPr>
                  <a:grpSpLocks/>
                </p:cNvGrpSpPr>
                <p:nvPr/>
              </p:nvGrpSpPr>
              <p:grpSpPr bwMode="auto">
                <a:xfrm>
                  <a:off x="1152" y="0"/>
                  <a:ext cx="2989" cy="384"/>
                  <a:chOff x="1152" y="0"/>
                  <a:chExt cx="2989" cy="384"/>
                </a:xfrm>
              </p:grpSpPr>
              <p:sp>
                <p:nvSpPr>
                  <p:cNvPr id="2392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192" y="0"/>
                    <a:ext cx="2909" cy="384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600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비율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2392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0"/>
                    <a:ext cx="2989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2" name="Group 21"/>
              <p:cNvGrpSpPr>
                <a:grpSpLocks/>
              </p:cNvGrpSpPr>
              <p:nvPr/>
            </p:nvGrpSpPr>
            <p:grpSpPr bwMode="auto">
              <a:xfrm>
                <a:off x="1152" y="384"/>
                <a:ext cx="512" cy="480"/>
                <a:chOff x="1152" y="384"/>
                <a:chExt cx="512" cy="480"/>
              </a:xfrm>
            </p:grpSpPr>
            <p:sp>
              <p:nvSpPr>
                <p:cNvPr id="23915" name="Rectangle 22"/>
                <p:cNvSpPr>
                  <a:spLocks noChangeArrowheads="1"/>
                </p:cNvSpPr>
                <p:nvPr/>
              </p:nvSpPr>
              <p:spPr bwMode="auto">
                <a:xfrm>
                  <a:off x="1152" y="384"/>
                  <a:ext cx="512" cy="480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16" name="Group 23"/>
                <p:cNvGrpSpPr>
                  <a:grpSpLocks/>
                </p:cNvGrpSpPr>
                <p:nvPr/>
              </p:nvGrpSpPr>
              <p:grpSpPr bwMode="auto">
                <a:xfrm>
                  <a:off x="1152" y="384"/>
                  <a:ext cx="512" cy="480"/>
                  <a:chOff x="1152" y="384"/>
                  <a:chExt cx="512" cy="480"/>
                </a:xfrm>
              </p:grpSpPr>
              <p:sp>
                <p:nvSpPr>
                  <p:cNvPr id="2391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192" y="384"/>
                    <a:ext cx="472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400" dirty="0" err="1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매우낮음</a:t>
                    </a:r>
                    <a:endParaRPr lang="ko-KR" altLang="en-US" sz="1400" dirty="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/>
                    <a:endParaRPr lang="en-US" altLang="ko-KR" sz="1400" dirty="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23918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84"/>
                    <a:ext cx="512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3" name="Group 26"/>
              <p:cNvGrpSpPr>
                <a:grpSpLocks/>
              </p:cNvGrpSpPr>
              <p:nvPr/>
            </p:nvGrpSpPr>
            <p:grpSpPr bwMode="auto">
              <a:xfrm>
                <a:off x="1664" y="384"/>
                <a:ext cx="440" cy="480"/>
                <a:chOff x="1664" y="384"/>
                <a:chExt cx="440" cy="480"/>
              </a:xfrm>
            </p:grpSpPr>
            <p:sp>
              <p:nvSpPr>
                <p:cNvPr id="23911" name="Rectangle 27"/>
                <p:cNvSpPr>
                  <a:spLocks noChangeArrowheads="1"/>
                </p:cNvSpPr>
                <p:nvPr/>
              </p:nvSpPr>
              <p:spPr bwMode="auto">
                <a:xfrm>
                  <a:off x="1664" y="384"/>
                  <a:ext cx="440" cy="480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12" name="Group 28"/>
                <p:cNvGrpSpPr>
                  <a:grpSpLocks/>
                </p:cNvGrpSpPr>
                <p:nvPr/>
              </p:nvGrpSpPr>
              <p:grpSpPr bwMode="auto">
                <a:xfrm>
                  <a:off x="1664" y="384"/>
                  <a:ext cx="440" cy="480"/>
                  <a:chOff x="1664" y="384"/>
                  <a:chExt cx="440" cy="480"/>
                </a:xfrm>
              </p:grpSpPr>
              <p:sp>
                <p:nvSpPr>
                  <p:cNvPr id="2391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704" y="384"/>
                    <a:ext cx="360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600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낮음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2391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64" y="384"/>
                    <a:ext cx="440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4" name="Group 31"/>
              <p:cNvGrpSpPr>
                <a:grpSpLocks/>
              </p:cNvGrpSpPr>
              <p:nvPr/>
            </p:nvGrpSpPr>
            <p:grpSpPr bwMode="auto">
              <a:xfrm>
                <a:off x="2104" y="384"/>
                <a:ext cx="394" cy="480"/>
                <a:chOff x="2104" y="384"/>
                <a:chExt cx="394" cy="480"/>
              </a:xfrm>
            </p:grpSpPr>
            <p:sp>
              <p:nvSpPr>
                <p:cNvPr id="23907" name="Rectangle 32"/>
                <p:cNvSpPr>
                  <a:spLocks noChangeArrowheads="1"/>
                </p:cNvSpPr>
                <p:nvPr/>
              </p:nvSpPr>
              <p:spPr bwMode="auto">
                <a:xfrm>
                  <a:off x="2104" y="384"/>
                  <a:ext cx="394" cy="480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08" name="Group 33"/>
                <p:cNvGrpSpPr>
                  <a:grpSpLocks/>
                </p:cNvGrpSpPr>
                <p:nvPr/>
              </p:nvGrpSpPr>
              <p:grpSpPr bwMode="auto">
                <a:xfrm>
                  <a:off x="2104" y="384"/>
                  <a:ext cx="394" cy="480"/>
                  <a:chOff x="2104" y="384"/>
                  <a:chExt cx="394" cy="480"/>
                </a:xfrm>
              </p:grpSpPr>
              <p:sp>
                <p:nvSpPr>
                  <p:cNvPr id="2390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144" y="384"/>
                    <a:ext cx="314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600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보통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23910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104" y="384"/>
                    <a:ext cx="394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5" name="Group 36"/>
              <p:cNvGrpSpPr>
                <a:grpSpLocks/>
              </p:cNvGrpSpPr>
              <p:nvPr/>
            </p:nvGrpSpPr>
            <p:grpSpPr bwMode="auto">
              <a:xfrm>
                <a:off x="2498" y="384"/>
                <a:ext cx="394" cy="480"/>
                <a:chOff x="2498" y="384"/>
                <a:chExt cx="394" cy="480"/>
              </a:xfrm>
            </p:grpSpPr>
            <p:sp>
              <p:nvSpPr>
                <p:cNvPr id="23903" name="Rectangle 37"/>
                <p:cNvSpPr>
                  <a:spLocks noChangeArrowheads="1"/>
                </p:cNvSpPr>
                <p:nvPr/>
              </p:nvSpPr>
              <p:spPr bwMode="auto">
                <a:xfrm>
                  <a:off x="2498" y="384"/>
                  <a:ext cx="394" cy="480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04" name="Group 38"/>
                <p:cNvGrpSpPr>
                  <a:grpSpLocks/>
                </p:cNvGrpSpPr>
                <p:nvPr/>
              </p:nvGrpSpPr>
              <p:grpSpPr bwMode="auto">
                <a:xfrm>
                  <a:off x="2498" y="384"/>
                  <a:ext cx="394" cy="480"/>
                  <a:chOff x="2498" y="384"/>
                  <a:chExt cx="394" cy="480"/>
                </a:xfrm>
              </p:grpSpPr>
              <p:sp>
                <p:nvSpPr>
                  <p:cNvPr id="2390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538" y="384"/>
                    <a:ext cx="314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600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높음</a:t>
                    </a:r>
                    <a:endParaRPr lang="ko-KR" altLang="en-US" sz="16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/>
                    <a:endParaRPr lang="en-US" altLang="ko-KR" sz="16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2390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498" y="384"/>
                    <a:ext cx="394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6" name="Group 41"/>
              <p:cNvGrpSpPr>
                <a:grpSpLocks/>
              </p:cNvGrpSpPr>
              <p:nvPr/>
            </p:nvGrpSpPr>
            <p:grpSpPr bwMode="auto">
              <a:xfrm>
                <a:off x="2892" y="384"/>
                <a:ext cx="548" cy="480"/>
                <a:chOff x="2892" y="384"/>
                <a:chExt cx="548" cy="480"/>
              </a:xfrm>
            </p:grpSpPr>
            <p:sp>
              <p:nvSpPr>
                <p:cNvPr id="23899" name="Rectangle 42"/>
                <p:cNvSpPr>
                  <a:spLocks noChangeArrowheads="1"/>
                </p:cNvSpPr>
                <p:nvPr/>
              </p:nvSpPr>
              <p:spPr bwMode="auto">
                <a:xfrm>
                  <a:off x="2892" y="384"/>
                  <a:ext cx="548" cy="480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900" name="Group 43"/>
                <p:cNvGrpSpPr>
                  <a:grpSpLocks/>
                </p:cNvGrpSpPr>
                <p:nvPr/>
              </p:nvGrpSpPr>
              <p:grpSpPr bwMode="auto">
                <a:xfrm>
                  <a:off x="2892" y="384"/>
                  <a:ext cx="548" cy="480"/>
                  <a:chOff x="2892" y="384"/>
                  <a:chExt cx="548" cy="480"/>
                </a:xfrm>
              </p:grpSpPr>
              <p:sp>
                <p:nvSpPr>
                  <p:cNvPr id="23901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932" y="384"/>
                    <a:ext cx="468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400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매우높음</a:t>
                    </a:r>
                    <a:endParaRPr lang="ko-KR" altLang="en-US" sz="14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/>
                    <a:endParaRPr lang="en-US" altLang="ko-KR" sz="14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2390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384"/>
                    <a:ext cx="54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7" name="Group 46"/>
              <p:cNvGrpSpPr>
                <a:grpSpLocks/>
              </p:cNvGrpSpPr>
              <p:nvPr/>
            </p:nvGrpSpPr>
            <p:grpSpPr bwMode="auto">
              <a:xfrm>
                <a:off x="3440" y="384"/>
                <a:ext cx="701" cy="480"/>
                <a:chOff x="3440" y="384"/>
                <a:chExt cx="701" cy="480"/>
              </a:xfrm>
            </p:grpSpPr>
            <p:sp>
              <p:nvSpPr>
                <p:cNvPr id="23895" name="Rectangle 47"/>
                <p:cNvSpPr>
                  <a:spLocks noChangeArrowheads="1"/>
                </p:cNvSpPr>
                <p:nvPr/>
              </p:nvSpPr>
              <p:spPr bwMode="auto">
                <a:xfrm>
                  <a:off x="3440" y="384"/>
                  <a:ext cx="701" cy="480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  <p:grpSp>
              <p:nvGrpSpPr>
                <p:cNvPr id="23896" name="Group 48"/>
                <p:cNvGrpSpPr>
                  <a:grpSpLocks/>
                </p:cNvGrpSpPr>
                <p:nvPr/>
              </p:nvGrpSpPr>
              <p:grpSpPr bwMode="auto">
                <a:xfrm>
                  <a:off x="3440" y="384"/>
                  <a:ext cx="701" cy="480"/>
                  <a:chOff x="3440" y="384"/>
                  <a:chExt cx="701" cy="480"/>
                </a:xfrm>
              </p:grpSpPr>
              <p:sp>
                <p:nvSpPr>
                  <p:cNvPr id="238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480" y="384"/>
                    <a:ext cx="621" cy="480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pPr algn="ctr"/>
                    <a:r>
                      <a:rPr lang="ko-KR" altLang="en-US" sz="1400">
                        <a:solidFill>
                          <a:srgbClr val="FFFFFF"/>
                        </a:solidFill>
                        <a:latin typeface="HY그래픽M" pitchFamily="18" charset="-127"/>
                        <a:ea typeface="HY그래픽M" pitchFamily="18" charset="-127"/>
                      </a:rPr>
                      <a:t>극히매우높음</a:t>
                    </a:r>
                    <a:endParaRPr lang="ko-KR" altLang="en-US" sz="1400">
                      <a:latin typeface="HY그래픽M" pitchFamily="18" charset="-127"/>
                      <a:ea typeface="HY그래픽M" pitchFamily="18" charset="-127"/>
                    </a:endParaRPr>
                  </a:p>
                  <a:p>
                    <a:pPr algn="ctr"/>
                    <a:endParaRPr lang="en-US" altLang="ko-KR" sz="1400">
                      <a:latin typeface="HY그래픽M" pitchFamily="18" charset="-127"/>
                      <a:ea typeface="HY그래픽M" pitchFamily="18" charset="-127"/>
                    </a:endParaRPr>
                  </a:p>
                </p:txBody>
              </p:sp>
              <p:sp>
                <p:nvSpPr>
                  <p:cNvPr id="2389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84"/>
                    <a:ext cx="701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urier New" pitchFamily="49" charset="0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3568" name="Group 51"/>
              <p:cNvGrpSpPr>
                <a:grpSpLocks/>
              </p:cNvGrpSpPr>
              <p:nvPr/>
            </p:nvGrpSpPr>
            <p:grpSpPr bwMode="auto">
              <a:xfrm>
                <a:off x="0" y="864"/>
                <a:ext cx="576" cy="1152"/>
                <a:chOff x="0" y="864"/>
                <a:chExt cx="576" cy="1152"/>
              </a:xfrm>
            </p:grpSpPr>
            <p:sp>
              <p:nvSpPr>
                <p:cNvPr id="23893" name="Rectangle 52"/>
                <p:cNvSpPr>
                  <a:spLocks noChangeArrowheads="1"/>
                </p:cNvSpPr>
                <p:nvPr/>
              </p:nvSpPr>
              <p:spPr bwMode="auto">
                <a:xfrm>
                  <a:off x="40" y="864"/>
                  <a:ext cx="496" cy="1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제품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특성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94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576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69" name="Group 54"/>
              <p:cNvGrpSpPr>
                <a:grpSpLocks/>
              </p:cNvGrpSpPr>
              <p:nvPr/>
            </p:nvGrpSpPr>
            <p:grpSpPr bwMode="auto">
              <a:xfrm>
                <a:off x="576" y="864"/>
                <a:ext cx="576" cy="384"/>
                <a:chOff x="576" y="864"/>
                <a:chExt cx="576" cy="384"/>
              </a:xfrm>
            </p:grpSpPr>
            <p:sp>
              <p:nvSpPr>
                <p:cNvPr id="23891" name="Rectangle 55"/>
                <p:cNvSpPr>
                  <a:spLocks noChangeArrowheads="1"/>
                </p:cNvSpPr>
                <p:nvPr/>
              </p:nvSpPr>
              <p:spPr bwMode="auto">
                <a:xfrm>
                  <a:off x="616" y="864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900">
                      <a:latin typeface="HY그래픽M" pitchFamily="18" charset="-127"/>
                      <a:ea typeface="HY그래픽M" pitchFamily="18" charset="-127"/>
                    </a:rPr>
                    <a:t>요구되는 신뢰도</a:t>
                  </a:r>
                  <a:endParaRPr lang="en-US" altLang="ko-KR" sz="9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9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92" name="Rectangle 56"/>
                <p:cNvSpPr>
                  <a:spLocks noChangeArrowheads="1"/>
                </p:cNvSpPr>
                <p:nvPr/>
              </p:nvSpPr>
              <p:spPr bwMode="auto">
                <a:xfrm>
                  <a:off x="576" y="864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0" name="Group 57"/>
              <p:cNvGrpSpPr>
                <a:grpSpLocks/>
              </p:cNvGrpSpPr>
              <p:nvPr/>
            </p:nvGrpSpPr>
            <p:grpSpPr bwMode="auto">
              <a:xfrm>
                <a:off x="1152" y="864"/>
                <a:ext cx="512" cy="384"/>
                <a:chOff x="1152" y="864"/>
                <a:chExt cx="512" cy="384"/>
              </a:xfrm>
            </p:grpSpPr>
            <p:sp>
              <p:nvSpPr>
                <p:cNvPr id="23889" name="Rectangle 58"/>
                <p:cNvSpPr>
                  <a:spLocks noChangeArrowheads="1"/>
                </p:cNvSpPr>
                <p:nvPr/>
              </p:nvSpPr>
              <p:spPr bwMode="auto">
                <a:xfrm>
                  <a:off x="1192" y="86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0.75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90" name="Rectangle 59"/>
                <p:cNvSpPr>
                  <a:spLocks noChangeArrowheads="1"/>
                </p:cNvSpPr>
                <p:nvPr/>
              </p:nvSpPr>
              <p:spPr bwMode="auto">
                <a:xfrm>
                  <a:off x="1152" y="864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1" name="Group 60"/>
              <p:cNvGrpSpPr>
                <a:grpSpLocks/>
              </p:cNvGrpSpPr>
              <p:nvPr/>
            </p:nvGrpSpPr>
            <p:grpSpPr bwMode="auto">
              <a:xfrm>
                <a:off x="1664" y="864"/>
                <a:ext cx="440" cy="384"/>
                <a:chOff x="1664" y="864"/>
                <a:chExt cx="440" cy="384"/>
              </a:xfrm>
            </p:grpSpPr>
            <p:sp>
              <p:nvSpPr>
                <p:cNvPr id="23887" name="Rectangle 61"/>
                <p:cNvSpPr>
                  <a:spLocks noChangeArrowheads="1"/>
                </p:cNvSpPr>
                <p:nvPr/>
              </p:nvSpPr>
              <p:spPr bwMode="auto">
                <a:xfrm>
                  <a:off x="1704" y="86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0.88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88" name="Rectangle 62"/>
                <p:cNvSpPr>
                  <a:spLocks noChangeArrowheads="1"/>
                </p:cNvSpPr>
                <p:nvPr/>
              </p:nvSpPr>
              <p:spPr bwMode="auto">
                <a:xfrm>
                  <a:off x="1664" y="864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2" name="Group 63"/>
              <p:cNvGrpSpPr>
                <a:grpSpLocks/>
              </p:cNvGrpSpPr>
              <p:nvPr/>
            </p:nvGrpSpPr>
            <p:grpSpPr bwMode="auto">
              <a:xfrm>
                <a:off x="2104" y="864"/>
                <a:ext cx="394" cy="384"/>
                <a:chOff x="2104" y="864"/>
                <a:chExt cx="394" cy="384"/>
              </a:xfrm>
            </p:grpSpPr>
            <p:sp>
              <p:nvSpPr>
                <p:cNvPr id="23885" name="Rectangle 64"/>
                <p:cNvSpPr>
                  <a:spLocks noChangeArrowheads="1"/>
                </p:cNvSpPr>
                <p:nvPr/>
              </p:nvSpPr>
              <p:spPr bwMode="auto">
                <a:xfrm>
                  <a:off x="2144" y="864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86" name="Rectangle 65"/>
                <p:cNvSpPr>
                  <a:spLocks noChangeArrowheads="1"/>
                </p:cNvSpPr>
                <p:nvPr/>
              </p:nvSpPr>
              <p:spPr bwMode="auto">
                <a:xfrm>
                  <a:off x="2104" y="86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3" name="Group 66"/>
              <p:cNvGrpSpPr>
                <a:grpSpLocks/>
              </p:cNvGrpSpPr>
              <p:nvPr/>
            </p:nvGrpSpPr>
            <p:grpSpPr bwMode="auto">
              <a:xfrm>
                <a:off x="2498" y="864"/>
                <a:ext cx="394" cy="384"/>
                <a:chOff x="2498" y="864"/>
                <a:chExt cx="394" cy="384"/>
              </a:xfrm>
            </p:grpSpPr>
            <p:sp>
              <p:nvSpPr>
                <p:cNvPr id="23883" name="Rectangle 67"/>
                <p:cNvSpPr>
                  <a:spLocks noChangeArrowheads="1"/>
                </p:cNvSpPr>
                <p:nvPr/>
              </p:nvSpPr>
              <p:spPr bwMode="auto">
                <a:xfrm>
                  <a:off x="2538" y="864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1.15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84" name="Rectangle 68"/>
                <p:cNvSpPr>
                  <a:spLocks noChangeArrowheads="1"/>
                </p:cNvSpPr>
                <p:nvPr/>
              </p:nvSpPr>
              <p:spPr bwMode="auto">
                <a:xfrm>
                  <a:off x="2498" y="86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4" name="Group 69"/>
              <p:cNvGrpSpPr>
                <a:grpSpLocks/>
              </p:cNvGrpSpPr>
              <p:nvPr/>
            </p:nvGrpSpPr>
            <p:grpSpPr bwMode="auto">
              <a:xfrm>
                <a:off x="2892" y="864"/>
                <a:ext cx="548" cy="384"/>
                <a:chOff x="2892" y="864"/>
                <a:chExt cx="548" cy="384"/>
              </a:xfrm>
            </p:grpSpPr>
            <p:sp>
              <p:nvSpPr>
                <p:cNvPr id="23881" name="Rectangle 70"/>
                <p:cNvSpPr>
                  <a:spLocks noChangeArrowheads="1"/>
                </p:cNvSpPr>
                <p:nvPr/>
              </p:nvSpPr>
              <p:spPr bwMode="auto">
                <a:xfrm>
                  <a:off x="2932" y="864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1.4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82" name="Rectangle 71"/>
                <p:cNvSpPr>
                  <a:spLocks noChangeArrowheads="1"/>
                </p:cNvSpPr>
                <p:nvPr/>
              </p:nvSpPr>
              <p:spPr bwMode="auto">
                <a:xfrm>
                  <a:off x="2892" y="864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5" name="Group 72"/>
              <p:cNvGrpSpPr>
                <a:grpSpLocks/>
              </p:cNvGrpSpPr>
              <p:nvPr/>
            </p:nvGrpSpPr>
            <p:grpSpPr bwMode="auto">
              <a:xfrm>
                <a:off x="3440" y="864"/>
                <a:ext cx="701" cy="384"/>
                <a:chOff x="3440" y="864"/>
                <a:chExt cx="701" cy="384"/>
              </a:xfrm>
            </p:grpSpPr>
            <p:sp>
              <p:nvSpPr>
                <p:cNvPr id="23879" name="Rectangle 73"/>
                <p:cNvSpPr>
                  <a:spLocks noChangeArrowheads="1"/>
                </p:cNvSpPr>
                <p:nvPr/>
              </p:nvSpPr>
              <p:spPr bwMode="auto">
                <a:xfrm>
                  <a:off x="3480" y="864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80" name="Rectangle 74"/>
                <p:cNvSpPr>
                  <a:spLocks noChangeArrowheads="1"/>
                </p:cNvSpPr>
                <p:nvPr/>
              </p:nvSpPr>
              <p:spPr bwMode="auto">
                <a:xfrm>
                  <a:off x="3440" y="864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6" name="Group 75"/>
              <p:cNvGrpSpPr>
                <a:grpSpLocks/>
              </p:cNvGrpSpPr>
              <p:nvPr/>
            </p:nvGrpSpPr>
            <p:grpSpPr bwMode="auto">
              <a:xfrm>
                <a:off x="576" y="1248"/>
                <a:ext cx="576" cy="384"/>
                <a:chOff x="576" y="1248"/>
                <a:chExt cx="576" cy="384"/>
              </a:xfrm>
            </p:grpSpPr>
            <p:sp>
              <p:nvSpPr>
                <p:cNvPr id="23877" name="Rectangle 76"/>
                <p:cNvSpPr>
                  <a:spLocks noChangeArrowheads="1"/>
                </p:cNvSpPr>
                <p:nvPr/>
              </p:nvSpPr>
              <p:spPr bwMode="auto">
                <a:xfrm>
                  <a:off x="616" y="1248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900">
                      <a:latin typeface="HY그래픽M" pitchFamily="18" charset="-127"/>
                      <a:ea typeface="HY그래픽M" pitchFamily="18" charset="-127"/>
                    </a:rPr>
                    <a:t>DB</a:t>
                  </a:r>
                  <a:r>
                    <a:rPr lang="ko-KR" altLang="en-US" sz="900">
                      <a:latin typeface="HY그래픽M" pitchFamily="18" charset="-127"/>
                      <a:ea typeface="HY그래픽M" pitchFamily="18" charset="-127"/>
                    </a:rPr>
                    <a:t> 크기</a:t>
                  </a:r>
                  <a:endParaRPr lang="en-US" altLang="ko-KR" sz="9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78" name="Rectangle 77"/>
                <p:cNvSpPr>
                  <a:spLocks noChangeArrowheads="1"/>
                </p:cNvSpPr>
                <p:nvPr/>
              </p:nvSpPr>
              <p:spPr bwMode="auto">
                <a:xfrm>
                  <a:off x="576" y="1248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 sz="2800"/>
                </a:p>
              </p:txBody>
            </p:sp>
          </p:grpSp>
          <p:grpSp>
            <p:nvGrpSpPr>
              <p:cNvPr id="23577" name="Group 78"/>
              <p:cNvGrpSpPr>
                <a:grpSpLocks/>
              </p:cNvGrpSpPr>
              <p:nvPr/>
            </p:nvGrpSpPr>
            <p:grpSpPr bwMode="auto">
              <a:xfrm>
                <a:off x="1152" y="1248"/>
                <a:ext cx="512" cy="384"/>
                <a:chOff x="1152" y="1248"/>
                <a:chExt cx="512" cy="384"/>
              </a:xfrm>
            </p:grpSpPr>
            <p:sp>
              <p:nvSpPr>
                <p:cNvPr id="23875" name="Rectangle 79"/>
                <p:cNvSpPr>
                  <a:spLocks noChangeArrowheads="1"/>
                </p:cNvSpPr>
                <p:nvPr/>
              </p:nvSpPr>
              <p:spPr bwMode="auto">
                <a:xfrm>
                  <a:off x="1192" y="124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76" name="Rectangle 80"/>
                <p:cNvSpPr>
                  <a:spLocks noChangeArrowheads="1"/>
                </p:cNvSpPr>
                <p:nvPr/>
              </p:nvSpPr>
              <p:spPr bwMode="auto">
                <a:xfrm>
                  <a:off x="1152" y="1248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8" name="Group 81"/>
              <p:cNvGrpSpPr>
                <a:grpSpLocks/>
              </p:cNvGrpSpPr>
              <p:nvPr/>
            </p:nvGrpSpPr>
            <p:grpSpPr bwMode="auto">
              <a:xfrm>
                <a:off x="1664" y="1248"/>
                <a:ext cx="440" cy="384"/>
                <a:chOff x="1664" y="1248"/>
                <a:chExt cx="440" cy="384"/>
              </a:xfrm>
            </p:grpSpPr>
            <p:sp>
              <p:nvSpPr>
                <p:cNvPr id="23873" name="Rectangle 82"/>
                <p:cNvSpPr>
                  <a:spLocks noChangeArrowheads="1"/>
                </p:cNvSpPr>
                <p:nvPr/>
              </p:nvSpPr>
              <p:spPr bwMode="auto">
                <a:xfrm>
                  <a:off x="1704" y="124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0.94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74" name="Rectangle 83"/>
                <p:cNvSpPr>
                  <a:spLocks noChangeArrowheads="1"/>
                </p:cNvSpPr>
                <p:nvPr/>
              </p:nvSpPr>
              <p:spPr bwMode="auto">
                <a:xfrm>
                  <a:off x="1664" y="1248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79" name="Group 84"/>
              <p:cNvGrpSpPr>
                <a:grpSpLocks/>
              </p:cNvGrpSpPr>
              <p:nvPr/>
            </p:nvGrpSpPr>
            <p:grpSpPr bwMode="auto">
              <a:xfrm>
                <a:off x="2104" y="1248"/>
                <a:ext cx="394" cy="384"/>
                <a:chOff x="2104" y="1248"/>
                <a:chExt cx="394" cy="384"/>
              </a:xfrm>
            </p:grpSpPr>
            <p:sp>
              <p:nvSpPr>
                <p:cNvPr id="23871" name="Rectangle 85"/>
                <p:cNvSpPr>
                  <a:spLocks noChangeArrowheads="1"/>
                </p:cNvSpPr>
                <p:nvPr/>
              </p:nvSpPr>
              <p:spPr bwMode="auto">
                <a:xfrm>
                  <a:off x="2144" y="1248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72" name="Rectangle 86"/>
                <p:cNvSpPr>
                  <a:spLocks noChangeArrowheads="1"/>
                </p:cNvSpPr>
                <p:nvPr/>
              </p:nvSpPr>
              <p:spPr bwMode="auto">
                <a:xfrm>
                  <a:off x="2104" y="124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0" name="Group 87"/>
              <p:cNvGrpSpPr>
                <a:grpSpLocks/>
              </p:cNvGrpSpPr>
              <p:nvPr/>
            </p:nvGrpSpPr>
            <p:grpSpPr bwMode="auto">
              <a:xfrm>
                <a:off x="2498" y="1248"/>
                <a:ext cx="394" cy="384"/>
                <a:chOff x="2498" y="1248"/>
                <a:chExt cx="394" cy="384"/>
              </a:xfrm>
            </p:grpSpPr>
            <p:sp>
              <p:nvSpPr>
                <p:cNvPr id="23869" name="Rectangle 88"/>
                <p:cNvSpPr>
                  <a:spLocks noChangeArrowheads="1"/>
                </p:cNvSpPr>
                <p:nvPr/>
              </p:nvSpPr>
              <p:spPr bwMode="auto">
                <a:xfrm>
                  <a:off x="2538" y="1248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1.08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70" name="Rectangle 89"/>
                <p:cNvSpPr>
                  <a:spLocks noChangeArrowheads="1"/>
                </p:cNvSpPr>
                <p:nvPr/>
              </p:nvSpPr>
              <p:spPr bwMode="auto">
                <a:xfrm>
                  <a:off x="2498" y="124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1" name="Group 90"/>
              <p:cNvGrpSpPr>
                <a:grpSpLocks/>
              </p:cNvGrpSpPr>
              <p:nvPr/>
            </p:nvGrpSpPr>
            <p:grpSpPr bwMode="auto">
              <a:xfrm>
                <a:off x="2892" y="1248"/>
                <a:ext cx="548" cy="384"/>
                <a:chOff x="2892" y="1248"/>
                <a:chExt cx="548" cy="384"/>
              </a:xfrm>
            </p:grpSpPr>
            <p:sp>
              <p:nvSpPr>
                <p:cNvPr id="23867" name="Rectangle 91"/>
                <p:cNvSpPr>
                  <a:spLocks noChangeArrowheads="1"/>
                </p:cNvSpPr>
                <p:nvPr/>
              </p:nvSpPr>
              <p:spPr bwMode="auto">
                <a:xfrm>
                  <a:off x="2932" y="1248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1.16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68" name="Rectangle 92"/>
                <p:cNvSpPr>
                  <a:spLocks noChangeArrowheads="1"/>
                </p:cNvSpPr>
                <p:nvPr/>
              </p:nvSpPr>
              <p:spPr bwMode="auto">
                <a:xfrm>
                  <a:off x="2892" y="1248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2" name="Group 93"/>
              <p:cNvGrpSpPr>
                <a:grpSpLocks/>
              </p:cNvGrpSpPr>
              <p:nvPr/>
            </p:nvGrpSpPr>
            <p:grpSpPr bwMode="auto">
              <a:xfrm>
                <a:off x="3440" y="1248"/>
                <a:ext cx="701" cy="384"/>
                <a:chOff x="3440" y="1248"/>
                <a:chExt cx="701" cy="384"/>
              </a:xfrm>
            </p:grpSpPr>
            <p:sp>
              <p:nvSpPr>
                <p:cNvPr id="23865" name="Rectangle 94"/>
                <p:cNvSpPr>
                  <a:spLocks noChangeArrowheads="1"/>
                </p:cNvSpPr>
                <p:nvPr/>
              </p:nvSpPr>
              <p:spPr bwMode="auto">
                <a:xfrm>
                  <a:off x="3480" y="1248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66" name="Rectangle 95"/>
                <p:cNvSpPr>
                  <a:spLocks noChangeArrowheads="1"/>
                </p:cNvSpPr>
                <p:nvPr/>
              </p:nvSpPr>
              <p:spPr bwMode="auto">
                <a:xfrm>
                  <a:off x="3440" y="1248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3" name="Group 96"/>
              <p:cNvGrpSpPr>
                <a:grpSpLocks/>
              </p:cNvGrpSpPr>
              <p:nvPr/>
            </p:nvGrpSpPr>
            <p:grpSpPr bwMode="auto">
              <a:xfrm>
                <a:off x="576" y="1632"/>
                <a:ext cx="576" cy="384"/>
                <a:chOff x="576" y="1632"/>
                <a:chExt cx="576" cy="384"/>
              </a:xfrm>
            </p:grpSpPr>
            <p:sp>
              <p:nvSpPr>
                <p:cNvPr id="23863" name="Rectangle 97"/>
                <p:cNvSpPr>
                  <a:spLocks noChangeArrowheads="1"/>
                </p:cNvSpPr>
                <p:nvPr/>
              </p:nvSpPr>
              <p:spPr bwMode="auto">
                <a:xfrm>
                  <a:off x="616" y="1632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000">
                      <a:latin typeface="HY그래픽M" pitchFamily="18" charset="-127"/>
                      <a:ea typeface="HY그래픽M" pitchFamily="18" charset="-127"/>
                    </a:rPr>
                    <a:t>제품의 복잡도</a:t>
                  </a:r>
                  <a:endParaRPr lang="en-US" altLang="ko-KR" sz="10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0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64" name="Rectangle 98"/>
                <p:cNvSpPr>
                  <a:spLocks noChangeArrowheads="1"/>
                </p:cNvSpPr>
                <p:nvPr/>
              </p:nvSpPr>
              <p:spPr bwMode="auto">
                <a:xfrm>
                  <a:off x="576" y="1632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4" name="Group 99"/>
              <p:cNvGrpSpPr>
                <a:grpSpLocks/>
              </p:cNvGrpSpPr>
              <p:nvPr/>
            </p:nvGrpSpPr>
            <p:grpSpPr bwMode="auto">
              <a:xfrm>
                <a:off x="1152" y="1632"/>
                <a:ext cx="512" cy="384"/>
                <a:chOff x="1152" y="1632"/>
                <a:chExt cx="512" cy="384"/>
              </a:xfrm>
            </p:grpSpPr>
            <p:sp>
              <p:nvSpPr>
                <p:cNvPr id="23861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92" y="163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0.7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6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52" y="1632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5" name="Group 102"/>
              <p:cNvGrpSpPr>
                <a:grpSpLocks/>
              </p:cNvGrpSpPr>
              <p:nvPr/>
            </p:nvGrpSpPr>
            <p:grpSpPr bwMode="auto">
              <a:xfrm>
                <a:off x="1664" y="1632"/>
                <a:ext cx="440" cy="384"/>
                <a:chOff x="1664" y="1632"/>
                <a:chExt cx="440" cy="384"/>
              </a:xfrm>
            </p:grpSpPr>
            <p:sp>
              <p:nvSpPr>
                <p:cNvPr id="23859" name="Rectangle 103"/>
                <p:cNvSpPr>
                  <a:spLocks noChangeArrowheads="1"/>
                </p:cNvSpPr>
                <p:nvPr/>
              </p:nvSpPr>
              <p:spPr bwMode="auto">
                <a:xfrm>
                  <a:off x="1704" y="163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0.85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6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664" y="1632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6" name="Group 105"/>
              <p:cNvGrpSpPr>
                <a:grpSpLocks/>
              </p:cNvGrpSpPr>
              <p:nvPr/>
            </p:nvGrpSpPr>
            <p:grpSpPr bwMode="auto">
              <a:xfrm>
                <a:off x="2104" y="1632"/>
                <a:ext cx="394" cy="384"/>
                <a:chOff x="2104" y="1632"/>
                <a:chExt cx="394" cy="384"/>
              </a:xfrm>
            </p:grpSpPr>
            <p:sp>
              <p:nvSpPr>
                <p:cNvPr id="23857" name="Rectangle 106"/>
                <p:cNvSpPr>
                  <a:spLocks noChangeArrowheads="1"/>
                </p:cNvSpPr>
                <p:nvPr/>
              </p:nvSpPr>
              <p:spPr bwMode="auto">
                <a:xfrm>
                  <a:off x="2144" y="1632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58" name="Rectangle 107"/>
                <p:cNvSpPr>
                  <a:spLocks noChangeArrowheads="1"/>
                </p:cNvSpPr>
                <p:nvPr/>
              </p:nvSpPr>
              <p:spPr bwMode="auto">
                <a:xfrm>
                  <a:off x="2104" y="163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7" name="Group 108"/>
              <p:cNvGrpSpPr>
                <a:grpSpLocks/>
              </p:cNvGrpSpPr>
              <p:nvPr/>
            </p:nvGrpSpPr>
            <p:grpSpPr bwMode="auto">
              <a:xfrm>
                <a:off x="2498" y="1632"/>
                <a:ext cx="394" cy="384"/>
                <a:chOff x="2498" y="1632"/>
                <a:chExt cx="394" cy="384"/>
              </a:xfrm>
            </p:grpSpPr>
            <p:sp>
              <p:nvSpPr>
                <p:cNvPr id="23855" name="Rectangle 109"/>
                <p:cNvSpPr>
                  <a:spLocks noChangeArrowheads="1"/>
                </p:cNvSpPr>
                <p:nvPr/>
              </p:nvSpPr>
              <p:spPr bwMode="auto">
                <a:xfrm>
                  <a:off x="2538" y="1632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1.15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56" name="Rectangle 110"/>
                <p:cNvSpPr>
                  <a:spLocks noChangeArrowheads="1"/>
                </p:cNvSpPr>
                <p:nvPr/>
              </p:nvSpPr>
              <p:spPr bwMode="auto">
                <a:xfrm>
                  <a:off x="2498" y="163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8" name="Group 111"/>
              <p:cNvGrpSpPr>
                <a:grpSpLocks/>
              </p:cNvGrpSpPr>
              <p:nvPr/>
            </p:nvGrpSpPr>
            <p:grpSpPr bwMode="auto">
              <a:xfrm>
                <a:off x="2892" y="1632"/>
                <a:ext cx="548" cy="384"/>
                <a:chOff x="2892" y="1632"/>
                <a:chExt cx="548" cy="384"/>
              </a:xfrm>
            </p:grpSpPr>
            <p:sp>
              <p:nvSpPr>
                <p:cNvPr id="23853" name="Rectangle 112"/>
                <p:cNvSpPr>
                  <a:spLocks noChangeArrowheads="1"/>
                </p:cNvSpPr>
                <p:nvPr/>
              </p:nvSpPr>
              <p:spPr bwMode="auto">
                <a:xfrm>
                  <a:off x="2932" y="1632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1.3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54" name="Rectangle 113"/>
                <p:cNvSpPr>
                  <a:spLocks noChangeArrowheads="1"/>
                </p:cNvSpPr>
                <p:nvPr/>
              </p:nvSpPr>
              <p:spPr bwMode="auto">
                <a:xfrm>
                  <a:off x="2892" y="1632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89" name="Group 114"/>
              <p:cNvGrpSpPr>
                <a:grpSpLocks/>
              </p:cNvGrpSpPr>
              <p:nvPr/>
            </p:nvGrpSpPr>
            <p:grpSpPr bwMode="auto">
              <a:xfrm>
                <a:off x="3440" y="1632"/>
                <a:ext cx="701" cy="384"/>
                <a:chOff x="3440" y="1632"/>
                <a:chExt cx="701" cy="384"/>
              </a:xfrm>
            </p:grpSpPr>
            <p:sp>
              <p:nvSpPr>
                <p:cNvPr id="23851" name="Rectangle 115"/>
                <p:cNvSpPr>
                  <a:spLocks noChangeArrowheads="1"/>
                </p:cNvSpPr>
                <p:nvPr/>
              </p:nvSpPr>
              <p:spPr bwMode="auto">
                <a:xfrm>
                  <a:off x="3480" y="1632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1.65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40" y="1632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0" name="Group 117"/>
              <p:cNvGrpSpPr>
                <a:grpSpLocks/>
              </p:cNvGrpSpPr>
              <p:nvPr/>
            </p:nvGrpSpPr>
            <p:grpSpPr bwMode="auto">
              <a:xfrm>
                <a:off x="0" y="2016"/>
                <a:ext cx="576" cy="1536"/>
                <a:chOff x="0" y="2016"/>
                <a:chExt cx="576" cy="1536"/>
              </a:xfrm>
            </p:grpSpPr>
            <p:sp>
              <p:nvSpPr>
                <p:cNvPr id="23849" name="Rectangle 118"/>
                <p:cNvSpPr>
                  <a:spLocks noChangeArrowheads="1"/>
                </p:cNvSpPr>
                <p:nvPr/>
              </p:nvSpPr>
              <p:spPr bwMode="auto">
                <a:xfrm>
                  <a:off x="40" y="2016"/>
                  <a:ext cx="496" cy="15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컴퓨터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특성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50" name="Rectangle 119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576" cy="153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1" name="Group 120"/>
              <p:cNvGrpSpPr>
                <a:grpSpLocks/>
              </p:cNvGrpSpPr>
              <p:nvPr/>
            </p:nvGrpSpPr>
            <p:grpSpPr bwMode="auto">
              <a:xfrm>
                <a:off x="576" y="2016"/>
                <a:ext cx="576" cy="384"/>
                <a:chOff x="576" y="2016"/>
                <a:chExt cx="576" cy="384"/>
              </a:xfrm>
            </p:grpSpPr>
            <p:sp>
              <p:nvSpPr>
                <p:cNvPr id="23847" name="Rectangle 121"/>
                <p:cNvSpPr>
                  <a:spLocks noChangeArrowheads="1"/>
                </p:cNvSpPr>
                <p:nvPr/>
              </p:nvSpPr>
              <p:spPr bwMode="auto">
                <a:xfrm>
                  <a:off x="616" y="2016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000">
                      <a:latin typeface="HY그래픽M" pitchFamily="18" charset="-127"/>
                      <a:ea typeface="HY그래픽M" pitchFamily="18" charset="-127"/>
                    </a:rPr>
                    <a:t>실행시간 제약</a:t>
                  </a:r>
                  <a:endParaRPr lang="en-US" altLang="ko-KR" sz="10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48" name="Rectangle 122"/>
                <p:cNvSpPr>
                  <a:spLocks noChangeArrowheads="1"/>
                </p:cNvSpPr>
                <p:nvPr/>
              </p:nvSpPr>
              <p:spPr bwMode="auto">
                <a:xfrm>
                  <a:off x="576" y="2016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2" name="Group 123"/>
              <p:cNvGrpSpPr>
                <a:grpSpLocks/>
              </p:cNvGrpSpPr>
              <p:nvPr/>
            </p:nvGrpSpPr>
            <p:grpSpPr bwMode="auto">
              <a:xfrm>
                <a:off x="1152" y="2016"/>
                <a:ext cx="512" cy="384"/>
                <a:chOff x="1152" y="2016"/>
                <a:chExt cx="512" cy="384"/>
              </a:xfrm>
            </p:grpSpPr>
            <p:sp>
              <p:nvSpPr>
                <p:cNvPr id="23845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92" y="201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46" name="Rectangle 125"/>
                <p:cNvSpPr>
                  <a:spLocks noChangeArrowheads="1"/>
                </p:cNvSpPr>
                <p:nvPr/>
              </p:nvSpPr>
              <p:spPr bwMode="auto">
                <a:xfrm>
                  <a:off x="1152" y="2016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3" name="Group 126"/>
              <p:cNvGrpSpPr>
                <a:grpSpLocks/>
              </p:cNvGrpSpPr>
              <p:nvPr/>
            </p:nvGrpSpPr>
            <p:grpSpPr bwMode="auto">
              <a:xfrm>
                <a:off x="1664" y="2016"/>
                <a:ext cx="440" cy="384"/>
                <a:chOff x="1664" y="2016"/>
                <a:chExt cx="440" cy="384"/>
              </a:xfrm>
            </p:grpSpPr>
            <p:sp>
              <p:nvSpPr>
                <p:cNvPr id="23843" name="Rectangle 127"/>
                <p:cNvSpPr>
                  <a:spLocks noChangeArrowheads="1"/>
                </p:cNvSpPr>
                <p:nvPr/>
              </p:nvSpPr>
              <p:spPr bwMode="auto">
                <a:xfrm>
                  <a:off x="1704" y="2016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44" name="Rectangle 128"/>
                <p:cNvSpPr>
                  <a:spLocks noChangeArrowheads="1"/>
                </p:cNvSpPr>
                <p:nvPr/>
              </p:nvSpPr>
              <p:spPr bwMode="auto">
                <a:xfrm>
                  <a:off x="1664" y="2016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4" name="Group 129"/>
              <p:cNvGrpSpPr>
                <a:grpSpLocks/>
              </p:cNvGrpSpPr>
              <p:nvPr/>
            </p:nvGrpSpPr>
            <p:grpSpPr bwMode="auto">
              <a:xfrm>
                <a:off x="2104" y="2016"/>
                <a:ext cx="394" cy="384"/>
                <a:chOff x="2104" y="2016"/>
                <a:chExt cx="394" cy="384"/>
              </a:xfrm>
            </p:grpSpPr>
            <p:sp>
              <p:nvSpPr>
                <p:cNvPr id="23841" name="Rectangle 130"/>
                <p:cNvSpPr>
                  <a:spLocks noChangeArrowheads="1"/>
                </p:cNvSpPr>
                <p:nvPr/>
              </p:nvSpPr>
              <p:spPr bwMode="auto">
                <a:xfrm>
                  <a:off x="2144" y="2016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42" name="Rectangle 131"/>
                <p:cNvSpPr>
                  <a:spLocks noChangeArrowheads="1"/>
                </p:cNvSpPr>
                <p:nvPr/>
              </p:nvSpPr>
              <p:spPr bwMode="auto">
                <a:xfrm>
                  <a:off x="2104" y="201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5" name="Group 132"/>
              <p:cNvGrpSpPr>
                <a:grpSpLocks/>
              </p:cNvGrpSpPr>
              <p:nvPr/>
            </p:nvGrpSpPr>
            <p:grpSpPr bwMode="auto">
              <a:xfrm>
                <a:off x="2498" y="2016"/>
                <a:ext cx="394" cy="384"/>
                <a:chOff x="2498" y="2016"/>
                <a:chExt cx="394" cy="384"/>
              </a:xfrm>
            </p:grpSpPr>
            <p:sp>
              <p:nvSpPr>
                <p:cNvPr id="2383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538" y="2016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40" name="Rectangle 134"/>
                <p:cNvSpPr>
                  <a:spLocks noChangeArrowheads="1"/>
                </p:cNvSpPr>
                <p:nvPr/>
              </p:nvSpPr>
              <p:spPr bwMode="auto">
                <a:xfrm>
                  <a:off x="2498" y="201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6" name="Group 135"/>
              <p:cNvGrpSpPr>
                <a:grpSpLocks/>
              </p:cNvGrpSpPr>
              <p:nvPr/>
            </p:nvGrpSpPr>
            <p:grpSpPr bwMode="auto">
              <a:xfrm>
                <a:off x="2892" y="2016"/>
                <a:ext cx="548" cy="384"/>
                <a:chOff x="2892" y="2016"/>
                <a:chExt cx="548" cy="384"/>
              </a:xfrm>
            </p:grpSpPr>
            <p:sp>
              <p:nvSpPr>
                <p:cNvPr id="23837" name="Rectangle 136"/>
                <p:cNvSpPr>
                  <a:spLocks noChangeArrowheads="1"/>
                </p:cNvSpPr>
                <p:nvPr/>
              </p:nvSpPr>
              <p:spPr bwMode="auto">
                <a:xfrm>
                  <a:off x="2932" y="2016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1.3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38" name="Rectangle 137"/>
                <p:cNvSpPr>
                  <a:spLocks noChangeArrowheads="1"/>
                </p:cNvSpPr>
                <p:nvPr/>
              </p:nvSpPr>
              <p:spPr bwMode="auto">
                <a:xfrm>
                  <a:off x="2892" y="2016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7" name="Group 138"/>
              <p:cNvGrpSpPr>
                <a:grpSpLocks/>
              </p:cNvGrpSpPr>
              <p:nvPr/>
            </p:nvGrpSpPr>
            <p:grpSpPr bwMode="auto">
              <a:xfrm>
                <a:off x="3440" y="2016"/>
                <a:ext cx="701" cy="384"/>
                <a:chOff x="3440" y="2016"/>
                <a:chExt cx="701" cy="384"/>
              </a:xfrm>
            </p:grpSpPr>
            <p:sp>
              <p:nvSpPr>
                <p:cNvPr id="23835" name="Rectangle 139"/>
                <p:cNvSpPr>
                  <a:spLocks noChangeArrowheads="1"/>
                </p:cNvSpPr>
                <p:nvPr/>
              </p:nvSpPr>
              <p:spPr bwMode="auto">
                <a:xfrm>
                  <a:off x="3480" y="2016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1.66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36" name="Rectangle 140"/>
                <p:cNvSpPr>
                  <a:spLocks noChangeArrowheads="1"/>
                </p:cNvSpPr>
                <p:nvPr/>
              </p:nvSpPr>
              <p:spPr bwMode="auto">
                <a:xfrm>
                  <a:off x="3440" y="2016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598" name="Group 141"/>
              <p:cNvGrpSpPr>
                <a:grpSpLocks/>
              </p:cNvGrpSpPr>
              <p:nvPr/>
            </p:nvGrpSpPr>
            <p:grpSpPr bwMode="auto">
              <a:xfrm>
                <a:off x="576" y="2400"/>
                <a:ext cx="576" cy="384"/>
                <a:chOff x="576" y="2400"/>
                <a:chExt cx="576" cy="384"/>
              </a:xfrm>
            </p:grpSpPr>
            <p:sp>
              <p:nvSpPr>
                <p:cNvPr id="23833" name="Rectangle 142"/>
                <p:cNvSpPr>
                  <a:spLocks noChangeArrowheads="1"/>
                </p:cNvSpPr>
                <p:nvPr/>
              </p:nvSpPr>
              <p:spPr bwMode="auto">
                <a:xfrm>
                  <a:off x="616" y="2400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000" spc="-150">
                      <a:latin typeface="HY그래픽M" pitchFamily="18" charset="-127"/>
                      <a:ea typeface="HY그래픽M" pitchFamily="18" charset="-127"/>
                    </a:rPr>
                    <a:t>주기억장치 제약</a:t>
                  </a:r>
                  <a:endParaRPr lang="en-US" altLang="ko-KR" sz="1000" spc="-15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34" name="Rectangle 143"/>
                <p:cNvSpPr>
                  <a:spLocks noChangeArrowheads="1"/>
                </p:cNvSpPr>
                <p:nvPr/>
              </p:nvSpPr>
              <p:spPr bwMode="auto">
                <a:xfrm>
                  <a:off x="576" y="2400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 sz="1050"/>
                </a:p>
              </p:txBody>
            </p:sp>
          </p:grpSp>
          <p:grpSp>
            <p:nvGrpSpPr>
              <p:cNvPr id="23599" name="Group 144"/>
              <p:cNvGrpSpPr>
                <a:grpSpLocks/>
              </p:cNvGrpSpPr>
              <p:nvPr/>
            </p:nvGrpSpPr>
            <p:grpSpPr bwMode="auto">
              <a:xfrm>
                <a:off x="1152" y="2400"/>
                <a:ext cx="512" cy="384"/>
                <a:chOff x="1152" y="2400"/>
                <a:chExt cx="512" cy="384"/>
              </a:xfrm>
            </p:grpSpPr>
            <p:sp>
              <p:nvSpPr>
                <p:cNvPr id="23831" name="Rectangle 145"/>
                <p:cNvSpPr>
                  <a:spLocks noChangeArrowheads="1"/>
                </p:cNvSpPr>
                <p:nvPr/>
              </p:nvSpPr>
              <p:spPr bwMode="auto">
                <a:xfrm>
                  <a:off x="1192" y="240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3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0" name="Group 147"/>
              <p:cNvGrpSpPr>
                <a:grpSpLocks/>
              </p:cNvGrpSpPr>
              <p:nvPr/>
            </p:nvGrpSpPr>
            <p:grpSpPr bwMode="auto">
              <a:xfrm>
                <a:off x="1664" y="2400"/>
                <a:ext cx="440" cy="384"/>
                <a:chOff x="1664" y="2400"/>
                <a:chExt cx="440" cy="384"/>
              </a:xfrm>
            </p:grpSpPr>
            <p:sp>
              <p:nvSpPr>
                <p:cNvPr id="23829" name="Rectangle 148"/>
                <p:cNvSpPr>
                  <a:spLocks noChangeArrowheads="1"/>
                </p:cNvSpPr>
                <p:nvPr/>
              </p:nvSpPr>
              <p:spPr bwMode="auto">
                <a:xfrm>
                  <a:off x="1704" y="240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30" name="Rectangle 149"/>
                <p:cNvSpPr>
                  <a:spLocks noChangeArrowheads="1"/>
                </p:cNvSpPr>
                <p:nvPr/>
              </p:nvSpPr>
              <p:spPr bwMode="auto">
                <a:xfrm>
                  <a:off x="1664" y="2400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1" name="Group 150"/>
              <p:cNvGrpSpPr>
                <a:grpSpLocks/>
              </p:cNvGrpSpPr>
              <p:nvPr/>
            </p:nvGrpSpPr>
            <p:grpSpPr bwMode="auto">
              <a:xfrm>
                <a:off x="2104" y="2400"/>
                <a:ext cx="394" cy="384"/>
                <a:chOff x="2104" y="2400"/>
                <a:chExt cx="394" cy="384"/>
              </a:xfrm>
            </p:grpSpPr>
            <p:sp>
              <p:nvSpPr>
                <p:cNvPr id="23827" name="Rectangle 151"/>
                <p:cNvSpPr>
                  <a:spLocks noChangeArrowheads="1"/>
                </p:cNvSpPr>
                <p:nvPr/>
              </p:nvSpPr>
              <p:spPr bwMode="auto">
                <a:xfrm>
                  <a:off x="2144" y="2400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28" name="Rectangle 152"/>
                <p:cNvSpPr>
                  <a:spLocks noChangeArrowheads="1"/>
                </p:cNvSpPr>
                <p:nvPr/>
              </p:nvSpPr>
              <p:spPr bwMode="auto">
                <a:xfrm>
                  <a:off x="2104" y="240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2" name="Group 153"/>
              <p:cNvGrpSpPr>
                <a:grpSpLocks/>
              </p:cNvGrpSpPr>
              <p:nvPr/>
            </p:nvGrpSpPr>
            <p:grpSpPr bwMode="auto">
              <a:xfrm>
                <a:off x="2498" y="2400"/>
                <a:ext cx="394" cy="384"/>
                <a:chOff x="2498" y="2400"/>
                <a:chExt cx="394" cy="384"/>
              </a:xfrm>
            </p:grpSpPr>
            <p:sp>
              <p:nvSpPr>
                <p:cNvPr id="23825" name="Rectangle 154"/>
                <p:cNvSpPr>
                  <a:spLocks noChangeArrowheads="1"/>
                </p:cNvSpPr>
                <p:nvPr/>
              </p:nvSpPr>
              <p:spPr bwMode="auto">
                <a:xfrm>
                  <a:off x="2538" y="2400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1.06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26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8" y="240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3" name="Group 156"/>
              <p:cNvGrpSpPr>
                <a:grpSpLocks/>
              </p:cNvGrpSpPr>
              <p:nvPr/>
            </p:nvGrpSpPr>
            <p:grpSpPr bwMode="auto">
              <a:xfrm>
                <a:off x="2892" y="2400"/>
                <a:ext cx="548" cy="384"/>
                <a:chOff x="2892" y="2400"/>
                <a:chExt cx="548" cy="384"/>
              </a:xfrm>
            </p:grpSpPr>
            <p:sp>
              <p:nvSpPr>
                <p:cNvPr id="23823" name="Rectangle 157"/>
                <p:cNvSpPr>
                  <a:spLocks noChangeArrowheads="1"/>
                </p:cNvSpPr>
                <p:nvPr/>
              </p:nvSpPr>
              <p:spPr bwMode="auto">
                <a:xfrm>
                  <a:off x="2932" y="2400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24" name="Rectangle 158"/>
                <p:cNvSpPr>
                  <a:spLocks noChangeArrowheads="1"/>
                </p:cNvSpPr>
                <p:nvPr/>
              </p:nvSpPr>
              <p:spPr bwMode="auto">
                <a:xfrm>
                  <a:off x="2892" y="2400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4" name="Group 159"/>
              <p:cNvGrpSpPr>
                <a:grpSpLocks/>
              </p:cNvGrpSpPr>
              <p:nvPr/>
            </p:nvGrpSpPr>
            <p:grpSpPr bwMode="auto">
              <a:xfrm>
                <a:off x="3440" y="2400"/>
                <a:ext cx="701" cy="384"/>
                <a:chOff x="3440" y="2400"/>
                <a:chExt cx="701" cy="384"/>
              </a:xfrm>
            </p:grpSpPr>
            <p:sp>
              <p:nvSpPr>
                <p:cNvPr id="23821" name="Rectangle 160"/>
                <p:cNvSpPr>
                  <a:spLocks noChangeArrowheads="1"/>
                </p:cNvSpPr>
                <p:nvPr/>
              </p:nvSpPr>
              <p:spPr bwMode="auto">
                <a:xfrm>
                  <a:off x="3480" y="2400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1.56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22" name="Rectangle 161"/>
                <p:cNvSpPr>
                  <a:spLocks noChangeArrowheads="1"/>
                </p:cNvSpPr>
                <p:nvPr/>
              </p:nvSpPr>
              <p:spPr bwMode="auto">
                <a:xfrm>
                  <a:off x="3440" y="2400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5" name="Group 162"/>
              <p:cNvGrpSpPr>
                <a:grpSpLocks/>
              </p:cNvGrpSpPr>
              <p:nvPr/>
            </p:nvGrpSpPr>
            <p:grpSpPr bwMode="auto">
              <a:xfrm>
                <a:off x="576" y="2784"/>
                <a:ext cx="576" cy="384"/>
                <a:chOff x="576" y="2784"/>
                <a:chExt cx="576" cy="384"/>
              </a:xfrm>
            </p:grpSpPr>
            <p:sp>
              <p:nvSpPr>
                <p:cNvPr id="23819" name="Rectangle 163"/>
                <p:cNvSpPr>
                  <a:spLocks noChangeArrowheads="1"/>
                </p:cNvSpPr>
                <p:nvPr/>
              </p:nvSpPr>
              <p:spPr bwMode="auto">
                <a:xfrm>
                  <a:off x="616" y="2784"/>
                  <a:ext cx="512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000" spc="-150">
                      <a:latin typeface="HY그래픽M" pitchFamily="18" charset="-127"/>
                      <a:ea typeface="HY그래픽M" pitchFamily="18" charset="-127"/>
                    </a:rPr>
                    <a:t>H/W,S/W </a:t>
                  </a:r>
                  <a:r>
                    <a:rPr lang="ko-KR" altLang="en-US" sz="1000" spc="-150">
                      <a:latin typeface="HY그래픽M" pitchFamily="18" charset="-127"/>
                      <a:ea typeface="HY그래픽M" pitchFamily="18" charset="-127"/>
                    </a:rPr>
                    <a:t>안정성</a:t>
                  </a:r>
                  <a:endParaRPr lang="en-US" altLang="ko-KR" sz="1000" spc="-15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20" name="Rectangle 164"/>
                <p:cNvSpPr>
                  <a:spLocks noChangeArrowheads="1"/>
                </p:cNvSpPr>
                <p:nvPr/>
              </p:nvSpPr>
              <p:spPr bwMode="auto">
                <a:xfrm>
                  <a:off x="576" y="2784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6" name="Group 165"/>
              <p:cNvGrpSpPr>
                <a:grpSpLocks/>
              </p:cNvGrpSpPr>
              <p:nvPr/>
            </p:nvGrpSpPr>
            <p:grpSpPr bwMode="auto">
              <a:xfrm>
                <a:off x="1152" y="2784"/>
                <a:ext cx="512" cy="384"/>
                <a:chOff x="1152" y="2784"/>
                <a:chExt cx="512" cy="384"/>
              </a:xfrm>
            </p:grpSpPr>
            <p:sp>
              <p:nvSpPr>
                <p:cNvPr id="23817" name="Rectangle 166"/>
                <p:cNvSpPr>
                  <a:spLocks noChangeArrowheads="1"/>
                </p:cNvSpPr>
                <p:nvPr/>
              </p:nvSpPr>
              <p:spPr bwMode="auto">
                <a:xfrm>
                  <a:off x="1192" y="278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18" name="Rectangle 167"/>
                <p:cNvSpPr>
                  <a:spLocks noChangeArrowheads="1"/>
                </p:cNvSpPr>
                <p:nvPr/>
              </p:nvSpPr>
              <p:spPr bwMode="auto">
                <a:xfrm>
                  <a:off x="1152" y="2784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7" name="Group 168"/>
              <p:cNvGrpSpPr>
                <a:grpSpLocks/>
              </p:cNvGrpSpPr>
              <p:nvPr/>
            </p:nvGrpSpPr>
            <p:grpSpPr bwMode="auto">
              <a:xfrm>
                <a:off x="1664" y="2784"/>
                <a:ext cx="440" cy="384"/>
                <a:chOff x="1664" y="2784"/>
                <a:chExt cx="440" cy="384"/>
              </a:xfrm>
            </p:grpSpPr>
            <p:sp>
              <p:nvSpPr>
                <p:cNvPr id="23815" name="Rectangle 169"/>
                <p:cNvSpPr>
                  <a:spLocks noChangeArrowheads="1"/>
                </p:cNvSpPr>
                <p:nvPr/>
              </p:nvSpPr>
              <p:spPr bwMode="auto">
                <a:xfrm>
                  <a:off x="1704" y="278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0.87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16" name="Rectangle 170"/>
                <p:cNvSpPr>
                  <a:spLocks noChangeArrowheads="1"/>
                </p:cNvSpPr>
                <p:nvPr/>
              </p:nvSpPr>
              <p:spPr bwMode="auto">
                <a:xfrm>
                  <a:off x="1664" y="2784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8" name="Group 171"/>
              <p:cNvGrpSpPr>
                <a:grpSpLocks/>
              </p:cNvGrpSpPr>
              <p:nvPr/>
            </p:nvGrpSpPr>
            <p:grpSpPr bwMode="auto">
              <a:xfrm>
                <a:off x="2104" y="2784"/>
                <a:ext cx="394" cy="384"/>
                <a:chOff x="2104" y="2784"/>
                <a:chExt cx="394" cy="384"/>
              </a:xfrm>
            </p:grpSpPr>
            <p:sp>
              <p:nvSpPr>
                <p:cNvPr id="23813" name="Rectangle 172"/>
                <p:cNvSpPr>
                  <a:spLocks noChangeArrowheads="1"/>
                </p:cNvSpPr>
                <p:nvPr/>
              </p:nvSpPr>
              <p:spPr bwMode="auto">
                <a:xfrm>
                  <a:off x="2144" y="2784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14" name="Rectangle 173"/>
                <p:cNvSpPr>
                  <a:spLocks noChangeArrowheads="1"/>
                </p:cNvSpPr>
                <p:nvPr/>
              </p:nvSpPr>
              <p:spPr bwMode="auto">
                <a:xfrm>
                  <a:off x="2104" y="278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09" name="Group 174"/>
              <p:cNvGrpSpPr>
                <a:grpSpLocks/>
              </p:cNvGrpSpPr>
              <p:nvPr/>
            </p:nvGrpSpPr>
            <p:grpSpPr bwMode="auto">
              <a:xfrm>
                <a:off x="2498" y="2784"/>
                <a:ext cx="394" cy="384"/>
                <a:chOff x="2498" y="2784"/>
                <a:chExt cx="394" cy="384"/>
              </a:xfrm>
            </p:grpSpPr>
            <p:sp>
              <p:nvSpPr>
                <p:cNvPr id="23811" name="Rectangle 175"/>
                <p:cNvSpPr>
                  <a:spLocks noChangeArrowheads="1"/>
                </p:cNvSpPr>
                <p:nvPr/>
              </p:nvSpPr>
              <p:spPr bwMode="auto">
                <a:xfrm>
                  <a:off x="2538" y="2784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1.15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12" name="Rectangle 176"/>
                <p:cNvSpPr>
                  <a:spLocks noChangeArrowheads="1"/>
                </p:cNvSpPr>
                <p:nvPr/>
              </p:nvSpPr>
              <p:spPr bwMode="auto">
                <a:xfrm>
                  <a:off x="2498" y="278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0" name="Group 177"/>
              <p:cNvGrpSpPr>
                <a:grpSpLocks/>
              </p:cNvGrpSpPr>
              <p:nvPr/>
            </p:nvGrpSpPr>
            <p:grpSpPr bwMode="auto">
              <a:xfrm>
                <a:off x="2892" y="2784"/>
                <a:ext cx="548" cy="384"/>
                <a:chOff x="2892" y="2784"/>
                <a:chExt cx="548" cy="384"/>
              </a:xfrm>
            </p:grpSpPr>
            <p:sp>
              <p:nvSpPr>
                <p:cNvPr id="23809" name="Rectangle 178"/>
                <p:cNvSpPr>
                  <a:spLocks noChangeArrowheads="1"/>
                </p:cNvSpPr>
                <p:nvPr/>
              </p:nvSpPr>
              <p:spPr bwMode="auto">
                <a:xfrm>
                  <a:off x="2932" y="2784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1.3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10" name="Rectangle 179"/>
                <p:cNvSpPr>
                  <a:spLocks noChangeArrowheads="1"/>
                </p:cNvSpPr>
                <p:nvPr/>
              </p:nvSpPr>
              <p:spPr bwMode="auto">
                <a:xfrm>
                  <a:off x="2892" y="2784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1" name="Group 180"/>
              <p:cNvGrpSpPr>
                <a:grpSpLocks/>
              </p:cNvGrpSpPr>
              <p:nvPr/>
            </p:nvGrpSpPr>
            <p:grpSpPr bwMode="auto">
              <a:xfrm>
                <a:off x="3440" y="2784"/>
                <a:ext cx="701" cy="384"/>
                <a:chOff x="3440" y="2784"/>
                <a:chExt cx="701" cy="384"/>
              </a:xfrm>
            </p:grpSpPr>
            <p:sp>
              <p:nvSpPr>
                <p:cNvPr id="23807" name="Rectangle 181"/>
                <p:cNvSpPr>
                  <a:spLocks noChangeArrowheads="1"/>
                </p:cNvSpPr>
                <p:nvPr/>
              </p:nvSpPr>
              <p:spPr bwMode="auto">
                <a:xfrm>
                  <a:off x="3480" y="2784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08" name="Rectangle 182"/>
                <p:cNvSpPr>
                  <a:spLocks noChangeArrowheads="1"/>
                </p:cNvSpPr>
                <p:nvPr/>
              </p:nvSpPr>
              <p:spPr bwMode="auto">
                <a:xfrm>
                  <a:off x="3440" y="2784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2" name="Group 183"/>
              <p:cNvGrpSpPr>
                <a:grpSpLocks/>
              </p:cNvGrpSpPr>
              <p:nvPr/>
            </p:nvGrpSpPr>
            <p:grpSpPr bwMode="auto">
              <a:xfrm>
                <a:off x="576" y="3168"/>
                <a:ext cx="576" cy="384"/>
                <a:chOff x="576" y="3168"/>
                <a:chExt cx="576" cy="384"/>
              </a:xfrm>
            </p:grpSpPr>
            <p:sp>
              <p:nvSpPr>
                <p:cNvPr id="23805" name="Rectangle 184"/>
                <p:cNvSpPr>
                  <a:spLocks noChangeArrowheads="1"/>
                </p:cNvSpPr>
                <p:nvPr/>
              </p:nvSpPr>
              <p:spPr bwMode="auto">
                <a:xfrm>
                  <a:off x="616" y="3168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000">
                      <a:latin typeface="HY그래픽M" pitchFamily="18" charset="-127"/>
                      <a:ea typeface="HY그래픽M" pitchFamily="18" charset="-127"/>
                    </a:rPr>
                    <a:t>처리시간</a:t>
                  </a:r>
                  <a:endParaRPr lang="en-US" altLang="ko-KR" sz="10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06" name="Rectangle 185"/>
                <p:cNvSpPr>
                  <a:spLocks noChangeArrowheads="1"/>
                </p:cNvSpPr>
                <p:nvPr/>
              </p:nvSpPr>
              <p:spPr bwMode="auto">
                <a:xfrm>
                  <a:off x="576" y="3168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3" name="Group 186"/>
              <p:cNvGrpSpPr>
                <a:grpSpLocks/>
              </p:cNvGrpSpPr>
              <p:nvPr/>
            </p:nvGrpSpPr>
            <p:grpSpPr bwMode="auto">
              <a:xfrm>
                <a:off x="1152" y="3168"/>
                <a:ext cx="512" cy="384"/>
                <a:chOff x="1152" y="3168"/>
                <a:chExt cx="512" cy="384"/>
              </a:xfrm>
            </p:grpSpPr>
            <p:sp>
              <p:nvSpPr>
                <p:cNvPr id="23803" name="Rectangle 187"/>
                <p:cNvSpPr>
                  <a:spLocks noChangeArrowheads="1"/>
                </p:cNvSpPr>
                <p:nvPr/>
              </p:nvSpPr>
              <p:spPr bwMode="auto">
                <a:xfrm>
                  <a:off x="1192" y="316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04" name="Rectangle 188"/>
                <p:cNvSpPr>
                  <a:spLocks noChangeArrowheads="1"/>
                </p:cNvSpPr>
                <p:nvPr/>
              </p:nvSpPr>
              <p:spPr bwMode="auto">
                <a:xfrm>
                  <a:off x="1152" y="3168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4" name="Group 189"/>
              <p:cNvGrpSpPr>
                <a:grpSpLocks/>
              </p:cNvGrpSpPr>
              <p:nvPr/>
            </p:nvGrpSpPr>
            <p:grpSpPr bwMode="auto">
              <a:xfrm>
                <a:off x="1664" y="3168"/>
                <a:ext cx="440" cy="384"/>
                <a:chOff x="1664" y="3168"/>
                <a:chExt cx="440" cy="384"/>
              </a:xfrm>
            </p:grpSpPr>
            <p:sp>
              <p:nvSpPr>
                <p:cNvPr id="23801" name="Rectangle 190"/>
                <p:cNvSpPr>
                  <a:spLocks noChangeArrowheads="1"/>
                </p:cNvSpPr>
                <p:nvPr/>
              </p:nvSpPr>
              <p:spPr bwMode="auto">
                <a:xfrm>
                  <a:off x="1704" y="316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0.87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02" name="Rectangle 191"/>
                <p:cNvSpPr>
                  <a:spLocks noChangeArrowheads="1"/>
                </p:cNvSpPr>
                <p:nvPr/>
              </p:nvSpPr>
              <p:spPr bwMode="auto">
                <a:xfrm>
                  <a:off x="1664" y="3168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5" name="Group 192"/>
              <p:cNvGrpSpPr>
                <a:grpSpLocks/>
              </p:cNvGrpSpPr>
              <p:nvPr/>
            </p:nvGrpSpPr>
            <p:grpSpPr bwMode="auto">
              <a:xfrm>
                <a:off x="2104" y="3168"/>
                <a:ext cx="394" cy="384"/>
                <a:chOff x="2104" y="3168"/>
                <a:chExt cx="394" cy="384"/>
              </a:xfrm>
            </p:grpSpPr>
            <p:sp>
              <p:nvSpPr>
                <p:cNvPr id="23799" name="Rectangle 193"/>
                <p:cNvSpPr>
                  <a:spLocks noChangeArrowheads="1"/>
                </p:cNvSpPr>
                <p:nvPr/>
              </p:nvSpPr>
              <p:spPr bwMode="auto">
                <a:xfrm>
                  <a:off x="2144" y="3168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800" name="Rectangle 194"/>
                <p:cNvSpPr>
                  <a:spLocks noChangeArrowheads="1"/>
                </p:cNvSpPr>
                <p:nvPr/>
              </p:nvSpPr>
              <p:spPr bwMode="auto">
                <a:xfrm>
                  <a:off x="2104" y="316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6" name="Group 195"/>
              <p:cNvGrpSpPr>
                <a:grpSpLocks/>
              </p:cNvGrpSpPr>
              <p:nvPr/>
            </p:nvGrpSpPr>
            <p:grpSpPr bwMode="auto">
              <a:xfrm>
                <a:off x="2498" y="3168"/>
                <a:ext cx="394" cy="384"/>
                <a:chOff x="2498" y="3168"/>
                <a:chExt cx="394" cy="384"/>
              </a:xfrm>
            </p:grpSpPr>
            <p:sp>
              <p:nvSpPr>
                <p:cNvPr id="23797" name="Rectangle 196"/>
                <p:cNvSpPr>
                  <a:spLocks noChangeArrowheads="1"/>
                </p:cNvSpPr>
                <p:nvPr/>
              </p:nvSpPr>
              <p:spPr bwMode="auto">
                <a:xfrm>
                  <a:off x="2538" y="3168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1.07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98" name="Rectangle 197"/>
                <p:cNvSpPr>
                  <a:spLocks noChangeArrowheads="1"/>
                </p:cNvSpPr>
                <p:nvPr/>
              </p:nvSpPr>
              <p:spPr bwMode="auto">
                <a:xfrm>
                  <a:off x="2498" y="316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7" name="Group 198"/>
              <p:cNvGrpSpPr>
                <a:grpSpLocks/>
              </p:cNvGrpSpPr>
              <p:nvPr/>
            </p:nvGrpSpPr>
            <p:grpSpPr bwMode="auto">
              <a:xfrm>
                <a:off x="2892" y="3168"/>
                <a:ext cx="548" cy="384"/>
                <a:chOff x="2892" y="3168"/>
                <a:chExt cx="548" cy="384"/>
              </a:xfrm>
            </p:grpSpPr>
            <p:sp>
              <p:nvSpPr>
                <p:cNvPr id="23795" name="Rectangle 199"/>
                <p:cNvSpPr>
                  <a:spLocks noChangeArrowheads="1"/>
                </p:cNvSpPr>
                <p:nvPr/>
              </p:nvSpPr>
              <p:spPr bwMode="auto">
                <a:xfrm>
                  <a:off x="2932" y="3168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1.15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96" name="Rectangle 200"/>
                <p:cNvSpPr>
                  <a:spLocks noChangeArrowheads="1"/>
                </p:cNvSpPr>
                <p:nvPr/>
              </p:nvSpPr>
              <p:spPr bwMode="auto">
                <a:xfrm>
                  <a:off x="2892" y="3168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8" name="Group 201"/>
              <p:cNvGrpSpPr>
                <a:grpSpLocks/>
              </p:cNvGrpSpPr>
              <p:nvPr/>
            </p:nvGrpSpPr>
            <p:grpSpPr bwMode="auto">
              <a:xfrm>
                <a:off x="3440" y="3168"/>
                <a:ext cx="701" cy="384"/>
                <a:chOff x="3440" y="3168"/>
                <a:chExt cx="701" cy="384"/>
              </a:xfrm>
            </p:grpSpPr>
            <p:sp>
              <p:nvSpPr>
                <p:cNvPr id="23793" name="Rectangle 202"/>
                <p:cNvSpPr>
                  <a:spLocks noChangeArrowheads="1"/>
                </p:cNvSpPr>
                <p:nvPr/>
              </p:nvSpPr>
              <p:spPr bwMode="auto">
                <a:xfrm>
                  <a:off x="3480" y="3168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94" name="Rectangle 203"/>
                <p:cNvSpPr>
                  <a:spLocks noChangeArrowheads="1"/>
                </p:cNvSpPr>
                <p:nvPr/>
              </p:nvSpPr>
              <p:spPr bwMode="auto">
                <a:xfrm>
                  <a:off x="3440" y="3168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19" name="Group 204"/>
              <p:cNvGrpSpPr>
                <a:grpSpLocks/>
              </p:cNvGrpSpPr>
              <p:nvPr/>
            </p:nvGrpSpPr>
            <p:grpSpPr bwMode="auto">
              <a:xfrm>
                <a:off x="0" y="3552"/>
                <a:ext cx="576" cy="1920"/>
                <a:chOff x="0" y="3552"/>
                <a:chExt cx="576" cy="1920"/>
              </a:xfrm>
            </p:grpSpPr>
            <p:sp>
              <p:nvSpPr>
                <p:cNvPr id="23791" name="Rectangle 205"/>
                <p:cNvSpPr>
                  <a:spLocks noChangeArrowheads="1"/>
                </p:cNvSpPr>
                <p:nvPr/>
              </p:nvSpPr>
              <p:spPr bwMode="auto">
                <a:xfrm>
                  <a:off x="40" y="3552"/>
                  <a:ext cx="496" cy="19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개발자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특성</a:t>
                  </a:r>
                </a:p>
              </p:txBody>
            </p:sp>
            <p:sp>
              <p:nvSpPr>
                <p:cNvPr id="23792" name="Rectangle 206"/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576" cy="192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0" name="Group 207"/>
              <p:cNvGrpSpPr>
                <a:grpSpLocks/>
              </p:cNvGrpSpPr>
              <p:nvPr/>
            </p:nvGrpSpPr>
            <p:grpSpPr bwMode="auto">
              <a:xfrm>
                <a:off x="576" y="3552"/>
                <a:ext cx="576" cy="384"/>
                <a:chOff x="576" y="3552"/>
                <a:chExt cx="576" cy="384"/>
              </a:xfrm>
            </p:grpSpPr>
            <p:sp>
              <p:nvSpPr>
                <p:cNvPr id="23789" name="Rectangle 208"/>
                <p:cNvSpPr>
                  <a:spLocks noChangeArrowheads="1"/>
                </p:cNvSpPr>
                <p:nvPr/>
              </p:nvSpPr>
              <p:spPr bwMode="auto">
                <a:xfrm>
                  <a:off x="616" y="3552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000">
                      <a:latin typeface="HY그래픽M" pitchFamily="18" charset="-127"/>
                      <a:ea typeface="HY그래픽M" pitchFamily="18" charset="-127"/>
                    </a:rPr>
                    <a:t>분석가의 능력</a:t>
                  </a:r>
                  <a:endParaRPr lang="en-US" altLang="ko-KR" sz="10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90" name="Rectangle 209"/>
                <p:cNvSpPr>
                  <a:spLocks noChangeArrowheads="1"/>
                </p:cNvSpPr>
                <p:nvPr/>
              </p:nvSpPr>
              <p:spPr bwMode="auto">
                <a:xfrm>
                  <a:off x="576" y="3552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1" name="Group 210"/>
              <p:cNvGrpSpPr>
                <a:grpSpLocks/>
              </p:cNvGrpSpPr>
              <p:nvPr/>
            </p:nvGrpSpPr>
            <p:grpSpPr bwMode="auto">
              <a:xfrm>
                <a:off x="1152" y="3552"/>
                <a:ext cx="512" cy="384"/>
                <a:chOff x="1152" y="3552"/>
                <a:chExt cx="512" cy="384"/>
              </a:xfrm>
            </p:grpSpPr>
            <p:sp>
              <p:nvSpPr>
                <p:cNvPr id="23787" name="Rectangle 211"/>
                <p:cNvSpPr>
                  <a:spLocks noChangeArrowheads="1"/>
                </p:cNvSpPr>
                <p:nvPr/>
              </p:nvSpPr>
              <p:spPr bwMode="auto">
                <a:xfrm>
                  <a:off x="1192" y="355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1.46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88" name="Rectangle 212"/>
                <p:cNvSpPr>
                  <a:spLocks noChangeArrowheads="1"/>
                </p:cNvSpPr>
                <p:nvPr/>
              </p:nvSpPr>
              <p:spPr bwMode="auto">
                <a:xfrm>
                  <a:off x="1152" y="3552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2" name="Group 213"/>
              <p:cNvGrpSpPr>
                <a:grpSpLocks/>
              </p:cNvGrpSpPr>
              <p:nvPr/>
            </p:nvGrpSpPr>
            <p:grpSpPr bwMode="auto">
              <a:xfrm>
                <a:off x="1664" y="3552"/>
                <a:ext cx="440" cy="384"/>
                <a:chOff x="1664" y="3552"/>
                <a:chExt cx="440" cy="384"/>
              </a:xfrm>
            </p:grpSpPr>
            <p:sp>
              <p:nvSpPr>
                <p:cNvPr id="23785" name="Rectangle 214"/>
                <p:cNvSpPr>
                  <a:spLocks noChangeArrowheads="1"/>
                </p:cNvSpPr>
                <p:nvPr/>
              </p:nvSpPr>
              <p:spPr bwMode="auto">
                <a:xfrm>
                  <a:off x="1704" y="355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1.19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86" name="Rectangle 215"/>
                <p:cNvSpPr>
                  <a:spLocks noChangeArrowheads="1"/>
                </p:cNvSpPr>
                <p:nvPr/>
              </p:nvSpPr>
              <p:spPr bwMode="auto">
                <a:xfrm>
                  <a:off x="1664" y="3552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3" name="Group 216"/>
              <p:cNvGrpSpPr>
                <a:grpSpLocks/>
              </p:cNvGrpSpPr>
              <p:nvPr/>
            </p:nvGrpSpPr>
            <p:grpSpPr bwMode="auto">
              <a:xfrm>
                <a:off x="2104" y="3552"/>
                <a:ext cx="394" cy="384"/>
                <a:chOff x="2104" y="3552"/>
                <a:chExt cx="394" cy="384"/>
              </a:xfrm>
            </p:grpSpPr>
            <p:sp>
              <p:nvSpPr>
                <p:cNvPr id="23783" name="Rectangle 217"/>
                <p:cNvSpPr>
                  <a:spLocks noChangeArrowheads="1"/>
                </p:cNvSpPr>
                <p:nvPr/>
              </p:nvSpPr>
              <p:spPr bwMode="auto">
                <a:xfrm>
                  <a:off x="2144" y="3552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84" name="Rectangle 218"/>
                <p:cNvSpPr>
                  <a:spLocks noChangeArrowheads="1"/>
                </p:cNvSpPr>
                <p:nvPr/>
              </p:nvSpPr>
              <p:spPr bwMode="auto">
                <a:xfrm>
                  <a:off x="2104" y="355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4" name="Group 219"/>
              <p:cNvGrpSpPr>
                <a:grpSpLocks/>
              </p:cNvGrpSpPr>
              <p:nvPr/>
            </p:nvGrpSpPr>
            <p:grpSpPr bwMode="auto">
              <a:xfrm>
                <a:off x="2498" y="3552"/>
                <a:ext cx="394" cy="384"/>
                <a:chOff x="2498" y="3552"/>
                <a:chExt cx="394" cy="384"/>
              </a:xfrm>
            </p:grpSpPr>
            <p:sp>
              <p:nvSpPr>
                <p:cNvPr id="23781" name="Rectangle 220"/>
                <p:cNvSpPr>
                  <a:spLocks noChangeArrowheads="1"/>
                </p:cNvSpPr>
                <p:nvPr/>
              </p:nvSpPr>
              <p:spPr bwMode="auto">
                <a:xfrm>
                  <a:off x="2538" y="3552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0.86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82" name="Rectangle 221"/>
                <p:cNvSpPr>
                  <a:spLocks noChangeArrowheads="1"/>
                </p:cNvSpPr>
                <p:nvPr/>
              </p:nvSpPr>
              <p:spPr bwMode="auto">
                <a:xfrm>
                  <a:off x="2498" y="355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5" name="Group 222"/>
              <p:cNvGrpSpPr>
                <a:grpSpLocks/>
              </p:cNvGrpSpPr>
              <p:nvPr/>
            </p:nvGrpSpPr>
            <p:grpSpPr bwMode="auto">
              <a:xfrm>
                <a:off x="2892" y="3552"/>
                <a:ext cx="548" cy="384"/>
                <a:chOff x="2892" y="3552"/>
                <a:chExt cx="548" cy="384"/>
              </a:xfrm>
            </p:grpSpPr>
            <p:sp>
              <p:nvSpPr>
                <p:cNvPr id="23779" name="Rectangle 223"/>
                <p:cNvSpPr>
                  <a:spLocks noChangeArrowheads="1"/>
                </p:cNvSpPr>
                <p:nvPr/>
              </p:nvSpPr>
              <p:spPr bwMode="auto">
                <a:xfrm>
                  <a:off x="2932" y="3552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0.71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80" name="Rectangle 224"/>
                <p:cNvSpPr>
                  <a:spLocks noChangeArrowheads="1"/>
                </p:cNvSpPr>
                <p:nvPr/>
              </p:nvSpPr>
              <p:spPr bwMode="auto">
                <a:xfrm>
                  <a:off x="2892" y="3552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6" name="Group 225"/>
              <p:cNvGrpSpPr>
                <a:grpSpLocks/>
              </p:cNvGrpSpPr>
              <p:nvPr/>
            </p:nvGrpSpPr>
            <p:grpSpPr bwMode="auto">
              <a:xfrm>
                <a:off x="3440" y="3552"/>
                <a:ext cx="701" cy="384"/>
                <a:chOff x="3440" y="3552"/>
                <a:chExt cx="701" cy="384"/>
              </a:xfrm>
            </p:grpSpPr>
            <p:sp>
              <p:nvSpPr>
                <p:cNvPr id="23777" name="Rectangle 226"/>
                <p:cNvSpPr>
                  <a:spLocks noChangeArrowheads="1"/>
                </p:cNvSpPr>
                <p:nvPr/>
              </p:nvSpPr>
              <p:spPr bwMode="auto">
                <a:xfrm>
                  <a:off x="3480" y="3552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78" name="Rectangle 227"/>
                <p:cNvSpPr>
                  <a:spLocks noChangeArrowheads="1"/>
                </p:cNvSpPr>
                <p:nvPr/>
              </p:nvSpPr>
              <p:spPr bwMode="auto">
                <a:xfrm>
                  <a:off x="3440" y="3552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7" name="Group 228"/>
              <p:cNvGrpSpPr>
                <a:grpSpLocks/>
              </p:cNvGrpSpPr>
              <p:nvPr/>
            </p:nvGrpSpPr>
            <p:grpSpPr bwMode="auto">
              <a:xfrm>
                <a:off x="576" y="3936"/>
                <a:ext cx="576" cy="384"/>
                <a:chOff x="576" y="3936"/>
                <a:chExt cx="576" cy="384"/>
              </a:xfrm>
            </p:grpSpPr>
            <p:sp>
              <p:nvSpPr>
                <p:cNvPr id="23775" name="Rectangle 229"/>
                <p:cNvSpPr>
                  <a:spLocks noChangeArrowheads="1"/>
                </p:cNvSpPr>
                <p:nvPr/>
              </p:nvSpPr>
              <p:spPr bwMode="auto">
                <a:xfrm>
                  <a:off x="616" y="3936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000">
                      <a:latin typeface="HY그래픽M" pitchFamily="18" charset="-127"/>
                      <a:ea typeface="HY그래픽M" pitchFamily="18" charset="-127"/>
                    </a:rPr>
                    <a:t>응용분여 경험</a:t>
                  </a:r>
                  <a:endParaRPr lang="en-US" altLang="ko-KR" sz="10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76" name="Rectangle 230"/>
                <p:cNvSpPr>
                  <a:spLocks noChangeArrowheads="1"/>
                </p:cNvSpPr>
                <p:nvPr/>
              </p:nvSpPr>
              <p:spPr bwMode="auto">
                <a:xfrm>
                  <a:off x="576" y="3936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8" name="Group 231"/>
              <p:cNvGrpSpPr>
                <a:grpSpLocks/>
              </p:cNvGrpSpPr>
              <p:nvPr/>
            </p:nvGrpSpPr>
            <p:grpSpPr bwMode="auto">
              <a:xfrm>
                <a:off x="1152" y="3936"/>
                <a:ext cx="512" cy="384"/>
                <a:chOff x="1152" y="3936"/>
                <a:chExt cx="512" cy="384"/>
              </a:xfrm>
            </p:grpSpPr>
            <p:sp>
              <p:nvSpPr>
                <p:cNvPr id="23773" name="Rectangle 232"/>
                <p:cNvSpPr>
                  <a:spLocks noChangeArrowheads="1"/>
                </p:cNvSpPr>
                <p:nvPr/>
              </p:nvSpPr>
              <p:spPr bwMode="auto">
                <a:xfrm>
                  <a:off x="1192" y="393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1.29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74" name="Rectangle 233"/>
                <p:cNvSpPr>
                  <a:spLocks noChangeArrowheads="1"/>
                </p:cNvSpPr>
                <p:nvPr/>
              </p:nvSpPr>
              <p:spPr bwMode="auto">
                <a:xfrm>
                  <a:off x="1152" y="3936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29" name="Group 234"/>
              <p:cNvGrpSpPr>
                <a:grpSpLocks/>
              </p:cNvGrpSpPr>
              <p:nvPr/>
            </p:nvGrpSpPr>
            <p:grpSpPr bwMode="auto">
              <a:xfrm>
                <a:off x="1664" y="3936"/>
                <a:ext cx="440" cy="384"/>
                <a:chOff x="1664" y="3936"/>
                <a:chExt cx="440" cy="384"/>
              </a:xfrm>
            </p:grpSpPr>
            <p:sp>
              <p:nvSpPr>
                <p:cNvPr id="23771" name="Rectangle 235"/>
                <p:cNvSpPr>
                  <a:spLocks noChangeArrowheads="1"/>
                </p:cNvSpPr>
                <p:nvPr/>
              </p:nvSpPr>
              <p:spPr bwMode="auto">
                <a:xfrm>
                  <a:off x="1704" y="3936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1.13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72" name="Rectangle 236"/>
                <p:cNvSpPr>
                  <a:spLocks noChangeArrowheads="1"/>
                </p:cNvSpPr>
                <p:nvPr/>
              </p:nvSpPr>
              <p:spPr bwMode="auto">
                <a:xfrm>
                  <a:off x="1664" y="3936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0" name="Group 237"/>
              <p:cNvGrpSpPr>
                <a:grpSpLocks/>
              </p:cNvGrpSpPr>
              <p:nvPr/>
            </p:nvGrpSpPr>
            <p:grpSpPr bwMode="auto">
              <a:xfrm>
                <a:off x="2104" y="3936"/>
                <a:ext cx="394" cy="384"/>
                <a:chOff x="2104" y="3936"/>
                <a:chExt cx="394" cy="384"/>
              </a:xfrm>
            </p:grpSpPr>
            <p:sp>
              <p:nvSpPr>
                <p:cNvPr id="23769" name="Rectangle 238"/>
                <p:cNvSpPr>
                  <a:spLocks noChangeArrowheads="1"/>
                </p:cNvSpPr>
                <p:nvPr/>
              </p:nvSpPr>
              <p:spPr bwMode="auto">
                <a:xfrm>
                  <a:off x="2144" y="3936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70" name="Rectangle 239"/>
                <p:cNvSpPr>
                  <a:spLocks noChangeArrowheads="1"/>
                </p:cNvSpPr>
                <p:nvPr/>
              </p:nvSpPr>
              <p:spPr bwMode="auto">
                <a:xfrm>
                  <a:off x="2104" y="393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1" name="Group 240"/>
              <p:cNvGrpSpPr>
                <a:grpSpLocks/>
              </p:cNvGrpSpPr>
              <p:nvPr/>
            </p:nvGrpSpPr>
            <p:grpSpPr bwMode="auto">
              <a:xfrm>
                <a:off x="2498" y="3936"/>
                <a:ext cx="394" cy="384"/>
                <a:chOff x="2498" y="3936"/>
                <a:chExt cx="394" cy="384"/>
              </a:xfrm>
            </p:grpSpPr>
            <p:sp>
              <p:nvSpPr>
                <p:cNvPr id="23767" name="Rectangle 241"/>
                <p:cNvSpPr>
                  <a:spLocks noChangeArrowheads="1"/>
                </p:cNvSpPr>
                <p:nvPr/>
              </p:nvSpPr>
              <p:spPr bwMode="auto">
                <a:xfrm>
                  <a:off x="2538" y="3936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68" name="Rectangle 242"/>
                <p:cNvSpPr>
                  <a:spLocks noChangeArrowheads="1"/>
                </p:cNvSpPr>
                <p:nvPr/>
              </p:nvSpPr>
              <p:spPr bwMode="auto">
                <a:xfrm>
                  <a:off x="2498" y="393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2" name="Group 243"/>
              <p:cNvGrpSpPr>
                <a:grpSpLocks/>
              </p:cNvGrpSpPr>
              <p:nvPr/>
            </p:nvGrpSpPr>
            <p:grpSpPr bwMode="auto">
              <a:xfrm>
                <a:off x="2892" y="3936"/>
                <a:ext cx="548" cy="384"/>
                <a:chOff x="2892" y="3936"/>
                <a:chExt cx="548" cy="384"/>
              </a:xfrm>
            </p:grpSpPr>
            <p:sp>
              <p:nvSpPr>
                <p:cNvPr id="23765" name="Rectangle 244"/>
                <p:cNvSpPr>
                  <a:spLocks noChangeArrowheads="1"/>
                </p:cNvSpPr>
                <p:nvPr/>
              </p:nvSpPr>
              <p:spPr bwMode="auto">
                <a:xfrm>
                  <a:off x="2932" y="3936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0.82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66" name="Rectangle 245"/>
                <p:cNvSpPr>
                  <a:spLocks noChangeArrowheads="1"/>
                </p:cNvSpPr>
                <p:nvPr/>
              </p:nvSpPr>
              <p:spPr bwMode="auto">
                <a:xfrm>
                  <a:off x="2892" y="3936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3" name="Group 246"/>
              <p:cNvGrpSpPr>
                <a:grpSpLocks/>
              </p:cNvGrpSpPr>
              <p:nvPr/>
            </p:nvGrpSpPr>
            <p:grpSpPr bwMode="auto">
              <a:xfrm>
                <a:off x="3440" y="3936"/>
                <a:ext cx="701" cy="384"/>
                <a:chOff x="3440" y="3936"/>
                <a:chExt cx="701" cy="384"/>
              </a:xfrm>
            </p:grpSpPr>
            <p:sp>
              <p:nvSpPr>
                <p:cNvPr id="23763" name="Rectangle 247"/>
                <p:cNvSpPr>
                  <a:spLocks noChangeArrowheads="1"/>
                </p:cNvSpPr>
                <p:nvPr/>
              </p:nvSpPr>
              <p:spPr bwMode="auto">
                <a:xfrm>
                  <a:off x="3480" y="3936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64" name="Rectangle 248"/>
                <p:cNvSpPr>
                  <a:spLocks noChangeArrowheads="1"/>
                </p:cNvSpPr>
                <p:nvPr/>
              </p:nvSpPr>
              <p:spPr bwMode="auto">
                <a:xfrm>
                  <a:off x="3440" y="3936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4" name="Group 249"/>
              <p:cNvGrpSpPr>
                <a:grpSpLocks/>
              </p:cNvGrpSpPr>
              <p:nvPr/>
            </p:nvGrpSpPr>
            <p:grpSpPr bwMode="auto">
              <a:xfrm>
                <a:off x="576" y="4320"/>
                <a:ext cx="576" cy="384"/>
                <a:chOff x="576" y="4320"/>
                <a:chExt cx="576" cy="384"/>
              </a:xfrm>
            </p:grpSpPr>
            <p:sp>
              <p:nvSpPr>
                <p:cNvPr id="23761" name="Rectangle 250"/>
                <p:cNvSpPr>
                  <a:spLocks noChangeArrowheads="1"/>
                </p:cNvSpPr>
                <p:nvPr/>
              </p:nvSpPr>
              <p:spPr bwMode="auto">
                <a:xfrm>
                  <a:off x="616" y="4320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000">
                      <a:latin typeface="HY그래픽M" pitchFamily="18" charset="-127"/>
                      <a:ea typeface="HY그래픽M" pitchFamily="18" charset="-127"/>
                    </a:rPr>
                    <a:t>컴퓨터 친숙성</a:t>
                  </a:r>
                  <a:endParaRPr lang="en-US" altLang="ko-KR" sz="10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0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62" name="Rectangle 251"/>
                <p:cNvSpPr>
                  <a:spLocks noChangeArrowheads="1"/>
                </p:cNvSpPr>
                <p:nvPr/>
              </p:nvSpPr>
              <p:spPr bwMode="auto">
                <a:xfrm>
                  <a:off x="576" y="4320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5" name="Group 252"/>
              <p:cNvGrpSpPr>
                <a:grpSpLocks/>
              </p:cNvGrpSpPr>
              <p:nvPr/>
            </p:nvGrpSpPr>
            <p:grpSpPr bwMode="auto">
              <a:xfrm>
                <a:off x="1152" y="4320"/>
                <a:ext cx="512" cy="384"/>
                <a:chOff x="1152" y="4320"/>
                <a:chExt cx="512" cy="384"/>
              </a:xfrm>
            </p:grpSpPr>
            <p:sp>
              <p:nvSpPr>
                <p:cNvPr id="23759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92" y="432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1.42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60" name="Rectangle 254"/>
                <p:cNvSpPr>
                  <a:spLocks noChangeArrowheads="1"/>
                </p:cNvSpPr>
                <p:nvPr/>
              </p:nvSpPr>
              <p:spPr bwMode="auto">
                <a:xfrm>
                  <a:off x="1152" y="4320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6" name="Group 255"/>
              <p:cNvGrpSpPr>
                <a:grpSpLocks/>
              </p:cNvGrpSpPr>
              <p:nvPr/>
            </p:nvGrpSpPr>
            <p:grpSpPr bwMode="auto">
              <a:xfrm>
                <a:off x="1664" y="4320"/>
                <a:ext cx="440" cy="384"/>
                <a:chOff x="1664" y="4320"/>
                <a:chExt cx="440" cy="384"/>
              </a:xfrm>
            </p:grpSpPr>
            <p:sp>
              <p:nvSpPr>
                <p:cNvPr id="23757" name="Rectangle 256"/>
                <p:cNvSpPr>
                  <a:spLocks noChangeArrowheads="1"/>
                </p:cNvSpPr>
                <p:nvPr/>
              </p:nvSpPr>
              <p:spPr bwMode="auto">
                <a:xfrm>
                  <a:off x="1704" y="432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1.17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58" name="Rectangle 257"/>
                <p:cNvSpPr>
                  <a:spLocks noChangeArrowheads="1"/>
                </p:cNvSpPr>
                <p:nvPr/>
              </p:nvSpPr>
              <p:spPr bwMode="auto">
                <a:xfrm>
                  <a:off x="1664" y="4320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7" name="Group 258"/>
              <p:cNvGrpSpPr>
                <a:grpSpLocks/>
              </p:cNvGrpSpPr>
              <p:nvPr/>
            </p:nvGrpSpPr>
            <p:grpSpPr bwMode="auto">
              <a:xfrm>
                <a:off x="2104" y="4320"/>
                <a:ext cx="394" cy="384"/>
                <a:chOff x="2104" y="4320"/>
                <a:chExt cx="394" cy="384"/>
              </a:xfrm>
            </p:grpSpPr>
            <p:sp>
              <p:nvSpPr>
                <p:cNvPr id="23755" name="Rectangle 259"/>
                <p:cNvSpPr>
                  <a:spLocks noChangeArrowheads="1"/>
                </p:cNvSpPr>
                <p:nvPr/>
              </p:nvSpPr>
              <p:spPr bwMode="auto">
                <a:xfrm>
                  <a:off x="2144" y="4320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56" name="Rectangle 260"/>
                <p:cNvSpPr>
                  <a:spLocks noChangeArrowheads="1"/>
                </p:cNvSpPr>
                <p:nvPr/>
              </p:nvSpPr>
              <p:spPr bwMode="auto">
                <a:xfrm>
                  <a:off x="2104" y="432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8" name="Group 261"/>
              <p:cNvGrpSpPr>
                <a:grpSpLocks/>
              </p:cNvGrpSpPr>
              <p:nvPr/>
            </p:nvGrpSpPr>
            <p:grpSpPr bwMode="auto">
              <a:xfrm>
                <a:off x="2498" y="4320"/>
                <a:ext cx="394" cy="384"/>
                <a:chOff x="2498" y="4320"/>
                <a:chExt cx="394" cy="384"/>
              </a:xfrm>
            </p:grpSpPr>
            <p:sp>
              <p:nvSpPr>
                <p:cNvPr id="23753" name="Rectangle 262"/>
                <p:cNvSpPr>
                  <a:spLocks noChangeArrowheads="1"/>
                </p:cNvSpPr>
                <p:nvPr/>
              </p:nvSpPr>
              <p:spPr bwMode="auto">
                <a:xfrm>
                  <a:off x="2538" y="4320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0.86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54" name="Rectangle 263"/>
                <p:cNvSpPr>
                  <a:spLocks noChangeArrowheads="1"/>
                </p:cNvSpPr>
                <p:nvPr/>
              </p:nvSpPr>
              <p:spPr bwMode="auto">
                <a:xfrm>
                  <a:off x="2498" y="432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39" name="Group 264"/>
              <p:cNvGrpSpPr>
                <a:grpSpLocks/>
              </p:cNvGrpSpPr>
              <p:nvPr/>
            </p:nvGrpSpPr>
            <p:grpSpPr bwMode="auto">
              <a:xfrm>
                <a:off x="2892" y="4320"/>
                <a:ext cx="548" cy="384"/>
                <a:chOff x="2892" y="4320"/>
                <a:chExt cx="548" cy="384"/>
              </a:xfrm>
            </p:grpSpPr>
            <p:sp>
              <p:nvSpPr>
                <p:cNvPr id="23751" name="Rectangle 265"/>
                <p:cNvSpPr>
                  <a:spLocks noChangeArrowheads="1"/>
                </p:cNvSpPr>
                <p:nvPr/>
              </p:nvSpPr>
              <p:spPr bwMode="auto">
                <a:xfrm>
                  <a:off x="2932" y="4320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0.7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52" name="Rectangle 266"/>
                <p:cNvSpPr>
                  <a:spLocks noChangeArrowheads="1"/>
                </p:cNvSpPr>
                <p:nvPr/>
              </p:nvSpPr>
              <p:spPr bwMode="auto">
                <a:xfrm>
                  <a:off x="2892" y="4320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0" name="Group 267"/>
              <p:cNvGrpSpPr>
                <a:grpSpLocks/>
              </p:cNvGrpSpPr>
              <p:nvPr/>
            </p:nvGrpSpPr>
            <p:grpSpPr bwMode="auto">
              <a:xfrm>
                <a:off x="3440" y="4320"/>
                <a:ext cx="701" cy="384"/>
                <a:chOff x="3440" y="4320"/>
                <a:chExt cx="701" cy="384"/>
              </a:xfrm>
            </p:grpSpPr>
            <p:sp>
              <p:nvSpPr>
                <p:cNvPr id="23749" name="Rectangle 268"/>
                <p:cNvSpPr>
                  <a:spLocks noChangeArrowheads="1"/>
                </p:cNvSpPr>
                <p:nvPr/>
              </p:nvSpPr>
              <p:spPr bwMode="auto">
                <a:xfrm>
                  <a:off x="3480" y="4320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50" name="Rectangle 269"/>
                <p:cNvSpPr>
                  <a:spLocks noChangeArrowheads="1"/>
                </p:cNvSpPr>
                <p:nvPr/>
              </p:nvSpPr>
              <p:spPr bwMode="auto">
                <a:xfrm>
                  <a:off x="3440" y="4320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1" name="Group 270"/>
              <p:cNvGrpSpPr>
                <a:grpSpLocks/>
              </p:cNvGrpSpPr>
              <p:nvPr/>
            </p:nvGrpSpPr>
            <p:grpSpPr bwMode="auto">
              <a:xfrm>
                <a:off x="576" y="4664"/>
                <a:ext cx="576" cy="424"/>
                <a:chOff x="576" y="4664"/>
                <a:chExt cx="576" cy="424"/>
              </a:xfrm>
            </p:grpSpPr>
            <p:sp>
              <p:nvSpPr>
                <p:cNvPr id="23747" name="Rectangle 271"/>
                <p:cNvSpPr>
                  <a:spLocks noChangeArrowheads="1"/>
                </p:cNvSpPr>
                <p:nvPr/>
              </p:nvSpPr>
              <p:spPr bwMode="auto">
                <a:xfrm>
                  <a:off x="616" y="4664"/>
                  <a:ext cx="533" cy="4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000" spc="-150">
                      <a:latin typeface="HY그래픽M" pitchFamily="18" charset="-127"/>
                      <a:ea typeface="HY그래픽M" pitchFamily="18" charset="-127"/>
                    </a:rPr>
                    <a:t>프로그래머 능력</a:t>
                  </a:r>
                  <a:endParaRPr lang="en-US" altLang="ko-KR" sz="1000" spc="-15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000" spc="-15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48" name="Rectangle 272"/>
                <p:cNvSpPr>
                  <a:spLocks noChangeArrowheads="1"/>
                </p:cNvSpPr>
                <p:nvPr/>
              </p:nvSpPr>
              <p:spPr bwMode="auto">
                <a:xfrm>
                  <a:off x="576" y="4704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2" name="Group 273"/>
              <p:cNvGrpSpPr>
                <a:grpSpLocks/>
              </p:cNvGrpSpPr>
              <p:nvPr/>
            </p:nvGrpSpPr>
            <p:grpSpPr bwMode="auto">
              <a:xfrm>
                <a:off x="1152" y="4704"/>
                <a:ext cx="512" cy="384"/>
                <a:chOff x="1152" y="4704"/>
                <a:chExt cx="512" cy="384"/>
              </a:xfrm>
            </p:grpSpPr>
            <p:sp>
              <p:nvSpPr>
                <p:cNvPr id="23745" name="Rectangle 274"/>
                <p:cNvSpPr>
                  <a:spLocks noChangeArrowheads="1"/>
                </p:cNvSpPr>
                <p:nvPr/>
              </p:nvSpPr>
              <p:spPr bwMode="auto">
                <a:xfrm>
                  <a:off x="1192" y="470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46" name="Rectangle 275"/>
                <p:cNvSpPr>
                  <a:spLocks noChangeArrowheads="1"/>
                </p:cNvSpPr>
                <p:nvPr/>
              </p:nvSpPr>
              <p:spPr bwMode="auto">
                <a:xfrm>
                  <a:off x="1152" y="4704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3" name="Group 276"/>
              <p:cNvGrpSpPr>
                <a:grpSpLocks/>
              </p:cNvGrpSpPr>
              <p:nvPr/>
            </p:nvGrpSpPr>
            <p:grpSpPr bwMode="auto">
              <a:xfrm>
                <a:off x="1664" y="4704"/>
                <a:ext cx="440" cy="384"/>
                <a:chOff x="1664" y="4704"/>
                <a:chExt cx="440" cy="384"/>
              </a:xfrm>
            </p:grpSpPr>
            <p:sp>
              <p:nvSpPr>
                <p:cNvPr id="23743" name="Rectangle 277"/>
                <p:cNvSpPr>
                  <a:spLocks noChangeArrowheads="1"/>
                </p:cNvSpPr>
                <p:nvPr/>
              </p:nvSpPr>
              <p:spPr bwMode="auto">
                <a:xfrm>
                  <a:off x="1704" y="4704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44" name="Rectangle 278"/>
                <p:cNvSpPr>
                  <a:spLocks noChangeArrowheads="1"/>
                </p:cNvSpPr>
                <p:nvPr/>
              </p:nvSpPr>
              <p:spPr bwMode="auto">
                <a:xfrm>
                  <a:off x="1664" y="4704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4" name="Group 279"/>
              <p:cNvGrpSpPr>
                <a:grpSpLocks/>
              </p:cNvGrpSpPr>
              <p:nvPr/>
            </p:nvGrpSpPr>
            <p:grpSpPr bwMode="auto">
              <a:xfrm>
                <a:off x="2104" y="4704"/>
                <a:ext cx="394" cy="384"/>
                <a:chOff x="2104" y="4704"/>
                <a:chExt cx="394" cy="384"/>
              </a:xfrm>
            </p:grpSpPr>
            <p:sp>
              <p:nvSpPr>
                <p:cNvPr id="23741" name="Rectangle 280"/>
                <p:cNvSpPr>
                  <a:spLocks noChangeArrowheads="1"/>
                </p:cNvSpPr>
                <p:nvPr/>
              </p:nvSpPr>
              <p:spPr bwMode="auto">
                <a:xfrm>
                  <a:off x="2144" y="4704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42" name="Rectangle 281"/>
                <p:cNvSpPr>
                  <a:spLocks noChangeArrowheads="1"/>
                </p:cNvSpPr>
                <p:nvPr/>
              </p:nvSpPr>
              <p:spPr bwMode="auto">
                <a:xfrm>
                  <a:off x="2104" y="470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5" name="Group 282"/>
              <p:cNvGrpSpPr>
                <a:grpSpLocks/>
              </p:cNvGrpSpPr>
              <p:nvPr/>
            </p:nvGrpSpPr>
            <p:grpSpPr bwMode="auto">
              <a:xfrm>
                <a:off x="2498" y="4704"/>
                <a:ext cx="394" cy="384"/>
                <a:chOff x="2498" y="4704"/>
                <a:chExt cx="394" cy="384"/>
              </a:xfrm>
            </p:grpSpPr>
            <p:sp>
              <p:nvSpPr>
                <p:cNvPr id="23739" name="Rectangle 283"/>
                <p:cNvSpPr>
                  <a:spLocks noChangeArrowheads="1"/>
                </p:cNvSpPr>
                <p:nvPr/>
              </p:nvSpPr>
              <p:spPr bwMode="auto">
                <a:xfrm>
                  <a:off x="2538" y="4704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40" name="Rectangle 284"/>
                <p:cNvSpPr>
                  <a:spLocks noChangeArrowheads="1"/>
                </p:cNvSpPr>
                <p:nvPr/>
              </p:nvSpPr>
              <p:spPr bwMode="auto">
                <a:xfrm>
                  <a:off x="2498" y="4704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6" name="Group 285"/>
              <p:cNvGrpSpPr>
                <a:grpSpLocks/>
              </p:cNvGrpSpPr>
              <p:nvPr/>
            </p:nvGrpSpPr>
            <p:grpSpPr bwMode="auto">
              <a:xfrm>
                <a:off x="2892" y="4704"/>
                <a:ext cx="548" cy="384"/>
                <a:chOff x="2892" y="4704"/>
                <a:chExt cx="548" cy="384"/>
              </a:xfrm>
            </p:grpSpPr>
            <p:sp>
              <p:nvSpPr>
                <p:cNvPr id="23737" name="Rectangle 286"/>
                <p:cNvSpPr>
                  <a:spLocks noChangeArrowheads="1"/>
                </p:cNvSpPr>
                <p:nvPr/>
              </p:nvSpPr>
              <p:spPr bwMode="auto">
                <a:xfrm>
                  <a:off x="2932" y="4704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38" name="Rectangle 287"/>
                <p:cNvSpPr>
                  <a:spLocks noChangeArrowheads="1"/>
                </p:cNvSpPr>
                <p:nvPr/>
              </p:nvSpPr>
              <p:spPr bwMode="auto">
                <a:xfrm>
                  <a:off x="2892" y="4704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7" name="Group 288"/>
              <p:cNvGrpSpPr>
                <a:grpSpLocks/>
              </p:cNvGrpSpPr>
              <p:nvPr/>
            </p:nvGrpSpPr>
            <p:grpSpPr bwMode="auto">
              <a:xfrm>
                <a:off x="3440" y="4704"/>
                <a:ext cx="701" cy="384"/>
                <a:chOff x="3440" y="4704"/>
                <a:chExt cx="701" cy="384"/>
              </a:xfrm>
            </p:grpSpPr>
            <p:sp>
              <p:nvSpPr>
                <p:cNvPr id="23735" name="Rectangle 289"/>
                <p:cNvSpPr>
                  <a:spLocks noChangeArrowheads="1"/>
                </p:cNvSpPr>
                <p:nvPr/>
              </p:nvSpPr>
              <p:spPr bwMode="auto">
                <a:xfrm>
                  <a:off x="3480" y="4704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36" name="Rectangle 290"/>
                <p:cNvSpPr>
                  <a:spLocks noChangeArrowheads="1"/>
                </p:cNvSpPr>
                <p:nvPr/>
              </p:nvSpPr>
              <p:spPr bwMode="auto">
                <a:xfrm>
                  <a:off x="3440" y="4704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8" name="Group 291"/>
              <p:cNvGrpSpPr>
                <a:grpSpLocks/>
              </p:cNvGrpSpPr>
              <p:nvPr/>
            </p:nvGrpSpPr>
            <p:grpSpPr bwMode="auto">
              <a:xfrm>
                <a:off x="573" y="5088"/>
                <a:ext cx="579" cy="384"/>
                <a:chOff x="573" y="5088"/>
                <a:chExt cx="579" cy="384"/>
              </a:xfrm>
            </p:grpSpPr>
            <p:sp>
              <p:nvSpPr>
                <p:cNvPr id="23733" name="Rectangle 292"/>
                <p:cNvSpPr>
                  <a:spLocks noChangeArrowheads="1"/>
                </p:cNvSpPr>
                <p:nvPr/>
              </p:nvSpPr>
              <p:spPr bwMode="auto">
                <a:xfrm>
                  <a:off x="573" y="5088"/>
                  <a:ext cx="576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000" spc="-150">
                      <a:latin typeface="HY그래픽M" pitchFamily="18" charset="-127"/>
                      <a:ea typeface="HY그래픽M" pitchFamily="18" charset="-127"/>
                    </a:rPr>
                    <a:t>프로그래밍언어 경험</a:t>
                  </a:r>
                  <a:endParaRPr lang="en-US" altLang="ko-KR" sz="1000" spc="-15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34" name="Rectangle 293"/>
                <p:cNvSpPr>
                  <a:spLocks noChangeArrowheads="1"/>
                </p:cNvSpPr>
                <p:nvPr/>
              </p:nvSpPr>
              <p:spPr bwMode="auto">
                <a:xfrm>
                  <a:off x="576" y="5088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49" name="Group 294"/>
              <p:cNvGrpSpPr>
                <a:grpSpLocks/>
              </p:cNvGrpSpPr>
              <p:nvPr/>
            </p:nvGrpSpPr>
            <p:grpSpPr bwMode="auto">
              <a:xfrm>
                <a:off x="1152" y="5088"/>
                <a:ext cx="512" cy="384"/>
                <a:chOff x="1152" y="5088"/>
                <a:chExt cx="512" cy="384"/>
              </a:xfrm>
            </p:grpSpPr>
            <p:sp>
              <p:nvSpPr>
                <p:cNvPr id="23731" name="Rectangle 295"/>
                <p:cNvSpPr>
                  <a:spLocks noChangeArrowheads="1"/>
                </p:cNvSpPr>
                <p:nvPr/>
              </p:nvSpPr>
              <p:spPr bwMode="auto">
                <a:xfrm>
                  <a:off x="1192" y="508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1.14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32" name="Rectangle 296"/>
                <p:cNvSpPr>
                  <a:spLocks noChangeArrowheads="1"/>
                </p:cNvSpPr>
                <p:nvPr/>
              </p:nvSpPr>
              <p:spPr bwMode="auto">
                <a:xfrm>
                  <a:off x="1152" y="5088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0" name="Group 297"/>
              <p:cNvGrpSpPr>
                <a:grpSpLocks/>
              </p:cNvGrpSpPr>
              <p:nvPr/>
            </p:nvGrpSpPr>
            <p:grpSpPr bwMode="auto">
              <a:xfrm>
                <a:off x="1664" y="5088"/>
                <a:ext cx="440" cy="384"/>
                <a:chOff x="1664" y="5088"/>
                <a:chExt cx="440" cy="384"/>
              </a:xfrm>
            </p:grpSpPr>
            <p:sp>
              <p:nvSpPr>
                <p:cNvPr id="23729" name="Rectangle 298"/>
                <p:cNvSpPr>
                  <a:spLocks noChangeArrowheads="1"/>
                </p:cNvSpPr>
                <p:nvPr/>
              </p:nvSpPr>
              <p:spPr bwMode="auto">
                <a:xfrm>
                  <a:off x="1704" y="5088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1.07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30" name="Rectangle 299"/>
                <p:cNvSpPr>
                  <a:spLocks noChangeArrowheads="1"/>
                </p:cNvSpPr>
                <p:nvPr/>
              </p:nvSpPr>
              <p:spPr bwMode="auto">
                <a:xfrm>
                  <a:off x="1664" y="5088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1" name="Group 300"/>
              <p:cNvGrpSpPr>
                <a:grpSpLocks/>
              </p:cNvGrpSpPr>
              <p:nvPr/>
            </p:nvGrpSpPr>
            <p:grpSpPr bwMode="auto">
              <a:xfrm>
                <a:off x="2104" y="5088"/>
                <a:ext cx="394" cy="384"/>
                <a:chOff x="2104" y="5088"/>
                <a:chExt cx="394" cy="384"/>
              </a:xfrm>
            </p:grpSpPr>
            <p:sp>
              <p:nvSpPr>
                <p:cNvPr id="23727" name="Rectangle 301"/>
                <p:cNvSpPr>
                  <a:spLocks noChangeArrowheads="1"/>
                </p:cNvSpPr>
                <p:nvPr/>
              </p:nvSpPr>
              <p:spPr bwMode="auto">
                <a:xfrm>
                  <a:off x="2144" y="5088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28" name="Rectangle 302"/>
                <p:cNvSpPr>
                  <a:spLocks noChangeArrowheads="1"/>
                </p:cNvSpPr>
                <p:nvPr/>
              </p:nvSpPr>
              <p:spPr bwMode="auto">
                <a:xfrm>
                  <a:off x="2104" y="508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2" name="Group 303"/>
              <p:cNvGrpSpPr>
                <a:grpSpLocks/>
              </p:cNvGrpSpPr>
              <p:nvPr/>
            </p:nvGrpSpPr>
            <p:grpSpPr bwMode="auto">
              <a:xfrm>
                <a:off x="2498" y="5088"/>
                <a:ext cx="394" cy="384"/>
                <a:chOff x="2498" y="5088"/>
                <a:chExt cx="394" cy="384"/>
              </a:xfrm>
            </p:grpSpPr>
            <p:sp>
              <p:nvSpPr>
                <p:cNvPr id="23725" name="Rectangle 304"/>
                <p:cNvSpPr>
                  <a:spLocks noChangeArrowheads="1"/>
                </p:cNvSpPr>
                <p:nvPr/>
              </p:nvSpPr>
              <p:spPr bwMode="auto">
                <a:xfrm>
                  <a:off x="2538" y="5088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0.95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26" name="Rectangle 305"/>
                <p:cNvSpPr>
                  <a:spLocks noChangeArrowheads="1"/>
                </p:cNvSpPr>
                <p:nvPr/>
              </p:nvSpPr>
              <p:spPr bwMode="auto">
                <a:xfrm>
                  <a:off x="2498" y="5088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3" name="Group 306"/>
              <p:cNvGrpSpPr>
                <a:grpSpLocks/>
              </p:cNvGrpSpPr>
              <p:nvPr/>
            </p:nvGrpSpPr>
            <p:grpSpPr bwMode="auto">
              <a:xfrm>
                <a:off x="2892" y="5088"/>
                <a:ext cx="548" cy="384"/>
                <a:chOff x="2892" y="5088"/>
                <a:chExt cx="548" cy="384"/>
              </a:xfrm>
            </p:grpSpPr>
            <p:sp>
              <p:nvSpPr>
                <p:cNvPr id="23723" name="Rectangle 307"/>
                <p:cNvSpPr>
                  <a:spLocks noChangeArrowheads="1"/>
                </p:cNvSpPr>
                <p:nvPr/>
              </p:nvSpPr>
              <p:spPr bwMode="auto">
                <a:xfrm>
                  <a:off x="2932" y="5088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24" name="Rectangle 308"/>
                <p:cNvSpPr>
                  <a:spLocks noChangeArrowheads="1"/>
                </p:cNvSpPr>
                <p:nvPr/>
              </p:nvSpPr>
              <p:spPr bwMode="auto">
                <a:xfrm>
                  <a:off x="2892" y="5088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4" name="Group 309"/>
              <p:cNvGrpSpPr>
                <a:grpSpLocks/>
              </p:cNvGrpSpPr>
              <p:nvPr/>
            </p:nvGrpSpPr>
            <p:grpSpPr bwMode="auto">
              <a:xfrm>
                <a:off x="3440" y="5088"/>
                <a:ext cx="701" cy="384"/>
                <a:chOff x="3440" y="5088"/>
                <a:chExt cx="701" cy="384"/>
              </a:xfrm>
            </p:grpSpPr>
            <p:sp>
              <p:nvSpPr>
                <p:cNvPr id="23721" name="Rectangle 310"/>
                <p:cNvSpPr>
                  <a:spLocks noChangeArrowheads="1"/>
                </p:cNvSpPr>
                <p:nvPr/>
              </p:nvSpPr>
              <p:spPr bwMode="auto">
                <a:xfrm>
                  <a:off x="3480" y="5088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22" name="Rectangle 311"/>
                <p:cNvSpPr>
                  <a:spLocks noChangeArrowheads="1"/>
                </p:cNvSpPr>
                <p:nvPr/>
              </p:nvSpPr>
              <p:spPr bwMode="auto">
                <a:xfrm>
                  <a:off x="3440" y="5088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5" name="Group 312"/>
              <p:cNvGrpSpPr>
                <a:grpSpLocks/>
              </p:cNvGrpSpPr>
              <p:nvPr/>
            </p:nvGrpSpPr>
            <p:grpSpPr bwMode="auto">
              <a:xfrm>
                <a:off x="0" y="5472"/>
                <a:ext cx="579" cy="1152"/>
                <a:chOff x="0" y="5472"/>
                <a:chExt cx="579" cy="1152"/>
              </a:xfrm>
            </p:grpSpPr>
            <p:sp>
              <p:nvSpPr>
                <p:cNvPr id="23719" name="Rectangle 313"/>
                <p:cNvSpPr>
                  <a:spLocks noChangeArrowheads="1"/>
                </p:cNvSpPr>
                <p:nvPr/>
              </p:nvSpPr>
              <p:spPr bwMode="auto">
                <a:xfrm>
                  <a:off x="40" y="5472"/>
                  <a:ext cx="539" cy="1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600">
                      <a:latin typeface="HY그래픽M" pitchFamily="18" charset="-127"/>
                      <a:ea typeface="HY그래픽M" pitchFamily="18" charset="-127"/>
                    </a:rPr>
                    <a:t>프로젝트특성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20" name="Rectangle 314"/>
                <p:cNvSpPr>
                  <a:spLocks noChangeArrowheads="1"/>
                </p:cNvSpPr>
                <p:nvPr/>
              </p:nvSpPr>
              <p:spPr bwMode="auto">
                <a:xfrm>
                  <a:off x="0" y="5472"/>
                  <a:ext cx="576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6" name="Group 315"/>
              <p:cNvGrpSpPr>
                <a:grpSpLocks/>
              </p:cNvGrpSpPr>
              <p:nvPr/>
            </p:nvGrpSpPr>
            <p:grpSpPr bwMode="auto">
              <a:xfrm>
                <a:off x="576" y="5472"/>
                <a:ext cx="579" cy="384"/>
                <a:chOff x="576" y="5472"/>
                <a:chExt cx="579" cy="384"/>
              </a:xfrm>
            </p:grpSpPr>
            <p:sp>
              <p:nvSpPr>
                <p:cNvPr id="23717" name="Rectangle 316"/>
                <p:cNvSpPr>
                  <a:spLocks noChangeArrowheads="1"/>
                </p:cNvSpPr>
                <p:nvPr/>
              </p:nvSpPr>
              <p:spPr bwMode="auto">
                <a:xfrm>
                  <a:off x="579" y="5472"/>
                  <a:ext cx="576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000">
                      <a:latin typeface="HY그래픽M" pitchFamily="18" charset="-127"/>
                      <a:ea typeface="HY그래픽M" pitchFamily="18" charset="-127"/>
                    </a:rPr>
                    <a:t>S/E </a:t>
                  </a:r>
                  <a:r>
                    <a:rPr lang="ko-KR" altLang="en-US" sz="1000">
                      <a:latin typeface="HY그래픽M" pitchFamily="18" charset="-127"/>
                      <a:ea typeface="HY그래픽M" pitchFamily="18" charset="-127"/>
                    </a:rPr>
                    <a:t>기술 사용</a:t>
                  </a:r>
                  <a:endParaRPr lang="en-US" altLang="ko-KR" sz="10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18" name="Rectangle 317"/>
                <p:cNvSpPr>
                  <a:spLocks noChangeArrowheads="1"/>
                </p:cNvSpPr>
                <p:nvPr/>
              </p:nvSpPr>
              <p:spPr bwMode="auto">
                <a:xfrm>
                  <a:off x="576" y="5472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7" name="Group 318"/>
              <p:cNvGrpSpPr>
                <a:grpSpLocks/>
              </p:cNvGrpSpPr>
              <p:nvPr/>
            </p:nvGrpSpPr>
            <p:grpSpPr bwMode="auto">
              <a:xfrm>
                <a:off x="1152" y="5472"/>
                <a:ext cx="512" cy="384"/>
                <a:chOff x="1152" y="5472"/>
                <a:chExt cx="512" cy="384"/>
              </a:xfrm>
            </p:grpSpPr>
            <p:sp>
              <p:nvSpPr>
                <p:cNvPr id="23715" name="Rectangle 319"/>
                <p:cNvSpPr>
                  <a:spLocks noChangeArrowheads="1"/>
                </p:cNvSpPr>
                <p:nvPr/>
              </p:nvSpPr>
              <p:spPr bwMode="auto">
                <a:xfrm>
                  <a:off x="1192" y="547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1.24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16" name="Rectangle 320"/>
                <p:cNvSpPr>
                  <a:spLocks noChangeArrowheads="1"/>
                </p:cNvSpPr>
                <p:nvPr/>
              </p:nvSpPr>
              <p:spPr bwMode="auto">
                <a:xfrm>
                  <a:off x="1152" y="5472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8" name="Group 321"/>
              <p:cNvGrpSpPr>
                <a:grpSpLocks/>
              </p:cNvGrpSpPr>
              <p:nvPr/>
            </p:nvGrpSpPr>
            <p:grpSpPr bwMode="auto">
              <a:xfrm>
                <a:off x="1664" y="5472"/>
                <a:ext cx="440" cy="384"/>
                <a:chOff x="1664" y="5472"/>
                <a:chExt cx="440" cy="384"/>
              </a:xfrm>
            </p:grpSpPr>
            <p:sp>
              <p:nvSpPr>
                <p:cNvPr id="23713" name="Rectangle 322"/>
                <p:cNvSpPr>
                  <a:spLocks noChangeArrowheads="1"/>
                </p:cNvSpPr>
                <p:nvPr/>
              </p:nvSpPr>
              <p:spPr bwMode="auto">
                <a:xfrm>
                  <a:off x="1704" y="5472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14" name="Rectangle 323"/>
                <p:cNvSpPr>
                  <a:spLocks noChangeArrowheads="1"/>
                </p:cNvSpPr>
                <p:nvPr/>
              </p:nvSpPr>
              <p:spPr bwMode="auto">
                <a:xfrm>
                  <a:off x="1664" y="5472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59" name="Group 324"/>
              <p:cNvGrpSpPr>
                <a:grpSpLocks/>
              </p:cNvGrpSpPr>
              <p:nvPr/>
            </p:nvGrpSpPr>
            <p:grpSpPr bwMode="auto">
              <a:xfrm>
                <a:off x="2104" y="5472"/>
                <a:ext cx="394" cy="384"/>
                <a:chOff x="2104" y="5472"/>
                <a:chExt cx="394" cy="384"/>
              </a:xfrm>
            </p:grpSpPr>
            <p:sp>
              <p:nvSpPr>
                <p:cNvPr id="23711" name="Rectangle 325"/>
                <p:cNvSpPr>
                  <a:spLocks noChangeArrowheads="1"/>
                </p:cNvSpPr>
                <p:nvPr/>
              </p:nvSpPr>
              <p:spPr bwMode="auto">
                <a:xfrm>
                  <a:off x="2144" y="5472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12" name="Rectangle 326"/>
                <p:cNvSpPr>
                  <a:spLocks noChangeArrowheads="1"/>
                </p:cNvSpPr>
                <p:nvPr/>
              </p:nvSpPr>
              <p:spPr bwMode="auto">
                <a:xfrm>
                  <a:off x="2104" y="547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0" name="Group 327"/>
              <p:cNvGrpSpPr>
                <a:grpSpLocks/>
              </p:cNvGrpSpPr>
              <p:nvPr/>
            </p:nvGrpSpPr>
            <p:grpSpPr bwMode="auto">
              <a:xfrm>
                <a:off x="2498" y="5472"/>
                <a:ext cx="394" cy="384"/>
                <a:chOff x="2498" y="5472"/>
                <a:chExt cx="394" cy="384"/>
              </a:xfrm>
            </p:grpSpPr>
            <p:sp>
              <p:nvSpPr>
                <p:cNvPr id="23709" name="Rectangle 328"/>
                <p:cNvSpPr>
                  <a:spLocks noChangeArrowheads="1"/>
                </p:cNvSpPr>
                <p:nvPr/>
              </p:nvSpPr>
              <p:spPr bwMode="auto">
                <a:xfrm>
                  <a:off x="2538" y="5472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10" name="Rectangle 329"/>
                <p:cNvSpPr>
                  <a:spLocks noChangeArrowheads="1"/>
                </p:cNvSpPr>
                <p:nvPr/>
              </p:nvSpPr>
              <p:spPr bwMode="auto">
                <a:xfrm>
                  <a:off x="2498" y="5472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1" name="Group 330"/>
              <p:cNvGrpSpPr>
                <a:grpSpLocks/>
              </p:cNvGrpSpPr>
              <p:nvPr/>
            </p:nvGrpSpPr>
            <p:grpSpPr bwMode="auto">
              <a:xfrm>
                <a:off x="2892" y="5472"/>
                <a:ext cx="548" cy="384"/>
                <a:chOff x="2892" y="5472"/>
                <a:chExt cx="548" cy="384"/>
              </a:xfrm>
            </p:grpSpPr>
            <p:sp>
              <p:nvSpPr>
                <p:cNvPr id="23707" name="Rectangle 331"/>
                <p:cNvSpPr>
                  <a:spLocks noChangeArrowheads="1"/>
                </p:cNvSpPr>
                <p:nvPr/>
              </p:nvSpPr>
              <p:spPr bwMode="auto">
                <a:xfrm>
                  <a:off x="2932" y="5472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0.82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08" name="Rectangle 332"/>
                <p:cNvSpPr>
                  <a:spLocks noChangeArrowheads="1"/>
                </p:cNvSpPr>
                <p:nvPr/>
              </p:nvSpPr>
              <p:spPr bwMode="auto">
                <a:xfrm>
                  <a:off x="2892" y="5472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2" name="Group 333"/>
              <p:cNvGrpSpPr>
                <a:grpSpLocks/>
              </p:cNvGrpSpPr>
              <p:nvPr/>
            </p:nvGrpSpPr>
            <p:grpSpPr bwMode="auto">
              <a:xfrm>
                <a:off x="3440" y="5472"/>
                <a:ext cx="701" cy="384"/>
                <a:chOff x="3440" y="5472"/>
                <a:chExt cx="701" cy="384"/>
              </a:xfrm>
            </p:grpSpPr>
            <p:sp>
              <p:nvSpPr>
                <p:cNvPr id="23705" name="Rectangle 334"/>
                <p:cNvSpPr>
                  <a:spLocks noChangeArrowheads="1"/>
                </p:cNvSpPr>
                <p:nvPr/>
              </p:nvSpPr>
              <p:spPr bwMode="auto">
                <a:xfrm>
                  <a:off x="3480" y="5472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06" name="Rectangle 335"/>
                <p:cNvSpPr>
                  <a:spLocks noChangeArrowheads="1"/>
                </p:cNvSpPr>
                <p:nvPr/>
              </p:nvSpPr>
              <p:spPr bwMode="auto">
                <a:xfrm>
                  <a:off x="3440" y="5472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3" name="Group 336"/>
              <p:cNvGrpSpPr>
                <a:grpSpLocks/>
              </p:cNvGrpSpPr>
              <p:nvPr/>
            </p:nvGrpSpPr>
            <p:grpSpPr bwMode="auto">
              <a:xfrm>
                <a:off x="576" y="5856"/>
                <a:ext cx="576" cy="384"/>
                <a:chOff x="576" y="5856"/>
                <a:chExt cx="576" cy="384"/>
              </a:xfrm>
            </p:grpSpPr>
            <p:sp>
              <p:nvSpPr>
                <p:cNvPr id="23703" name="Rectangle 337"/>
                <p:cNvSpPr>
                  <a:spLocks noChangeArrowheads="1"/>
                </p:cNvSpPr>
                <p:nvPr/>
              </p:nvSpPr>
              <p:spPr bwMode="auto">
                <a:xfrm>
                  <a:off x="616" y="5856"/>
                  <a:ext cx="49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000">
                      <a:latin typeface="HY그래픽M" pitchFamily="18" charset="-127"/>
                      <a:ea typeface="HY그래픽M" pitchFamily="18" charset="-127"/>
                    </a:rPr>
                    <a:t>SW </a:t>
                  </a:r>
                  <a:r>
                    <a:rPr lang="ko-KR" altLang="en-US" sz="1000">
                      <a:latin typeface="HY그래픽M" pitchFamily="18" charset="-127"/>
                      <a:ea typeface="HY그래픽M" pitchFamily="18" charset="-127"/>
                    </a:rPr>
                    <a:t>도구 사용</a:t>
                  </a:r>
                  <a:endParaRPr lang="en-US" altLang="ko-KR" sz="10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0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04" name="Rectangle 338"/>
                <p:cNvSpPr>
                  <a:spLocks noChangeArrowheads="1"/>
                </p:cNvSpPr>
                <p:nvPr/>
              </p:nvSpPr>
              <p:spPr bwMode="auto">
                <a:xfrm>
                  <a:off x="576" y="5856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4" name="Group 339"/>
              <p:cNvGrpSpPr>
                <a:grpSpLocks/>
              </p:cNvGrpSpPr>
              <p:nvPr/>
            </p:nvGrpSpPr>
            <p:grpSpPr bwMode="auto">
              <a:xfrm>
                <a:off x="1152" y="5856"/>
                <a:ext cx="512" cy="384"/>
                <a:chOff x="1152" y="5856"/>
                <a:chExt cx="512" cy="384"/>
              </a:xfrm>
            </p:grpSpPr>
            <p:sp>
              <p:nvSpPr>
                <p:cNvPr id="23701" name="Rectangle 340"/>
                <p:cNvSpPr>
                  <a:spLocks noChangeArrowheads="1"/>
                </p:cNvSpPr>
                <p:nvPr/>
              </p:nvSpPr>
              <p:spPr bwMode="auto">
                <a:xfrm>
                  <a:off x="1192" y="585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1.24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02" name="Rectangle 341"/>
                <p:cNvSpPr>
                  <a:spLocks noChangeArrowheads="1"/>
                </p:cNvSpPr>
                <p:nvPr/>
              </p:nvSpPr>
              <p:spPr bwMode="auto">
                <a:xfrm>
                  <a:off x="1152" y="5856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5" name="Group 342"/>
              <p:cNvGrpSpPr>
                <a:grpSpLocks/>
              </p:cNvGrpSpPr>
              <p:nvPr/>
            </p:nvGrpSpPr>
            <p:grpSpPr bwMode="auto">
              <a:xfrm>
                <a:off x="1664" y="5856"/>
                <a:ext cx="440" cy="384"/>
                <a:chOff x="1664" y="5856"/>
                <a:chExt cx="440" cy="384"/>
              </a:xfrm>
            </p:grpSpPr>
            <p:sp>
              <p:nvSpPr>
                <p:cNvPr id="23699" name="Rectangle 343"/>
                <p:cNvSpPr>
                  <a:spLocks noChangeArrowheads="1"/>
                </p:cNvSpPr>
                <p:nvPr/>
              </p:nvSpPr>
              <p:spPr bwMode="auto">
                <a:xfrm>
                  <a:off x="1704" y="5856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700" name="Rectangle 344"/>
                <p:cNvSpPr>
                  <a:spLocks noChangeArrowheads="1"/>
                </p:cNvSpPr>
                <p:nvPr/>
              </p:nvSpPr>
              <p:spPr bwMode="auto">
                <a:xfrm>
                  <a:off x="1664" y="5856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6" name="Group 345"/>
              <p:cNvGrpSpPr>
                <a:grpSpLocks/>
              </p:cNvGrpSpPr>
              <p:nvPr/>
            </p:nvGrpSpPr>
            <p:grpSpPr bwMode="auto">
              <a:xfrm>
                <a:off x="2104" y="5856"/>
                <a:ext cx="394" cy="384"/>
                <a:chOff x="2104" y="5856"/>
                <a:chExt cx="394" cy="384"/>
              </a:xfrm>
            </p:grpSpPr>
            <p:sp>
              <p:nvSpPr>
                <p:cNvPr id="23697" name="Rectangle 346"/>
                <p:cNvSpPr>
                  <a:spLocks noChangeArrowheads="1"/>
                </p:cNvSpPr>
                <p:nvPr/>
              </p:nvSpPr>
              <p:spPr bwMode="auto">
                <a:xfrm>
                  <a:off x="2144" y="5856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698" name="Rectangle 347"/>
                <p:cNvSpPr>
                  <a:spLocks noChangeArrowheads="1"/>
                </p:cNvSpPr>
                <p:nvPr/>
              </p:nvSpPr>
              <p:spPr bwMode="auto">
                <a:xfrm>
                  <a:off x="2104" y="585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7" name="Group 348"/>
              <p:cNvGrpSpPr>
                <a:grpSpLocks/>
              </p:cNvGrpSpPr>
              <p:nvPr/>
            </p:nvGrpSpPr>
            <p:grpSpPr bwMode="auto">
              <a:xfrm>
                <a:off x="2498" y="5856"/>
                <a:ext cx="394" cy="384"/>
                <a:chOff x="2498" y="5856"/>
                <a:chExt cx="394" cy="384"/>
              </a:xfrm>
            </p:grpSpPr>
            <p:sp>
              <p:nvSpPr>
                <p:cNvPr id="23695" name="Rectangle 349"/>
                <p:cNvSpPr>
                  <a:spLocks noChangeArrowheads="1"/>
                </p:cNvSpPr>
                <p:nvPr/>
              </p:nvSpPr>
              <p:spPr bwMode="auto">
                <a:xfrm>
                  <a:off x="2538" y="5856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0.91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696" name="Rectangle 350"/>
                <p:cNvSpPr>
                  <a:spLocks noChangeArrowheads="1"/>
                </p:cNvSpPr>
                <p:nvPr/>
              </p:nvSpPr>
              <p:spPr bwMode="auto">
                <a:xfrm>
                  <a:off x="2498" y="5856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8" name="Group 351"/>
              <p:cNvGrpSpPr>
                <a:grpSpLocks/>
              </p:cNvGrpSpPr>
              <p:nvPr/>
            </p:nvGrpSpPr>
            <p:grpSpPr bwMode="auto">
              <a:xfrm>
                <a:off x="2892" y="5856"/>
                <a:ext cx="548" cy="384"/>
                <a:chOff x="2892" y="5856"/>
                <a:chExt cx="548" cy="384"/>
              </a:xfrm>
            </p:grpSpPr>
            <p:sp>
              <p:nvSpPr>
                <p:cNvPr id="23693" name="Rectangle 352"/>
                <p:cNvSpPr>
                  <a:spLocks noChangeArrowheads="1"/>
                </p:cNvSpPr>
                <p:nvPr/>
              </p:nvSpPr>
              <p:spPr bwMode="auto">
                <a:xfrm>
                  <a:off x="2932" y="5856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0.83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694" name="Rectangle 353"/>
                <p:cNvSpPr>
                  <a:spLocks noChangeArrowheads="1"/>
                </p:cNvSpPr>
                <p:nvPr/>
              </p:nvSpPr>
              <p:spPr bwMode="auto">
                <a:xfrm>
                  <a:off x="2892" y="5856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69" name="Group 354"/>
              <p:cNvGrpSpPr>
                <a:grpSpLocks/>
              </p:cNvGrpSpPr>
              <p:nvPr/>
            </p:nvGrpSpPr>
            <p:grpSpPr bwMode="auto">
              <a:xfrm>
                <a:off x="3440" y="5856"/>
                <a:ext cx="701" cy="384"/>
                <a:chOff x="3440" y="5856"/>
                <a:chExt cx="701" cy="384"/>
              </a:xfrm>
            </p:grpSpPr>
            <p:sp>
              <p:nvSpPr>
                <p:cNvPr id="23691" name="Rectangle 355"/>
                <p:cNvSpPr>
                  <a:spLocks noChangeArrowheads="1"/>
                </p:cNvSpPr>
                <p:nvPr/>
              </p:nvSpPr>
              <p:spPr bwMode="auto">
                <a:xfrm>
                  <a:off x="3480" y="5856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692" name="Rectangle 356"/>
                <p:cNvSpPr>
                  <a:spLocks noChangeArrowheads="1"/>
                </p:cNvSpPr>
                <p:nvPr/>
              </p:nvSpPr>
              <p:spPr bwMode="auto">
                <a:xfrm>
                  <a:off x="3440" y="5856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0" name="Group 357"/>
              <p:cNvGrpSpPr>
                <a:grpSpLocks/>
              </p:cNvGrpSpPr>
              <p:nvPr/>
            </p:nvGrpSpPr>
            <p:grpSpPr bwMode="auto">
              <a:xfrm>
                <a:off x="576" y="6240"/>
                <a:ext cx="576" cy="384"/>
                <a:chOff x="576" y="6240"/>
                <a:chExt cx="576" cy="384"/>
              </a:xfrm>
            </p:grpSpPr>
            <p:sp>
              <p:nvSpPr>
                <p:cNvPr id="23689" name="Rectangle 358"/>
                <p:cNvSpPr>
                  <a:spLocks noChangeArrowheads="1"/>
                </p:cNvSpPr>
                <p:nvPr/>
              </p:nvSpPr>
              <p:spPr bwMode="auto">
                <a:xfrm>
                  <a:off x="579" y="6240"/>
                  <a:ext cx="570" cy="3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ko-KR" altLang="en-US" sz="1000" spc="-150">
                      <a:latin typeface="HY그래픽M" pitchFamily="18" charset="-127"/>
                      <a:ea typeface="HY그래픽M" pitchFamily="18" charset="-127"/>
                    </a:rPr>
                    <a:t>요구되는 개발일정</a:t>
                  </a:r>
                  <a:endParaRPr lang="en-US" altLang="ko-KR" sz="1000" spc="-15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000" spc="-15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690" name="Rectangle 359"/>
                <p:cNvSpPr>
                  <a:spLocks noChangeArrowheads="1"/>
                </p:cNvSpPr>
                <p:nvPr/>
              </p:nvSpPr>
              <p:spPr bwMode="auto">
                <a:xfrm>
                  <a:off x="576" y="6240"/>
                  <a:ext cx="57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1" name="Group 360"/>
              <p:cNvGrpSpPr>
                <a:grpSpLocks/>
              </p:cNvGrpSpPr>
              <p:nvPr/>
            </p:nvGrpSpPr>
            <p:grpSpPr bwMode="auto">
              <a:xfrm>
                <a:off x="1152" y="6240"/>
                <a:ext cx="512" cy="384"/>
                <a:chOff x="1152" y="6240"/>
                <a:chExt cx="512" cy="384"/>
              </a:xfrm>
            </p:grpSpPr>
            <p:sp>
              <p:nvSpPr>
                <p:cNvPr id="23687" name="Rectangle 361"/>
                <p:cNvSpPr>
                  <a:spLocks noChangeArrowheads="1"/>
                </p:cNvSpPr>
                <p:nvPr/>
              </p:nvSpPr>
              <p:spPr bwMode="auto">
                <a:xfrm>
                  <a:off x="1192" y="624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1.23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688" name="Rectangle 362"/>
                <p:cNvSpPr>
                  <a:spLocks noChangeArrowheads="1"/>
                </p:cNvSpPr>
                <p:nvPr/>
              </p:nvSpPr>
              <p:spPr bwMode="auto">
                <a:xfrm>
                  <a:off x="1152" y="6240"/>
                  <a:ext cx="51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2" name="Group 363"/>
              <p:cNvGrpSpPr>
                <a:grpSpLocks/>
              </p:cNvGrpSpPr>
              <p:nvPr/>
            </p:nvGrpSpPr>
            <p:grpSpPr bwMode="auto">
              <a:xfrm>
                <a:off x="1664" y="6240"/>
                <a:ext cx="440" cy="384"/>
                <a:chOff x="1664" y="6240"/>
                <a:chExt cx="440" cy="384"/>
              </a:xfrm>
            </p:grpSpPr>
            <p:sp>
              <p:nvSpPr>
                <p:cNvPr id="23685" name="Rectangle 364"/>
                <p:cNvSpPr>
                  <a:spLocks noChangeArrowheads="1"/>
                </p:cNvSpPr>
                <p:nvPr/>
              </p:nvSpPr>
              <p:spPr bwMode="auto">
                <a:xfrm>
                  <a:off x="1704" y="6240"/>
                  <a:ext cx="36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1.08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686" name="Rectangle 365"/>
                <p:cNvSpPr>
                  <a:spLocks noChangeArrowheads="1"/>
                </p:cNvSpPr>
                <p:nvPr/>
              </p:nvSpPr>
              <p:spPr bwMode="auto">
                <a:xfrm>
                  <a:off x="1664" y="6240"/>
                  <a:ext cx="44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3" name="Group 366"/>
              <p:cNvGrpSpPr>
                <a:grpSpLocks/>
              </p:cNvGrpSpPr>
              <p:nvPr/>
            </p:nvGrpSpPr>
            <p:grpSpPr bwMode="auto">
              <a:xfrm>
                <a:off x="2104" y="6240"/>
                <a:ext cx="394" cy="384"/>
                <a:chOff x="2104" y="6240"/>
                <a:chExt cx="394" cy="384"/>
              </a:xfrm>
            </p:grpSpPr>
            <p:sp>
              <p:nvSpPr>
                <p:cNvPr id="23683" name="Rectangle 367"/>
                <p:cNvSpPr>
                  <a:spLocks noChangeArrowheads="1"/>
                </p:cNvSpPr>
                <p:nvPr/>
              </p:nvSpPr>
              <p:spPr bwMode="auto">
                <a:xfrm>
                  <a:off x="2144" y="6240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684" name="Rectangle 368"/>
                <p:cNvSpPr>
                  <a:spLocks noChangeArrowheads="1"/>
                </p:cNvSpPr>
                <p:nvPr/>
              </p:nvSpPr>
              <p:spPr bwMode="auto">
                <a:xfrm>
                  <a:off x="2104" y="624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4" name="Group 369"/>
              <p:cNvGrpSpPr>
                <a:grpSpLocks/>
              </p:cNvGrpSpPr>
              <p:nvPr/>
            </p:nvGrpSpPr>
            <p:grpSpPr bwMode="auto">
              <a:xfrm>
                <a:off x="2498" y="6240"/>
                <a:ext cx="394" cy="384"/>
                <a:chOff x="2498" y="6240"/>
                <a:chExt cx="394" cy="384"/>
              </a:xfrm>
            </p:grpSpPr>
            <p:sp>
              <p:nvSpPr>
                <p:cNvPr id="23681" name="Rectangle 370"/>
                <p:cNvSpPr>
                  <a:spLocks noChangeArrowheads="1"/>
                </p:cNvSpPr>
                <p:nvPr/>
              </p:nvSpPr>
              <p:spPr bwMode="auto">
                <a:xfrm>
                  <a:off x="2538" y="6240"/>
                  <a:ext cx="31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1.04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682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98" y="6240"/>
                  <a:ext cx="3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5" name="Group 372"/>
              <p:cNvGrpSpPr>
                <a:grpSpLocks/>
              </p:cNvGrpSpPr>
              <p:nvPr/>
            </p:nvGrpSpPr>
            <p:grpSpPr bwMode="auto">
              <a:xfrm>
                <a:off x="2892" y="6240"/>
                <a:ext cx="548" cy="384"/>
                <a:chOff x="2892" y="6240"/>
                <a:chExt cx="548" cy="384"/>
              </a:xfrm>
            </p:grpSpPr>
            <p:sp>
              <p:nvSpPr>
                <p:cNvPr id="23679" name="Rectangle 373"/>
                <p:cNvSpPr>
                  <a:spLocks noChangeArrowheads="1"/>
                </p:cNvSpPr>
                <p:nvPr/>
              </p:nvSpPr>
              <p:spPr bwMode="auto">
                <a:xfrm>
                  <a:off x="2932" y="6240"/>
                  <a:ext cx="4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HY그래픽M" pitchFamily="18" charset="-127"/>
                      <a:ea typeface="HY그래픽M" pitchFamily="18" charset="-127"/>
                    </a:rPr>
                    <a:t>1.1</a:t>
                  </a: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680" name="Rectangle 374"/>
                <p:cNvSpPr>
                  <a:spLocks noChangeArrowheads="1"/>
                </p:cNvSpPr>
                <p:nvPr/>
              </p:nvSpPr>
              <p:spPr bwMode="auto">
                <a:xfrm>
                  <a:off x="2892" y="6240"/>
                  <a:ext cx="5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76" name="Group 375"/>
              <p:cNvGrpSpPr>
                <a:grpSpLocks/>
              </p:cNvGrpSpPr>
              <p:nvPr/>
            </p:nvGrpSpPr>
            <p:grpSpPr bwMode="auto">
              <a:xfrm>
                <a:off x="3440" y="6240"/>
                <a:ext cx="701" cy="384"/>
                <a:chOff x="3440" y="6240"/>
                <a:chExt cx="701" cy="384"/>
              </a:xfrm>
            </p:grpSpPr>
            <p:sp>
              <p:nvSpPr>
                <p:cNvPr id="23677" name="Rectangle 376"/>
                <p:cNvSpPr>
                  <a:spLocks noChangeArrowheads="1"/>
                </p:cNvSpPr>
                <p:nvPr/>
              </p:nvSpPr>
              <p:spPr bwMode="auto">
                <a:xfrm>
                  <a:off x="3480" y="6240"/>
                  <a:ext cx="62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pPr algn="ctr"/>
                  <a:r>
                    <a:rPr lang="en-US" altLang="ko-KR" sz="1600">
                      <a:latin typeface="Times New Roman" pitchFamily="18" charset="0"/>
                      <a:ea typeface="HY그래픽M" pitchFamily="18" charset="-127"/>
                    </a:rPr>
                    <a:t> </a:t>
                  </a:r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  <a:p>
                  <a:pPr algn="ctr"/>
                  <a:endParaRPr lang="en-US" altLang="ko-KR" sz="1600">
                    <a:latin typeface="HY그래픽M" pitchFamily="18" charset="-127"/>
                    <a:ea typeface="HY그래픽M" pitchFamily="18" charset="-127"/>
                  </a:endParaRPr>
                </a:p>
              </p:txBody>
            </p:sp>
            <p:sp>
              <p:nvSpPr>
                <p:cNvPr id="23678" name="Rectangle 377"/>
                <p:cNvSpPr>
                  <a:spLocks noChangeArrowheads="1"/>
                </p:cNvSpPr>
                <p:nvPr/>
              </p:nvSpPr>
              <p:spPr bwMode="auto">
                <a:xfrm>
                  <a:off x="3440" y="6240"/>
                  <a:ext cx="70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itchFamily="49" charset="0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</p:grpSp>
        <p:sp>
          <p:nvSpPr>
            <p:cNvPr id="23558" name="Rectangle 378"/>
            <p:cNvSpPr>
              <a:spLocks noChangeArrowheads="1"/>
            </p:cNvSpPr>
            <p:nvPr/>
          </p:nvSpPr>
          <p:spPr bwMode="auto">
            <a:xfrm>
              <a:off x="-3" y="-3"/>
              <a:ext cx="4147" cy="6630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20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COCOMO-81 </a:t>
            </a:r>
            <a:endParaRPr lang="ko-KR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단점</a:t>
            </a:r>
          </a:p>
          <a:p>
            <a:pPr lvl="1"/>
            <a:r>
              <a:rPr lang="ko-KR" altLang="en-US" dirty="0"/>
              <a:t>프로젝트의 초기 단계에서 </a:t>
            </a:r>
            <a:r>
              <a:rPr lang="en-US" altLang="ko-KR" dirty="0"/>
              <a:t>Size </a:t>
            </a:r>
            <a:r>
              <a:rPr lang="ko-KR" altLang="en-US" dirty="0"/>
              <a:t>값을 예측하는 것이 어려움</a:t>
            </a:r>
            <a:endParaRPr lang="en-US" altLang="ko-KR" dirty="0"/>
          </a:p>
          <a:p>
            <a:pPr lvl="1"/>
            <a:r>
              <a:rPr lang="ko-KR" altLang="en-US" dirty="0"/>
              <a:t>기본 예측 모델에서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/>
              <a:t>M</a:t>
            </a:r>
            <a:r>
              <a:rPr lang="ko-KR" altLang="en-US" dirty="0"/>
              <a:t>의 값에 영향을 주는 요소들이 주관적</a:t>
            </a:r>
            <a:endParaRPr lang="en-US" altLang="ko-KR" dirty="0"/>
          </a:p>
          <a:p>
            <a:pPr lvl="1"/>
            <a:r>
              <a:rPr lang="ko-KR" altLang="en-US" dirty="0"/>
              <a:t>실제 대부분의 대형시스템은 서로 상이한 서브시스템으로 구성되며 이중 일부분은 </a:t>
            </a:r>
            <a:r>
              <a:rPr lang="en-US" altLang="ko-KR" dirty="0"/>
              <a:t>Organic Mode</a:t>
            </a:r>
            <a:r>
              <a:rPr lang="ko-KR" altLang="en-US" dirty="0"/>
              <a:t>이고 다른 부분은 </a:t>
            </a:r>
            <a:r>
              <a:rPr lang="en-US" altLang="ko-KR" dirty="0"/>
              <a:t>Embedded Mode</a:t>
            </a:r>
            <a:r>
              <a:rPr lang="ko-KR" altLang="en-US" dirty="0"/>
              <a:t>인 경우도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보정</a:t>
            </a:r>
            <a:r>
              <a:rPr lang="en-US" altLang="ko-KR" dirty="0"/>
              <a:t>(calibration)</a:t>
            </a:r>
            <a:endParaRPr lang="en-US" altLang="ko-KR" sz="5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36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COCOMO II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1995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년에 발표 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휴먼명조"/>
            </a:endParaRPr>
          </a:p>
          <a:p>
            <a:pPr algn="just" eaLnBrk="1" hangingPunct="1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소프트웨어 개발 프로젝트가 진행된 정도에 따라 세가지 다른 모델을 제시 </a:t>
            </a:r>
          </a:p>
          <a:p>
            <a:pPr lvl="1"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  <a:cs typeface="휴먼명조"/>
              </a:rPr>
              <a:t>1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휴먼명조"/>
              </a:rPr>
              <a:t>단계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휴먼명조"/>
              </a:rPr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cs typeface="휴먼명조"/>
              </a:rPr>
              <a:t>프로토타입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휴먼명조"/>
              </a:rPr>
              <a:t> 만드는 단계</a:t>
            </a:r>
          </a:p>
          <a:p>
            <a:pPr lvl="2" eaLnBrk="1" hangingPunct="1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화면이나 출력 등 사용자 인터페이스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, 3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세대 언어 컴포넌트 개수를 세어 응용 점수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(application points)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를 계산</a:t>
            </a:r>
          </a:p>
          <a:p>
            <a:pPr lvl="2" eaLnBrk="1" hangingPunct="1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휴먼명조"/>
              </a:rPr>
              <a:t>이를 바탕으로 노력을 추정 </a:t>
            </a:r>
          </a:p>
          <a:p>
            <a:pPr lvl="1"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초기 설계 단계</a:t>
            </a:r>
          </a:p>
          <a:p>
            <a:pPr lvl="2" eaLnBrk="1" hangingPunct="1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자세한 구조와 기능을 탐구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구조 설계 이후 단계</a:t>
            </a:r>
          </a:p>
          <a:p>
            <a:pPr lvl="2" eaLnBrk="1" hangingPunct="1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시스템에 대한 자세한 이해 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00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추정 과정</a:t>
            </a:r>
          </a:p>
        </p:txBody>
      </p:sp>
      <p:sp>
        <p:nvSpPr>
          <p:cNvPr id="26628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ko-KR" altLang="en-US" sz="2400" dirty="0"/>
              <a:t>어플리케이션을 구성하는 화면</a:t>
            </a:r>
            <a:r>
              <a:rPr lang="en-US" altLang="ko-KR" sz="2400" dirty="0"/>
              <a:t>, </a:t>
            </a:r>
            <a:r>
              <a:rPr lang="ko-KR" altLang="en-US" sz="2400" dirty="0"/>
              <a:t>보고서</a:t>
            </a:r>
            <a:r>
              <a:rPr lang="en-US" altLang="ko-KR" sz="2400" dirty="0"/>
              <a:t>, 3</a:t>
            </a:r>
            <a:r>
              <a:rPr lang="ko-KR" altLang="en-US" sz="2400" dirty="0"/>
              <a:t>세대 언어 컴포넌트의 숫자를 카운트</a:t>
            </a:r>
            <a:endParaRPr lang="en-US" altLang="ko-KR" sz="2400" dirty="0"/>
          </a:p>
          <a:p>
            <a:pPr marL="457200" indent="-457200">
              <a:buFontTx/>
              <a:buAutoNum type="arabicPeriod"/>
            </a:pPr>
            <a:r>
              <a:rPr lang="ko-KR" altLang="en-US" sz="2400" dirty="0"/>
              <a:t>화면과 보고서의 복잡도 수준을 결정</a:t>
            </a:r>
            <a:endParaRPr lang="en-US" altLang="ko-KR" sz="2400" dirty="0"/>
          </a:p>
          <a:p>
            <a:pPr marL="457200" indent="-457200">
              <a:buFontTx/>
              <a:buAutoNum type="arabicPeriod"/>
            </a:pPr>
            <a:r>
              <a:rPr lang="ko-KR" altLang="en-US" sz="2400" dirty="0"/>
              <a:t>화면과 보고서</a:t>
            </a:r>
            <a:r>
              <a:rPr lang="en-US" altLang="ko-KR" sz="2400" dirty="0"/>
              <a:t>, 3</a:t>
            </a:r>
            <a:r>
              <a:rPr lang="ko-KR" altLang="en-US" sz="2400" dirty="0"/>
              <a:t>세대 언어 컴포넌트를 위한 복잡도 가중치를 찾음</a:t>
            </a:r>
            <a:endParaRPr lang="en-US" altLang="ko-KR" sz="2400" dirty="0"/>
          </a:p>
          <a:p>
            <a:pPr marL="457200" indent="-457200">
              <a:buFontTx/>
              <a:buAutoNum type="arabicPeriod"/>
            </a:pPr>
            <a:r>
              <a:rPr lang="ko-KR" altLang="en-US" sz="2400" dirty="0"/>
              <a:t>화면</a:t>
            </a:r>
            <a:r>
              <a:rPr lang="en-US" altLang="ko-KR" sz="2400" dirty="0"/>
              <a:t>, </a:t>
            </a:r>
            <a:r>
              <a:rPr lang="ko-KR" altLang="en-US" sz="2400" dirty="0"/>
              <a:t>보고서</a:t>
            </a:r>
            <a:r>
              <a:rPr lang="en-US" altLang="ko-KR" sz="2400" dirty="0"/>
              <a:t>, 3</a:t>
            </a:r>
            <a:r>
              <a:rPr lang="ko-KR" altLang="en-US" sz="2400" dirty="0"/>
              <a:t>세대 언어 컴포넌트의 개수에 가중치를 곱하여 객체 점수</a:t>
            </a:r>
            <a:r>
              <a:rPr lang="en-US" altLang="ko-KR" sz="2400" dirty="0"/>
              <a:t>(Object Point)</a:t>
            </a:r>
            <a:r>
              <a:rPr lang="ko-KR" altLang="en-US" sz="2400" dirty="0"/>
              <a:t>를 계산</a:t>
            </a:r>
            <a:endParaRPr lang="en-US" altLang="ko-KR" sz="2400" dirty="0"/>
          </a:p>
          <a:p>
            <a:pPr marL="457200" indent="-457200">
              <a:buFontTx/>
              <a:buAutoNum type="arabicPeriod"/>
            </a:pPr>
            <a:r>
              <a:rPr lang="ko-KR" altLang="en-US" sz="2400" dirty="0" err="1"/>
              <a:t>재사용률</a:t>
            </a:r>
            <a:r>
              <a:rPr lang="en-US" altLang="ko-KR" sz="2400" dirty="0"/>
              <a:t>(reuse)</a:t>
            </a:r>
            <a:r>
              <a:rPr lang="ko-KR" altLang="en-US" sz="2400" dirty="0"/>
              <a:t>을 예측하여 공식에 대입하여 </a:t>
            </a:r>
            <a:r>
              <a:rPr lang="en-US" altLang="ko-KR" sz="2400" dirty="0"/>
              <a:t>NOP(New Object Point)</a:t>
            </a:r>
            <a:r>
              <a:rPr lang="ko-KR" altLang="en-US" sz="2400" dirty="0"/>
              <a:t>를 구함</a:t>
            </a:r>
            <a:endParaRPr lang="en-US" altLang="ko-KR" sz="2400" dirty="0"/>
          </a:p>
          <a:p>
            <a:pPr marL="457200" indent="-457200">
              <a:buFontTx/>
              <a:buAutoNum type="arabicPeriod"/>
            </a:pPr>
            <a:r>
              <a:rPr lang="ko-KR" altLang="en-US" sz="2400" dirty="0"/>
              <a:t>객체 점수 생산성</a:t>
            </a:r>
            <a:r>
              <a:rPr lang="en-US" altLang="ko-KR" sz="2400" dirty="0"/>
              <a:t>(PROD)</a:t>
            </a:r>
            <a:r>
              <a:rPr lang="ko-KR" altLang="en-US" sz="2400" dirty="0"/>
              <a:t>을 결정</a:t>
            </a:r>
            <a:endParaRPr lang="en-US" altLang="ko-KR" sz="2400" dirty="0"/>
          </a:p>
          <a:p>
            <a:pPr marL="457200" indent="-457200">
              <a:buFontTx/>
              <a:buAutoNum type="arabicPeriod"/>
            </a:pPr>
            <a:r>
              <a:rPr lang="ko-KR" altLang="en-US" sz="2400" dirty="0"/>
              <a:t>객체 점수 생산성을 식 </a:t>
            </a:r>
            <a:r>
              <a:rPr lang="en-US" altLang="ko-KR" sz="2400" dirty="0"/>
              <a:t>PM = NOP/PROD </a:t>
            </a:r>
            <a:r>
              <a:rPr lang="ko-KR" altLang="en-US" sz="2400" dirty="0"/>
              <a:t>에 대입하여 최종 </a:t>
            </a:r>
            <a:r>
              <a:rPr lang="en-US" altLang="ko-KR" sz="2400" dirty="0"/>
              <a:t>PM(Person Month)</a:t>
            </a:r>
            <a:r>
              <a:rPr lang="ko-KR" altLang="en-US" sz="2400" dirty="0"/>
              <a:t>값을 구함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02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COCOMO II </a:t>
            </a:r>
            <a:r>
              <a:rPr lang="ko-KR" altLang="en-US" dirty="0"/>
              <a:t>세가지</a:t>
            </a:r>
            <a:r>
              <a:rPr lang="en-US" altLang="ko-KR" dirty="0"/>
              <a:t> </a:t>
            </a:r>
            <a:r>
              <a:rPr lang="ko-KR" altLang="en-US" dirty="0"/>
              <a:t>단계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58925"/>
            <a:ext cx="7086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208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COCOMO II </a:t>
            </a:r>
            <a:r>
              <a:rPr lang="ko-KR" altLang="en-US" dirty="0"/>
              <a:t>세가지</a:t>
            </a:r>
            <a:r>
              <a:rPr lang="en-US" altLang="ko-KR" dirty="0"/>
              <a:t> </a:t>
            </a:r>
            <a:r>
              <a:rPr lang="ko-KR" altLang="en-US" dirty="0"/>
              <a:t>단계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314450"/>
            <a:ext cx="71056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65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기능 점수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기능 점수</a:t>
            </a:r>
            <a:r>
              <a:rPr lang="en-US" altLang="ko-KR" dirty="0"/>
              <a:t>(function points)</a:t>
            </a:r>
          </a:p>
          <a:p>
            <a:pPr lvl="1" eaLnBrk="1" hangingPunct="1"/>
            <a:r>
              <a:rPr lang="ko-KR" altLang="en-US" dirty="0"/>
              <a:t>정확한 </a:t>
            </a:r>
            <a:r>
              <a:rPr lang="ko-KR" altLang="en-US" dirty="0" err="1"/>
              <a:t>라인수는</a:t>
            </a:r>
            <a:r>
              <a:rPr lang="ko-KR" altLang="en-US" dirty="0"/>
              <a:t> 예측 불가능</a:t>
            </a:r>
          </a:p>
          <a:p>
            <a:pPr lvl="1" eaLnBrk="1" hangingPunct="1"/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질의</a:t>
            </a:r>
            <a:r>
              <a:rPr lang="en-US" altLang="ko-KR" dirty="0"/>
              <a:t>, </a:t>
            </a:r>
            <a:r>
              <a:rPr lang="ko-KR" altLang="en-US" dirty="0" err="1"/>
              <a:t>화일</a:t>
            </a:r>
            <a:r>
              <a:rPr lang="en-US" altLang="ko-KR" dirty="0"/>
              <a:t>, </a:t>
            </a:r>
            <a:r>
              <a:rPr lang="ko-KR" altLang="en-US" dirty="0"/>
              <a:t>인터페이스의 개수로 소프트웨어의 규모를 나타냄</a:t>
            </a:r>
          </a:p>
          <a:p>
            <a:pPr lvl="1" eaLnBrk="1" hangingPunct="1"/>
            <a:r>
              <a:rPr lang="ko-KR" altLang="en-US" dirty="0"/>
              <a:t>각 기능에 </a:t>
            </a:r>
            <a:r>
              <a:rPr lang="ko-KR" altLang="en-US" dirty="0" err="1"/>
              <a:t>가중값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기능 점수 </a:t>
            </a:r>
            <a:r>
              <a:rPr lang="en-US" altLang="ko-KR" dirty="0"/>
              <a:t>1</a:t>
            </a:r>
            <a:r>
              <a:rPr lang="ko-KR" altLang="en-US" dirty="0"/>
              <a:t>을 구현하기 위한 </a:t>
            </a:r>
            <a:r>
              <a:rPr lang="en-US" altLang="ko-KR" dirty="0"/>
              <a:t>LOC</a:t>
            </a:r>
          </a:p>
          <a:p>
            <a:pPr lvl="2" eaLnBrk="1" hangingPunct="1"/>
            <a:r>
              <a:rPr lang="ko-KR" altLang="en-US" dirty="0"/>
              <a:t>어셈블리 언어</a:t>
            </a:r>
            <a:r>
              <a:rPr lang="en-US" altLang="ko-KR" dirty="0"/>
              <a:t>(324), C</a:t>
            </a:r>
            <a:r>
              <a:rPr lang="ko-KR" altLang="en-US" dirty="0"/>
              <a:t>언어</a:t>
            </a:r>
            <a:r>
              <a:rPr lang="en-US" altLang="ko-KR" dirty="0"/>
              <a:t>(150), Pascal(91), Ada(71), APL(32)</a:t>
            </a:r>
          </a:p>
          <a:p>
            <a:pPr eaLnBrk="1" hangingPunct="1"/>
            <a:r>
              <a:rPr lang="ko-KR" altLang="en-US" dirty="0"/>
              <a:t>복합 </a:t>
            </a:r>
            <a:r>
              <a:rPr lang="ko-KR" altLang="en-US" dirty="0" err="1"/>
              <a:t>가중값을</a:t>
            </a:r>
            <a:r>
              <a:rPr lang="ko-KR" altLang="en-US" dirty="0"/>
              <a:t> 이용한 기능점수 산출</a:t>
            </a:r>
            <a:endParaRPr lang="en-US" altLang="ko-KR" dirty="0"/>
          </a:p>
          <a:p>
            <a:pPr eaLnBrk="1" hangingPunct="1"/>
            <a:r>
              <a:rPr lang="ko-KR" altLang="en-US" dirty="0"/>
              <a:t>총 </a:t>
            </a:r>
            <a:r>
              <a:rPr lang="ko-KR" altLang="en-US" dirty="0" err="1"/>
              <a:t>라인수</a:t>
            </a:r>
            <a:r>
              <a:rPr lang="ko-KR" altLang="en-US" dirty="0"/>
              <a:t> </a:t>
            </a:r>
            <a:r>
              <a:rPr lang="en-US" altLang="ko-KR" dirty="0"/>
              <a:t>= FP * </a:t>
            </a:r>
            <a:r>
              <a:rPr lang="ko-KR" altLang="en-US" dirty="0"/>
              <a:t>원하는 언어의 </a:t>
            </a:r>
            <a:r>
              <a:rPr lang="en-US" altLang="ko-KR" dirty="0"/>
              <a:t>1</a:t>
            </a:r>
            <a:r>
              <a:rPr lang="ko-KR" altLang="en-US" dirty="0"/>
              <a:t>점 당 </a:t>
            </a:r>
            <a:r>
              <a:rPr lang="en-US" altLang="ko-KR" dirty="0"/>
              <a:t>LOC</a:t>
            </a:r>
          </a:p>
          <a:p>
            <a:pPr eaLnBrk="1" hangingPunct="1"/>
            <a:r>
              <a:rPr lang="ko-KR" altLang="en-US" dirty="0"/>
              <a:t>개발 노력 </a:t>
            </a:r>
            <a:r>
              <a:rPr lang="en-US" altLang="ko-KR" dirty="0"/>
              <a:t>= </a:t>
            </a:r>
            <a:r>
              <a:rPr lang="ko-KR" altLang="en-US" dirty="0" err="1"/>
              <a:t>총라인수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생산성</a:t>
            </a:r>
            <a:r>
              <a:rPr lang="en-US" altLang="ko-KR" dirty="0"/>
              <a:t>(LOC/MM)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29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 점수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기능 점수는 총 기능 점수</a:t>
            </a:r>
            <a:r>
              <a:rPr lang="en-US" altLang="ko-KR" dirty="0"/>
              <a:t>(Gross Function Point)</a:t>
            </a:r>
            <a:r>
              <a:rPr lang="ko-KR" altLang="en-US" dirty="0"/>
              <a:t>와 처리 복잡도 보정 계수</a:t>
            </a:r>
            <a:r>
              <a:rPr lang="en-US" altLang="ko-KR" dirty="0"/>
              <a:t>(Processing Complexity Adjustment)</a:t>
            </a:r>
            <a:r>
              <a:rPr lang="ko-KR" altLang="en-US" dirty="0"/>
              <a:t>를 곱한 것이다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		</a:t>
            </a:r>
          </a:p>
          <a:p>
            <a:pPr marL="1257300" lvl="3" indent="0">
              <a:buFontTx/>
              <a:buNone/>
              <a:defRPr/>
            </a:pPr>
            <a:r>
              <a:rPr lang="en-US" altLang="ko-KR" sz="2800" dirty="0"/>
              <a:t>FP = GFP  ⅹ PCA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기능 점수는 구현되는 언어에 관계없는 </a:t>
            </a:r>
            <a:r>
              <a:rPr lang="ko-KR" altLang="en-US" dirty="0" err="1"/>
              <a:t>메트릭이다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기능 점수 방법은 모든 항목에 일률적인 가중치가 적용되므로 문제가 있을 수 있다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41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프로젝트 관리</a:t>
            </a:r>
            <a:r>
              <a:rPr lang="en-US" altLang="ko-KR" dirty="0"/>
              <a:t>(Management)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프로젝트 관리의 목적</a:t>
            </a:r>
            <a:endParaRPr lang="en-US" altLang="ko-KR" dirty="0"/>
          </a:p>
          <a:p>
            <a:pPr lvl="1"/>
            <a:r>
              <a:rPr lang="ko-KR" altLang="en-US" dirty="0"/>
              <a:t>작업 수행에 필요한 여러 가지 자원</a:t>
            </a:r>
            <a:r>
              <a:rPr lang="en-US" altLang="ko-KR" dirty="0"/>
              <a:t>, </a:t>
            </a:r>
            <a:r>
              <a:rPr lang="ko-KR" altLang="en-US" dirty="0"/>
              <a:t>인력</a:t>
            </a:r>
            <a:r>
              <a:rPr lang="en-US" altLang="ko-KR" dirty="0"/>
              <a:t>, </a:t>
            </a:r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재료</a:t>
            </a:r>
            <a:r>
              <a:rPr lang="en-US" altLang="ko-KR" dirty="0"/>
              <a:t>, </a:t>
            </a:r>
            <a:r>
              <a:rPr lang="ko-KR" altLang="en-US" dirty="0"/>
              <a:t>기술 등을 가장 효과적으로 사용하여 프로젝트의 목표를 달성하는 것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ko-KR" altLang="en-US" dirty="0"/>
              <a:t>관리의 어려움</a:t>
            </a:r>
            <a:endParaRPr lang="en-US" altLang="ko-KR" dirty="0"/>
          </a:p>
          <a:p>
            <a:pPr lvl="1"/>
            <a:r>
              <a:rPr lang="ko-KR" altLang="en-US" dirty="0"/>
              <a:t>개발 대상이 눈에 보이지 않는다</a:t>
            </a:r>
            <a:endParaRPr lang="en-US" altLang="ko-KR" dirty="0"/>
          </a:p>
          <a:p>
            <a:pPr lvl="1"/>
            <a:r>
              <a:rPr lang="ko-KR" altLang="en-US" dirty="0"/>
              <a:t>소프트웨어 분야의 기술 발전은 매우 빠르다</a:t>
            </a:r>
            <a:endParaRPr lang="en-US" altLang="ko-KR" dirty="0"/>
          </a:p>
          <a:p>
            <a:pPr lvl="1"/>
            <a:r>
              <a:rPr lang="ko-KR" altLang="en-US" dirty="0"/>
              <a:t>소프트웨어 분야는 조직마다 프로세스가 다르다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13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 점수 구하는 방법</a:t>
            </a:r>
          </a:p>
        </p:txBody>
      </p:sp>
      <p:sp>
        <p:nvSpPr>
          <p:cNvPr id="2969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ko-KR" altLang="en-US" sz="2400" dirty="0"/>
              <a:t>다섯 가지 기능 분야에 해당되는 개수를 파악</a:t>
            </a:r>
          </a:p>
          <a:p>
            <a:pPr marL="457200" indent="-457200">
              <a:buFontTx/>
              <a:buAutoNum type="arabicPeriod"/>
            </a:pPr>
            <a:r>
              <a:rPr lang="ko-KR" altLang="en-US" sz="2400" dirty="0"/>
              <a:t>다섯 각 기능에 대한 복잡도</a:t>
            </a:r>
            <a:r>
              <a:rPr lang="en-US" altLang="ko-KR" sz="2400" dirty="0"/>
              <a:t>(</a:t>
            </a:r>
            <a:r>
              <a:rPr lang="ko-KR" altLang="en-US" sz="2400" dirty="0"/>
              <a:t>단순</a:t>
            </a:r>
            <a:r>
              <a:rPr lang="en-US" altLang="ko-KR" sz="2400" dirty="0"/>
              <a:t>, </a:t>
            </a:r>
            <a:r>
              <a:rPr lang="ko-KR" altLang="en-US" sz="2400" dirty="0"/>
              <a:t>중간</a:t>
            </a:r>
            <a:r>
              <a:rPr lang="en-US" altLang="ko-KR" sz="2400" dirty="0"/>
              <a:t>, </a:t>
            </a:r>
            <a:r>
              <a:rPr lang="ko-KR" altLang="en-US" sz="2400" dirty="0"/>
              <a:t>복잡</a:t>
            </a:r>
            <a:r>
              <a:rPr lang="en-US" altLang="ko-KR" sz="2400" dirty="0"/>
              <a:t>)</a:t>
            </a:r>
            <a:r>
              <a:rPr lang="ko-KR" altLang="en-US" sz="2400" dirty="0"/>
              <a:t>를 결정</a:t>
            </a:r>
          </a:p>
          <a:p>
            <a:pPr marL="457200" indent="-457200">
              <a:buFontTx/>
              <a:buAutoNum type="arabicPeriod"/>
            </a:pPr>
            <a:r>
              <a:rPr lang="ko-KR" altLang="en-US" sz="2400" dirty="0"/>
              <a:t>각 기능 분야의 개수와 복잡도 가중치를 곱하여 총 기능 점수</a:t>
            </a:r>
            <a:r>
              <a:rPr lang="en-US" altLang="ko-KR" sz="2400" dirty="0"/>
              <a:t>(GFP)</a:t>
            </a:r>
            <a:r>
              <a:rPr lang="ko-KR" altLang="en-US" sz="2400" dirty="0"/>
              <a:t>를 구한다</a:t>
            </a:r>
            <a:r>
              <a:rPr lang="en-US" altLang="ko-KR" sz="2400" dirty="0"/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sz="2400" dirty="0"/>
          </a:p>
          <a:p>
            <a:pPr marL="457200" indent="-457200">
              <a:buFontTx/>
              <a:buAutoNum type="arabicPeriod"/>
            </a:pPr>
            <a:r>
              <a:rPr lang="en-US" altLang="ko-KR" sz="2400" dirty="0"/>
              <a:t>14</a:t>
            </a:r>
            <a:r>
              <a:rPr lang="ko-KR" altLang="en-US" sz="2400" dirty="0"/>
              <a:t>개의 질문을 이용하여 각 처리 복잡도의 정도에 따라 </a:t>
            </a:r>
            <a:r>
              <a:rPr lang="en-US" altLang="ko-KR" sz="2400" dirty="0"/>
              <a:t>0</a:t>
            </a:r>
            <a:r>
              <a:rPr lang="ko-KR" altLang="en-US" sz="2400" dirty="0"/>
              <a:t>에서 </a:t>
            </a:r>
            <a:r>
              <a:rPr lang="en-US" altLang="ko-KR" sz="2400" dirty="0"/>
              <a:t>5</a:t>
            </a:r>
            <a:r>
              <a:rPr lang="ko-KR" altLang="en-US" sz="2400" dirty="0"/>
              <a:t>까지 할당한다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457200" indent="-457200">
              <a:buFontTx/>
              <a:buAutoNum type="arabicPeriod"/>
            </a:pPr>
            <a:r>
              <a:rPr lang="ko-KR" altLang="en-US" sz="2400" dirty="0"/>
              <a:t>처리 복잡도 보정계수</a:t>
            </a:r>
            <a:r>
              <a:rPr lang="en-US" altLang="ko-KR" sz="2400" dirty="0"/>
              <a:t>(PCA)</a:t>
            </a:r>
            <a:r>
              <a:rPr lang="ko-KR" altLang="en-US" sz="2400" dirty="0"/>
              <a:t>를 다음 식을 이용하여 구한다</a:t>
            </a:r>
            <a:r>
              <a:rPr lang="en-US" altLang="ko-KR" sz="2400" dirty="0"/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sz="2400" dirty="0"/>
          </a:p>
          <a:p>
            <a:pPr marL="457200" indent="-457200">
              <a:buFontTx/>
              <a:buAutoNum type="arabicPeriod"/>
            </a:pPr>
            <a:r>
              <a:rPr lang="ko-KR" altLang="en-US" sz="2400" dirty="0"/>
              <a:t>다음 식에 넣어 기능 점수를 구한다</a:t>
            </a:r>
            <a:r>
              <a:rPr lang="en-US" altLang="ko-KR" sz="2400" dirty="0"/>
              <a:t>.</a:t>
            </a:r>
          </a:p>
          <a:p>
            <a:pPr marL="457200" indent="-457200">
              <a:buFontTx/>
              <a:buAutoNum type="arabicPeriod"/>
            </a:pPr>
            <a:endParaRPr lang="en-US" altLang="ko-KR" sz="2400" dirty="0"/>
          </a:p>
          <a:p>
            <a:pPr marL="457200" indent="-457200">
              <a:buFontTx/>
              <a:buAutoNum type="arabicPeriod"/>
            </a:pPr>
            <a:endParaRPr lang="ko-KR" altLang="en-US" sz="2400" dirty="0"/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2924944"/>
            <a:ext cx="3960440" cy="52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4657479"/>
            <a:ext cx="3238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940425"/>
            <a:ext cx="2362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23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 점수 구하는 방법</a:t>
            </a:r>
          </a:p>
        </p:txBody>
      </p:sp>
      <p:sp>
        <p:nvSpPr>
          <p:cNvPr id="2969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파악된 기능</a:t>
            </a:r>
          </a:p>
          <a:p>
            <a:pPr lvl="1"/>
            <a:r>
              <a:rPr lang="ko-KR" altLang="en-US" dirty="0"/>
              <a:t>사용자 입력 </a:t>
            </a:r>
            <a:r>
              <a:rPr lang="en-US" altLang="ko-KR" dirty="0"/>
              <a:t>= 10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사용자 출력 </a:t>
            </a:r>
            <a:r>
              <a:rPr lang="en-US" altLang="ko-KR" dirty="0"/>
              <a:t>= 5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사용자 질의 </a:t>
            </a:r>
            <a:r>
              <a:rPr lang="en-US" altLang="ko-KR" dirty="0"/>
              <a:t>= 8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자료 파일</a:t>
            </a:r>
            <a:r>
              <a:rPr lang="en-US" altLang="ko-KR" dirty="0"/>
              <a:t>’ </a:t>
            </a:r>
            <a:r>
              <a:rPr lang="en-US" altLang="ko-KR" sz="2400" dirty="0"/>
              <a:t>= 30</a:t>
            </a:r>
            <a:r>
              <a:rPr lang="ko-KR" altLang="en-US" sz="2400" dirty="0"/>
              <a:t>개</a:t>
            </a:r>
            <a:r>
              <a:rPr lang="en-US" altLang="ko-KR" sz="2400" dirty="0"/>
              <a:t>, </a:t>
            </a:r>
            <a:r>
              <a:rPr lang="ko-KR" altLang="en-US" sz="2400" dirty="0"/>
              <a:t>외부 인터페이스 </a:t>
            </a:r>
            <a:r>
              <a:rPr lang="en-US" altLang="ko-KR" sz="2400" dirty="0"/>
              <a:t>= 4</a:t>
            </a:r>
            <a:r>
              <a:rPr lang="ko-KR" altLang="en-US" sz="2400" dirty="0"/>
              <a:t>개</a:t>
            </a:r>
            <a:r>
              <a:rPr lang="en-US" altLang="ko-KR" sz="2400" dirty="0"/>
              <a:t>, </a:t>
            </a:r>
            <a:r>
              <a:rPr lang="ko-KR" altLang="en-US" sz="2400" dirty="0"/>
              <a:t>복잡도는 모두 단순</a:t>
            </a:r>
          </a:p>
          <a:p>
            <a:r>
              <a:rPr lang="ko-KR" altLang="en-US" sz="2400" dirty="0"/>
              <a:t>처리 복잡도</a:t>
            </a:r>
          </a:p>
          <a:p>
            <a:pPr lvl="1"/>
            <a:r>
              <a:rPr lang="ko-KR" altLang="en-US" sz="2000" dirty="0"/>
              <a:t>신뢰도 높은 백업</a:t>
            </a:r>
            <a:r>
              <a:rPr lang="en-US" altLang="ko-KR" sz="2000" dirty="0"/>
              <a:t>, </a:t>
            </a:r>
            <a:r>
              <a:rPr lang="ko-KR" altLang="en-US" sz="2000" dirty="0"/>
              <a:t>사용 친근성은 매우 높이 요구되며 나머지는 보통</a:t>
            </a:r>
          </a:p>
          <a:p>
            <a:r>
              <a:rPr lang="ko-KR" altLang="en-US" sz="2400" dirty="0"/>
              <a:t>생산성 </a:t>
            </a:r>
            <a:r>
              <a:rPr lang="en-US" altLang="ko-KR" sz="2400" dirty="0"/>
              <a:t>: 60 FP/week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16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 점수 구하는 방법</a:t>
            </a:r>
          </a:p>
        </p:txBody>
      </p:sp>
      <p:sp>
        <p:nvSpPr>
          <p:cNvPr id="29699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표 </a:t>
            </a:r>
            <a:r>
              <a:rPr lang="en-US" altLang="ko-KR" sz="2400" dirty="0"/>
              <a:t>3.5]</a:t>
            </a:r>
            <a:r>
              <a:rPr lang="ko-KR" altLang="en-US" sz="2400" dirty="0"/>
              <a:t>에 대입하여 </a:t>
            </a:r>
            <a:r>
              <a:rPr lang="en-US" altLang="ko-KR" sz="2400" dirty="0"/>
              <a:t>GFP</a:t>
            </a:r>
            <a:r>
              <a:rPr lang="ko-KR" altLang="en-US" sz="2400" dirty="0"/>
              <a:t>를 구한다</a:t>
            </a:r>
            <a:r>
              <a:rPr lang="en-US" altLang="ko-KR" sz="2400" dirty="0"/>
              <a:t>.</a:t>
            </a:r>
          </a:p>
          <a:p>
            <a:pPr lvl="1"/>
            <a:r>
              <a:rPr lang="es-ES" altLang="ko-KR" sz="2000" dirty="0"/>
              <a:t>GFP = 10 x 3 + 5 x 4 + 8 x 3 + 30 x 7 + 4 x 5 = 304 FP</a:t>
            </a:r>
          </a:p>
          <a:p>
            <a:r>
              <a:rPr lang="ko-KR" altLang="en-US" sz="2400" dirty="0"/>
              <a:t>처리 복잡도 보정 계수 구하면</a:t>
            </a:r>
          </a:p>
          <a:p>
            <a:pPr lvl="1"/>
            <a:r>
              <a:rPr lang="es-ES" altLang="ko-KR" sz="2000" dirty="0"/>
              <a:t>PCA = 0.65 + 0.01(12 x 3 + 2 x 5) = 1.11</a:t>
            </a:r>
          </a:p>
          <a:p>
            <a:r>
              <a:rPr lang="en-US" altLang="ko-KR" sz="2400" dirty="0"/>
              <a:t>FP</a:t>
            </a:r>
            <a:r>
              <a:rPr lang="ko-KR" altLang="en-US" sz="2400" dirty="0"/>
              <a:t>를 보정</a:t>
            </a:r>
          </a:p>
          <a:p>
            <a:pPr lvl="1"/>
            <a:r>
              <a:rPr lang="en-US" altLang="ko-KR" sz="2000" dirty="0"/>
              <a:t>FP = GFP x PCA = 304 x 1.11 = 337.44 FP</a:t>
            </a:r>
          </a:p>
          <a:p>
            <a:r>
              <a:rPr lang="ko-KR" altLang="en-US" sz="2400" dirty="0"/>
              <a:t>추정 노력</a:t>
            </a:r>
            <a:r>
              <a:rPr lang="en-US" altLang="ko-KR" sz="2400" dirty="0"/>
              <a:t>(E) = FP / </a:t>
            </a:r>
            <a:r>
              <a:rPr lang="ko-KR" altLang="en-US" sz="2400" dirty="0"/>
              <a:t>생산성 </a:t>
            </a:r>
            <a:r>
              <a:rPr lang="en-US" altLang="ko-KR" sz="2400" dirty="0"/>
              <a:t>= 337.44 / 60 = 5.624 persons-week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45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국내 기능 점수 산정 가이드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정보통신산업진흥원의 소프트웨어 공학에서 산정 기준을 제시</a:t>
            </a:r>
            <a:r>
              <a:rPr lang="en-US" altLang="ko-KR" dirty="0"/>
              <a:t>[SW </a:t>
            </a:r>
            <a:r>
              <a:rPr lang="ko-KR" altLang="en-US" dirty="0"/>
              <a:t>산업본부</a:t>
            </a:r>
            <a:r>
              <a:rPr lang="en-US" altLang="ko-KR" dirty="0"/>
              <a:t>, 2010]</a:t>
            </a:r>
          </a:p>
          <a:p>
            <a:pPr>
              <a:defRPr/>
            </a:pPr>
            <a:r>
              <a:rPr lang="ko-KR" altLang="en-US" dirty="0"/>
              <a:t>산정 기준의 큰 틀은 </a:t>
            </a:r>
            <a:r>
              <a:rPr lang="en-US" altLang="ko-KR" dirty="0"/>
              <a:t>COCOMOII</a:t>
            </a:r>
            <a:r>
              <a:rPr lang="ko-KR" altLang="en-US" dirty="0"/>
              <a:t>의 초기 설계 모델을 따른다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/>
              <a:t>외부 입력</a:t>
            </a:r>
            <a:r>
              <a:rPr lang="en-US" altLang="ko-KR" dirty="0"/>
              <a:t>(External Input)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/>
              <a:t>외부 출력</a:t>
            </a:r>
            <a:r>
              <a:rPr lang="en-US" altLang="ko-KR" dirty="0"/>
              <a:t>(External Output)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논리 파일</a:t>
            </a:r>
            <a:r>
              <a:rPr lang="en-US" altLang="ko-KR" dirty="0"/>
              <a:t>(Internal Logical File)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/>
              <a:t>외부 인터페이스 파일</a:t>
            </a:r>
            <a:r>
              <a:rPr lang="en-US" altLang="ko-KR" dirty="0"/>
              <a:t>(External Interface File)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ko-KR" altLang="en-US" dirty="0"/>
              <a:t>외부 조회</a:t>
            </a:r>
            <a:r>
              <a:rPr lang="en-US" altLang="ko-KR" dirty="0"/>
              <a:t>(External Query)</a:t>
            </a:r>
          </a:p>
          <a:p>
            <a:pPr marL="0" indent="0">
              <a:buFontTx/>
              <a:buNone/>
              <a:defRPr/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7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3.4 </a:t>
            </a:r>
            <a:r>
              <a:rPr lang="ko-KR" altLang="en-US"/>
              <a:t>프로젝트 팀 조직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조직의 구성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/>
              <a:t>소프트웨어 개발 생산성에 큰 영향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/>
              <a:t>작업의 특성과 팀 구성원 사이의 의사교류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프로젝트 팀 조직 정의</a:t>
            </a:r>
          </a:p>
          <a:p>
            <a:pPr lvl="1"/>
            <a:r>
              <a:rPr lang="ko-KR" altLang="en-US" sz="1800" dirty="0"/>
              <a:t>역할과 책임이 어디에 있는가</a:t>
            </a:r>
            <a:r>
              <a:rPr lang="en-US" altLang="ko-KR" sz="1800" dirty="0"/>
              <a:t>?</a:t>
            </a:r>
          </a:p>
          <a:p>
            <a:pPr lvl="1"/>
            <a:r>
              <a:rPr lang="ko-KR" altLang="en-US" sz="1800" dirty="0"/>
              <a:t>어떤 통로로 정보가 전달되고 결정되는가</a:t>
            </a:r>
            <a:r>
              <a:rPr lang="en-US" altLang="ko-KR" sz="1800" dirty="0"/>
              <a:t>?</a:t>
            </a:r>
          </a:p>
          <a:p>
            <a:pPr lvl="1"/>
            <a:r>
              <a:rPr lang="ko-KR" altLang="en-US" sz="1800" dirty="0"/>
              <a:t>어떻게 갈등을 해소할 것인가</a:t>
            </a:r>
            <a:r>
              <a:rPr lang="en-US" altLang="ko-KR" sz="1800" dirty="0"/>
              <a:t>?</a:t>
            </a:r>
          </a:p>
          <a:p>
            <a:r>
              <a:rPr lang="ko-KR" altLang="en-US" dirty="0"/>
              <a:t>팀 역할 나누기</a:t>
            </a:r>
            <a:endParaRPr lang="en-US" altLang="ko-KR" dirty="0"/>
          </a:p>
          <a:p>
            <a:pPr lvl="1"/>
            <a:r>
              <a:rPr lang="ko-KR" altLang="en-US" sz="1800" dirty="0"/>
              <a:t>프로젝트 관리자</a:t>
            </a:r>
            <a:r>
              <a:rPr lang="en-US" altLang="ko-KR" sz="1800" dirty="0"/>
              <a:t>(project manager), </a:t>
            </a:r>
            <a:r>
              <a:rPr lang="ko-KR" altLang="en-US" sz="1800" dirty="0"/>
              <a:t>시스템 운영자</a:t>
            </a:r>
            <a:r>
              <a:rPr lang="en-US" altLang="ko-KR" sz="1800" dirty="0"/>
              <a:t>(system administrator), </a:t>
            </a:r>
            <a:r>
              <a:rPr lang="ko-KR" altLang="en-US" sz="1800" dirty="0"/>
              <a:t>시스템 분석가</a:t>
            </a:r>
            <a:r>
              <a:rPr lang="en-US" altLang="ko-KR" sz="1800" dirty="0"/>
              <a:t>(system analyst), </a:t>
            </a:r>
            <a:r>
              <a:rPr lang="ko-KR" altLang="en-US" sz="1800" dirty="0"/>
              <a:t>시스템 개발자</a:t>
            </a:r>
            <a:r>
              <a:rPr lang="en-US" altLang="ko-KR" sz="1800" dirty="0"/>
              <a:t>(software engineer),  </a:t>
            </a:r>
            <a:r>
              <a:rPr lang="ko-KR" altLang="en-US" sz="1800" dirty="0"/>
              <a:t>데이터베이스 엔지니어</a:t>
            </a:r>
            <a:r>
              <a:rPr lang="en-US" altLang="ko-KR" sz="1800" dirty="0"/>
              <a:t>(database engineer),  QA </a:t>
            </a:r>
            <a:r>
              <a:rPr lang="ko-KR" altLang="en-US" sz="1800" dirty="0"/>
              <a:t>관리자</a:t>
            </a:r>
            <a:r>
              <a:rPr lang="en-US" altLang="ko-KR" sz="1800" dirty="0"/>
              <a:t>(QA manager),  </a:t>
            </a:r>
            <a:r>
              <a:rPr lang="ko-KR" altLang="en-US" sz="1800" dirty="0"/>
              <a:t>기술 지원</a:t>
            </a:r>
            <a:r>
              <a:rPr lang="en-US" altLang="ko-KR" sz="1800" dirty="0"/>
              <a:t>(technical support), </a:t>
            </a:r>
            <a:r>
              <a:rPr lang="ko-KR" altLang="en-US" sz="1800" dirty="0"/>
              <a:t>하드웨어 엔지니어</a:t>
            </a:r>
            <a:r>
              <a:rPr lang="en-US" altLang="ko-KR" sz="1800" dirty="0"/>
              <a:t>(hardware engineer),  </a:t>
            </a:r>
            <a:r>
              <a:rPr lang="ko-KR" altLang="en-US" sz="1800" dirty="0"/>
              <a:t>웹 개발자 및 디자이너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31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0975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직능별 조직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4724400"/>
            <a:ext cx="8229600" cy="14414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dirty="0"/>
              <a:t>서로 다른 부서가 한 프로젝트의 다른 단계에 들어와 작업을 수행</a:t>
            </a:r>
            <a:endParaRPr lang="en-US" altLang="ko-KR" dirty="0"/>
          </a:p>
          <a:p>
            <a:pPr eaLnBrk="1" hangingPunct="1">
              <a:lnSpc>
                <a:spcPct val="110000"/>
              </a:lnSpc>
            </a:pPr>
            <a:r>
              <a:rPr lang="ko-KR" altLang="en-US" dirty="0"/>
              <a:t>팀원은 한 부서에 소속</a:t>
            </a:r>
            <a:r>
              <a:rPr lang="en-US" altLang="ko-KR" dirty="0"/>
              <a:t>, </a:t>
            </a:r>
            <a:r>
              <a:rPr lang="ko-KR" altLang="en-US" dirty="0"/>
              <a:t>프로젝트의 협력은 부서별로</a:t>
            </a:r>
            <a:endParaRPr lang="ko-KR" altLang="en-US" sz="2000" dirty="0"/>
          </a:p>
        </p:txBody>
      </p:sp>
      <p:pic>
        <p:nvPicPr>
          <p:cNvPr id="32773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268760"/>
            <a:ext cx="69469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65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0975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프로젝트별 조직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4724400"/>
            <a:ext cx="8229600" cy="1441450"/>
          </a:xfrm>
        </p:spPr>
        <p:txBody>
          <a:bodyPr/>
          <a:lstStyle/>
          <a:p>
            <a:pPr eaLnBrk="1" hangingPunct="1"/>
            <a:r>
              <a:rPr lang="ko-KR" altLang="en-US"/>
              <a:t>직능별 개발자들이 프로젝트에 배정</a:t>
            </a:r>
            <a:endParaRPr lang="en-US" altLang="ko-KR"/>
          </a:p>
          <a:p>
            <a:r>
              <a:rPr lang="ko-KR" altLang="en-US"/>
              <a:t>의사 전달 경로가 짧으며 인력</a:t>
            </a:r>
            <a:r>
              <a:rPr lang="en-US" altLang="ko-KR"/>
              <a:t>, </a:t>
            </a:r>
            <a:r>
              <a:rPr lang="ko-KR" altLang="en-US"/>
              <a:t>진도 등 프로젝트 관리가 수월</a:t>
            </a:r>
            <a:endParaRPr lang="en-US" altLang="ko-KR"/>
          </a:p>
        </p:txBody>
      </p:sp>
      <p:pic>
        <p:nvPicPr>
          <p:cNvPr id="33797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340768"/>
            <a:ext cx="698500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74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0975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매트릭스 조직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4652963"/>
            <a:ext cx="8229600" cy="1512887"/>
          </a:xfrm>
        </p:spPr>
        <p:txBody>
          <a:bodyPr/>
          <a:lstStyle/>
          <a:p>
            <a:r>
              <a:rPr lang="ko-KR" altLang="en-US"/>
              <a:t>직능별 조직의 관리자가 프로젝트 책임을 맡고 직능별 조직 부서에 소속된 개발자가 프로젝트에 참여</a:t>
            </a:r>
            <a:endParaRPr lang="en-US" altLang="ko-KR" sz="2000"/>
          </a:p>
          <a:p>
            <a:pPr lvl="1"/>
            <a:r>
              <a:rPr lang="ko-KR" altLang="en-US" sz="2000"/>
              <a:t>강한 메트릭스</a:t>
            </a:r>
            <a:endParaRPr lang="en-US" altLang="ko-KR" sz="2000"/>
          </a:p>
          <a:p>
            <a:pPr lvl="1"/>
            <a:r>
              <a:rPr lang="ko-KR" altLang="en-US" sz="2000"/>
              <a:t>약한 메트릭스</a:t>
            </a:r>
            <a:endParaRPr lang="en-US" altLang="ko-KR"/>
          </a:p>
        </p:txBody>
      </p:sp>
      <p:pic>
        <p:nvPicPr>
          <p:cNvPr id="34821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412776"/>
            <a:ext cx="68961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04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0975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애자일 조직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1412875"/>
            <a:ext cx="8229600" cy="4752975"/>
          </a:xfrm>
        </p:spPr>
        <p:txBody>
          <a:bodyPr/>
          <a:lstStyle/>
          <a:p>
            <a:r>
              <a:rPr lang="ko-KR" altLang="en-US"/>
              <a:t>서로 밀접하게 협력하는 </a:t>
            </a:r>
            <a:r>
              <a:rPr lang="en-US" altLang="ko-KR"/>
              <a:t>5~9</a:t>
            </a:r>
            <a:r>
              <a:rPr lang="ko-KR" altLang="en-US"/>
              <a:t>명의 팀</a:t>
            </a:r>
            <a:endParaRPr lang="en-US" altLang="ko-KR"/>
          </a:p>
          <a:p>
            <a:r>
              <a:rPr lang="ko-KR" altLang="en-US"/>
              <a:t>결과와 이슈에 대한 오너쉽을 공유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35845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06650"/>
            <a:ext cx="45608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23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3.5 </a:t>
            </a:r>
            <a:r>
              <a:rPr lang="ko-KR" altLang="en-US"/>
              <a:t>실행과 모니터링</a:t>
            </a:r>
          </a:p>
        </p:txBody>
      </p:sp>
      <p:sp>
        <p:nvSpPr>
          <p:cNvPr id="36867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  <a:endParaRPr lang="en-US" altLang="ko-KR" dirty="0"/>
          </a:p>
          <a:p>
            <a:pPr lvl="1"/>
            <a:r>
              <a:rPr lang="ko-KR" altLang="en-US" dirty="0"/>
              <a:t>작업 시작 미팅</a:t>
            </a:r>
            <a:endParaRPr lang="en-US" altLang="ko-KR" dirty="0"/>
          </a:p>
          <a:p>
            <a:pPr lvl="1"/>
            <a:r>
              <a:rPr lang="ko-KR" altLang="en-US" dirty="0"/>
              <a:t>작업 결과 수집</a:t>
            </a:r>
            <a:endParaRPr lang="en-US" altLang="ko-KR" dirty="0"/>
          </a:p>
          <a:p>
            <a:r>
              <a:rPr lang="ko-KR" altLang="en-US" dirty="0"/>
              <a:t>프로젝트 모니터링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6868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429000"/>
            <a:ext cx="8043863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5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프로젝트 관리 활동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관리 활동의 요소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계획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조직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모니터링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조정</a:t>
            </a:r>
            <a:endParaRPr lang="en-US" altLang="ko-KR" dirty="0"/>
          </a:p>
        </p:txBody>
      </p:sp>
      <p:pic>
        <p:nvPicPr>
          <p:cNvPr id="10245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3840163"/>
            <a:ext cx="74390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80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모니터링</a:t>
            </a:r>
          </a:p>
        </p:txBody>
      </p:sp>
      <p:sp>
        <p:nvSpPr>
          <p:cNvPr id="37891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일정 모니터링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어닝 밸류 분석</a:t>
            </a:r>
          </a:p>
        </p:txBody>
      </p:sp>
      <p:pic>
        <p:nvPicPr>
          <p:cNvPr id="37892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412875"/>
            <a:ext cx="4103687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3697288"/>
            <a:ext cx="4764087" cy="31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43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3.6 </a:t>
            </a:r>
            <a:r>
              <a:rPr lang="ko-KR" altLang="en-US"/>
              <a:t>리스크 관리</a:t>
            </a:r>
          </a:p>
        </p:txBody>
      </p:sp>
      <p:sp>
        <p:nvSpPr>
          <p:cNvPr id="38915" name="내용 개체 틀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리스크 관리의 목적</a:t>
            </a:r>
            <a:endParaRPr lang="en-US" altLang="ko-KR"/>
          </a:p>
          <a:p>
            <a:pPr lvl="1" eaLnBrk="1" hangingPunct="1"/>
            <a:r>
              <a:rPr lang="ko-KR" altLang="en-US"/>
              <a:t>위험이 발생되었을 때의 영향을 줄이는 것</a:t>
            </a:r>
            <a:endParaRPr lang="en-US" altLang="ko-KR"/>
          </a:p>
          <a:p>
            <a:pPr eaLnBrk="1" hangingPunct="1"/>
            <a:endParaRPr lang="ko-KR" altLang="en-US"/>
          </a:p>
        </p:txBody>
      </p:sp>
      <p:pic>
        <p:nvPicPr>
          <p:cNvPr id="38917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2852738"/>
            <a:ext cx="82486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68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리스크 파악</a:t>
            </a:r>
          </a:p>
        </p:txBody>
      </p:sp>
      <p:sp>
        <p:nvSpPr>
          <p:cNvPr id="39940" name="내용 개체 틀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리스크 찾는 방법</a:t>
            </a:r>
            <a:endParaRPr lang="en-US" altLang="ko-KR"/>
          </a:p>
          <a:p>
            <a:pPr lvl="1"/>
            <a:r>
              <a:rPr lang="ko-KR" altLang="en-US" sz="1800"/>
              <a:t>회의 </a:t>
            </a:r>
            <a:endParaRPr lang="en-US" altLang="ko-KR" sz="1800"/>
          </a:p>
          <a:p>
            <a:pPr lvl="1"/>
            <a:r>
              <a:rPr lang="ko-KR" altLang="en-US" sz="1800"/>
              <a:t>문서 분석</a:t>
            </a:r>
            <a:endParaRPr lang="en-US" altLang="ko-KR" sz="1800"/>
          </a:p>
          <a:p>
            <a:pPr lvl="1"/>
            <a:r>
              <a:rPr lang="ko-KR" altLang="en-US" sz="1800"/>
              <a:t>리스크 분할 구조</a:t>
            </a:r>
            <a:r>
              <a:rPr lang="en-US" altLang="ko-KR" sz="1800"/>
              <a:t>, </a:t>
            </a:r>
            <a:r>
              <a:rPr lang="ko-KR" altLang="en-US" sz="1800"/>
              <a:t>체크리스트</a:t>
            </a:r>
            <a:endParaRPr lang="en-US" altLang="ko-KR" sz="1800"/>
          </a:p>
          <a:p>
            <a:pPr lvl="1"/>
            <a:r>
              <a:rPr lang="ko-KR" altLang="en-US" sz="1800"/>
              <a:t>유추</a:t>
            </a:r>
          </a:p>
        </p:txBody>
      </p:sp>
      <p:pic>
        <p:nvPicPr>
          <p:cNvPr id="39941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63900"/>
            <a:ext cx="770572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020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리스크 평가</a:t>
            </a:r>
          </a:p>
        </p:txBody>
      </p:sp>
      <p:sp>
        <p:nvSpPr>
          <p:cNvPr id="40964" name="내용 개체 틀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영향도에 따라 평가하고 우선순위를 매김</a:t>
            </a:r>
            <a:endParaRPr lang="en-US" altLang="ko-KR"/>
          </a:p>
          <a:p>
            <a:pPr lvl="1"/>
            <a:r>
              <a:rPr lang="ko-KR" altLang="en-US"/>
              <a:t>확률과 리스크가 발생했을 때 미치는 영향이 우선 순위 좌우</a:t>
            </a:r>
            <a:endParaRPr lang="en-US" altLang="ko-KR"/>
          </a:p>
          <a:p>
            <a:r>
              <a:rPr lang="ko-KR" altLang="en-US"/>
              <a:t>정성적 방법</a:t>
            </a:r>
            <a:endParaRPr lang="en-US" altLang="ko-KR"/>
          </a:p>
          <a:p>
            <a:pPr lvl="1"/>
            <a:r>
              <a:rPr lang="ko-KR" altLang="en-US"/>
              <a:t>확률을 모를 때</a:t>
            </a:r>
          </a:p>
        </p:txBody>
      </p:sp>
      <p:pic>
        <p:nvPicPr>
          <p:cNvPr id="40965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630761"/>
            <a:ext cx="651351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77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3.1 </a:t>
            </a:r>
            <a:r>
              <a:rPr lang="ko-KR" altLang="en-US"/>
              <a:t>프로젝트 시작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목표를 세우고 가치와 리스크를 이해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결정 요인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프로젝트가 제공할 가치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프로젝트와 관련된 리스크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가치를 평가하는 방법</a:t>
            </a:r>
            <a:endParaRPr lang="en-US" altLang="ko-KR" dirty="0"/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1) </a:t>
            </a:r>
            <a:r>
              <a:rPr lang="ko-KR" altLang="en-US" dirty="0"/>
              <a:t>투자 회수 기간</a:t>
            </a:r>
            <a:endParaRPr lang="en-US" altLang="ko-KR" dirty="0"/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2) ROI(Return of Investment)</a:t>
            </a:r>
            <a:endParaRPr lang="ko-KR" altLang="en-US" dirty="0"/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3) </a:t>
            </a:r>
            <a:r>
              <a:rPr lang="ko-KR" altLang="en-US" dirty="0"/>
              <a:t>순수 현재 가치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4) </a:t>
            </a:r>
            <a:r>
              <a:rPr lang="ko-KR" altLang="en-US" dirty="0"/>
              <a:t>평가표 </a:t>
            </a:r>
            <a:endParaRPr lang="en-US" altLang="ko-KR" dirty="0"/>
          </a:p>
          <a:p>
            <a:pPr marL="400050" lvl="1" indent="0">
              <a:buFontTx/>
              <a:buNone/>
              <a:defRPr/>
            </a:pPr>
            <a:r>
              <a:rPr lang="en-US" altLang="ko-KR" dirty="0"/>
              <a:t>5) SWOT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2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리스크와 타당성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위험 요인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자원</a:t>
            </a:r>
            <a:r>
              <a:rPr lang="en-US" altLang="ko-KR" dirty="0"/>
              <a:t>, </a:t>
            </a:r>
            <a:r>
              <a:rPr lang="ko-KR" altLang="en-US" dirty="0"/>
              <a:t>현재 사용량과 가용성</a:t>
            </a:r>
            <a:r>
              <a:rPr lang="en-US" altLang="ko-KR" dirty="0"/>
              <a:t>, </a:t>
            </a:r>
            <a:r>
              <a:rPr lang="ko-KR" altLang="en-US" dirty="0"/>
              <a:t>예상 사용량과 가용성</a:t>
            </a:r>
            <a:r>
              <a:rPr lang="en-US" altLang="ko-KR" dirty="0"/>
              <a:t>, </a:t>
            </a:r>
            <a:r>
              <a:rPr lang="ko-KR" altLang="en-US" dirty="0"/>
              <a:t>프로젝트의 우선 순위 및 중요도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기술적 어려움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타당성 분석</a:t>
            </a:r>
            <a:endParaRPr lang="en-US" altLang="ko-KR" dirty="0"/>
          </a:p>
          <a:p>
            <a:pPr marL="400050" lvl="1" indent="0">
              <a:buFontTx/>
              <a:buNone/>
              <a:defRPr/>
            </a:pPr>
            <a:r>
              <a:rPr lang="en-US" altLang="ko-KR" sz="1800" dirty="0"/>
              <a:t>1. SOW(Statement</a:t>
            </a:r>
            <a:r>
              <a:rPr lang="ko-KR" altLang="en-US" sz="1800" dirty="0"/>
              <a:t> </a:t>
            </a:r>
            <a:r>
              <a:rPr lang="en-US" altLang="ko-KR" sz="1800" dirty="0"/>
              <a:t>Of Work) – </a:t>
            </a:r>
            <a:r>
              <a:rPr lang="ko-KR" altLang="en-US" sz="1800" dirty="0"/>
              <a:t>프로젝트가 성취하여야 할 일</a:t>
            </a:r>
            <a:r>
              <a:rPr lang="en-US" altLang="ko-KR" sz="1800" dirty="0"/>
              <a:t>. </a:t>
            </a:r>
            <a:r>
              <a:rPr lang="ko-KR" altLang="en-US" sz="1800" dirty="0"/>
              <a:t>작업</a:t>
            </a:r>
            <a:r>
              <a:rPr lang="en-US" altLang="ko-KR" sz="1800" dirty="0"/>
              <a:t>(</a:t>
            </a:r>
            <a:r>
              <a:rPr lang="ko-KR" altLang="en-US" sz="1800" dirty="0"/>
              <a:t>과업</a:t>
            </a:r>
            <a:r>
              <a:rPr lang="en-US" altLang="ko-KR" sz="1800" dirty="0"/>
              <a:t>)</a:t>
            </a:r>
            <a:r>
              <a:rPr lang="ko-KR" altLang="en-US" sz="1800" dirty="0"/>
              <a:t>지시서</a:t>
            </a:r>
            <a:r>
              <a:rPr lang="en-US" altLang="ko-KR" sz="1800" dirty="0"/>
              <a:t> </a:t>
            </a:r>
            <a:endParaRPr lang="ko-KR" altLang="en-US" sz="1800" dirty="0"/>
          </a:p>
          <a:p>
            <a:pPr marL="400050" lvl="1" indent="0">
              <a:buFontTx/>
              <a:buNone/>
              <a:defRPr/>
            </a:pPr>
            <a:r>
              <a:rPr lang="en-US" altLang="ko-KR" sz="1800" dirty="0"/>
              <a:t>2. </a:t>
            </a:r>
            <a:r>
              <a:rPr lang="ko-KR" altLang="en-US" sz="1800" dirty="0"/>
              <a:t>비즈니스 목표</a:t>
            </a:r>
            <a:r>
              <a:rPr lang="en-US" altLang="ko-KR" sz="1800" dirty="0"/>
              <a:t>(</a:t>
            </a:r>
            <a:r>
              <a:rPr lang="ko-KR" altLang="en-US" sz="1800" dirty="0"/>
              <a:t>가치</a:t>
            </a:r>
            <a:r>
              <a:rPr lang="en-US" altLang="ko-KR" sz="1800" dirty="0"/>
              <a:t>) - </a:t>
            </a:r>
            <a:r>
              <a:rPr lang="ko-KR" altLang="en-US" sz="1800" dirty="0"/>
              <a:t>프로젝트의 결과물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sz="1800" dirty="0"/>
              <a:t>3. </a:t>
            </a:r>
            <a:r>
              <a:rPr lang="ko-KR" altLang="en-US" sz="1800" dirty="0"/>
              <a:t>예산 </a:t>
            </a:r>
            <a:r>
              <a:rPr lang="en-US" altLang="ko-KR" sz="1800" dirty="0"/>
              <a:t>– </a:t>
            </a:r>
            <a:r>
              <a:rPr lang="ko-KR" altLang="en-US" sz="1800" dirty="0"/>
              <a:t>비용과 수익의 요약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sz="1800" dirty="0"/>
              <a:t>4. </a:t>
            </a:r>
            <a:r>
              <a:rPr lang="ko-KR" altLang="en-US" sz="1800" dirty="0"/>
              <a:t>프로젝트 일정 </a:t>
            </a:r>
            <a:r>
              <a:rPr lang="en-US" altLang="ko-KR" sz="1800" dirty="0"/>
              <a:t>– </a:t>
            </a:r>
            <a:r>
              <a:rPr lang="ko-KR" altLang="en-US" sz="1800" dirty="0"/>
              <a:t>대략적인 일정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sz="1800" dirty="0"/>
              <a:t>5. </a:t>
            </a:r>
            <a:r>
              <a:rPr lang="ko-KR" altLang="en-US" sz="1800" dirty="0"/>
              <a:t>프로젝트 리스크 </a:t>
            </a:r>
            <a:r>
              <a:rPr lang="en-US" altLang="ko-KR" sz="1800" dirty="0"/>
              <a:t>– </a:t>
            </a:r>
            <a:r>
              <a:rPr lang="ko-KR" altLang="en-US" sz="1800" dirty="0"/>
              <a:t>위험 요소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sz="1800" dirty="0"/>
              <a:t>6. </a:t>
            </a:r>
            <a:r>
              <a:rPr lang="ko-KR" altLang="en-US" sz="1800" dirty="0"/>
              <a:t>대안 </a:t>
            </a:r>
            <a:r>
              <a:rPr lang="en-US" altLang="ko-KR" sz="1800" dirty="0"/>
              <a:t>– </a:t>
            </a:r>
            <a:r>
              <a:rPr lang="ko-KR" altLang="en-US" sz="1800" dirty="0"/>
              <a:t>구축</a:t>
            </a:r>
            <a:r>
              <a:rPr lang="en-US" altLang="ko-KR" sz="1800" dirty="0"/>
              <a:t>, </a:t>
            </a:r>
            <a:r>
              <a:rPr lang="ko-KR" altLang="en-US" sz="1800" dirty="0"/>
              <a:t>구매 등의 방법</a:t>
            </a:r>
          </a:p>
          <a:p>
            <a:pPr marL="400050" lvl="1" indent="0">
              <a:buFontTx/>
              <a:buNone/>
              <a:defRPr/>
            </a:pPr>
            <a:r>
              <a:rPr lang="en-US" altLang="ko-KR" sz="1800" dirty="0"/>
              <a:t>7. </a:t>
            </a:r>
            <a:r>
              <a:rPr lang="ko-KR" altLang="en-US" sz="1800" dirty="0"/>
              <a:t>평가 </a:t>
            </a:r>
            <a:r>
              <a:rPr lang="en-US" altLang="ko-KR" sz="1800" dirty="0"/>
              <a:t>– </a:t>
            </a:r>
            <a:r>
              <a:rPr lang="ko-KR" altLang="en-US" sz="1800" dirty="0"/>
              <a:t>프로젝트 가치에 대한 평가 결과</a:t>
            </a: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9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93629" cy="1109007"/>
          </a:xfrm>
          <a:noFill/>
          <a:ln/>
        </p:spPr>
        <p:txBody>
          <a:bodyPr/>
          <a:lstStyle/>
          <a:p>
            <a:r>
              <a:rPr lang="ko-KR" altLang="en-US" dirty="0"/>
              <a:t>타당성 분석</a:t>
            </a:r>
            <a:r>
              <a:rPr lang="en-US" altLang="ko-KR" dirty="0"/>
              <a:t>(Feasibility Analysis)</a:t>
            </a:r>
            <a:endParaRPr lang="ko-KR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경제적 타당성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투자효율성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시장성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비용과 수익의 비교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법적 타당성</a:t>
            </a:r>
            <a:r>
              <a:rPr lang="en-US" altLang="ko-KR" dirty="0"/>
              <a:t>	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사용도구들의 법적 권한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관행들에 대한 조사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93629" cy="1109007"/>
          </a:xfrm>
          <a:noFill/>
          <a:ln/>
        </p:spPr>
        <p:txBody>
          <a:bodyPr/>
          <a:lstStyle/>
          <a:p>
            <a:r>
              <a:rPr lang="ko-KR" altLang="en-US" dirty="0"/>
              <a:t>타당성 분석</a:t>
            </a:r>
            <a:r>
              <a:rPr lang="en-US" altLang="ko-KR" dirty="0"/>
              <a:t>(Feasibility Analysis)</a:t>
            </a:r>
            <a:endParaRPr lang="ko-KR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pc="-151" dirty="0"/>
              <a:t>기술적 타당성</a:t>
            </a:r>
            <a:r>
              <a:rPr lang="en-US" altLang="ko-KR" spc="-151" dirty="0"/>
              <a:t>(</a:t>
            </a:r>
            <a:r>
              <a:rPr lang="ko-KR" altLang="en-US" spc="-151" dirty="0"/>
              <a:t>사용자 요구기능 및 성능 </a:t>
            </a:r>
            <a:r>
              <a:rPr lang="en-US" altLang="ko-KR" spc="-151" dirty="0"/>
              <a:t>vs. </a:t>
            </a:r>
            <a:r>
              <a:rPr lang="ko-KR" altLang="en-US" spc="-151" dirty="0"/>
              <a:t>제공 가능성</a:t>
            </a:r>
            <a:r>
              <a:rPr lang="en-US" altLang="ko-KR" spc="-151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사례연구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실패사례연구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모의실험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프로토타이핑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FF8FA-29A5-4637-8685-72453E76F92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3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9041</TotalTime>
  <Words>2155</Words>
  <Application>Microsoft Office PowerPoint</Application>
  <PresentationFormat>화면 슬라이드 쇼(4:3)</PresentationFormat>
  <Paragraphs>536</Paragraphs>
  <Slides>53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2" baseType="lpstr">
      <vt:lpstr>HY그래픽M</vt:lpstr>
      <vt:lpstr>굴림</vt:lpstr>
      <vt:lpstr>맑은 고딕</vt:lpstr>
      <vt:lpstr>휴먼명조</vt:lpstr>
      <vt:lpstr>Arial</vt:lpstr>
      <vt:lpstr>Courier New</vt:lpstr>
      <vt:lpstr>Times New Roman</vt:lpstr>
      <vt:lpstr>Wingdings</vt:lpstr>
      <vt:lpstr>Office 테마</vt:lpstr>
      <vt:lpstr>Chap 03   프로젝트 관리와 계획</vt:lpstr>
      <vt:lpstr>목 차</vt:lpstr>
      <vt:lpstr>프로젝트 관리(Management)</vt:lpstr>
      <vt:lpstr>프로젝트 관리(Management)</vt:lpstr>
      <vt:lpstr>프로젝트 관리 활동</vt:lpstr>
      <vt:lpstr>3.1 프로젝트 시작</vt:lpstr>
      <vt:lpstr>리스크와 타당성</vt:lpstr>
      <vt:lpstr>타당성 분석(Feasibility Analysis)</vt:lpstr>
      <vt:lpstr>타당성 분석(Feasibility Analysis)</vt:lpstr>
      <vt:lpstr>3.2 프로젝트 계획과 스케줄링</vt:lpstr>
      <vt:lpstr>3.2 프로젝트 계획과 스케줄링</vt:lpstr>
      <vt:lpstr>3.2 프로젝트 계획과 스케줄링</vt:lpstr>
      <vt:lpstr>목표설정</vt:lpstr>
      <vt:lpstr>프로젝트 범위</vt:lpstr>
      <vt:lpstr>프로젝트 범위</vt:lpstr>
      <vt:lpstr>문제정의</vt:lpstr>
      <vt:lpstr>프로젝트 범위 정하기</vt:lpstr>
      <vt:lpstr>WBS</vt:lpstr>
      <vt:lpstr>스케줄링</vt:lpstr>
      <vt:lpstr>CPM 네트워크</vt:lpstr>
      <vt:lpstr>CP/M 네트워크</vt:lpstr>
      <vt:lpstr>프로젝트 일정표</vt:lpstr>
      <vt:lpstr>자원 할당과 간트차트</vt:lpstr>
      <vt:lpstr>자원 할당과 간트차트</vt:lpstr>
      <vt:lpstr>예산 계획</vt:lpstr>
      <vt:lpstr>비용에 영향을 주는 요소</vt:lpstr>
      <vt:lpstr>비용예측 기법</vt:lpstr>
      <vt:lpstr>COCOMO-81 </vt:lpstr>
      <vt:lpstr>COCOMO에 의한 비용 예측</vt:lpstr>
      <vt:lpstr>기본 COCOMO 방법</vt:lpstr>
      <vt:lpstr>기본 COCOMO 방법</vt:lpstr>
      <vt:lpstr>COCOMO 노력 승수</vt:lpstr>
      <vt:lpstr>COCOMO-81 </vt:lpstr>
      <vt:lpstr>COCOMO II</vt:lpstr>
      <vt:lpstr>추정 과정</vt:lpstr>
      <vt:lpstr>COCOMO II 세가지 단계</vt:lpstr>
      <vt:lpstr>COCOMO II 세가지 단계</vt:lpstr>
      <vt:lpstr>기능 점수</vt:lpstr>
      <vt:lpstr>기능 점수 기본 개념</vt:lpstr>
      <vt:lpstr>기능 점수 구하는 방법</vt:lpstr>
      <vt:lpstr>기능 점수 구하는 방법</vt:lpstr>
      <vt:lpstr>기능 점수 구하는 방법</vt:lpstr>
      <vt:lpstr>국내 기능 점수 산정 가이드</vt:lpstr>
      <vt:lpstr>3.4 프로젝트 팀 조직</vt:lpstr>
      <vt:lpstr>직능별 조직</vt:lpstr>
      <vt:lpstr>프로젝트별 조직</vt:lpstr>
      <vt:lpstr>매트릭스 조직</vt:lpstr>
      <vt:lpstr>애자일 조직</vt:lpstr>
      <vt:lpstr>3.5 실행과 모니터링</vt:lpstr>
      <vt:lpstr>모니터링</vt:lpstr>
      <vt:lpstr>3.6 리스크 관리</vt:lpstr>
      <vt:lpstr>리스크 파악</vt:lpstr>
      <vt:lpstr>리스크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소프트웨어 공학 소개</dc:title>
  <dc:creator>HANSHIN</dc:creator>
  <cp:lastModifiedBy>kim</cp:lastModifiedBy>
  <cp:revision>159</cp:revision>
  <cp:lastPrinted>2015-03-18T12:52:06Z</cp:lastPrinted>
  <dcterms:created xsi:type="dcterms:W3CDTF">2009-09-07T02:39:05Z</dcterms:created>
  <dcterms:modified xsi:type="dcterms:W3CDTF">2023-08-25T04:08:12Z</dcterms:modified>
</cp:coreProperties>
</file>