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1" r:id="rId4"/>
    <p:sldId id="265" r:id="rId5"/>
    <p:sldId id="262" r:id="rId6"/>
    <p:sldId id="268" r:id="rId7"/>
    <p:sldId id="263" r:id="rId8"/>
    <p:sldId id="266" r:id="rId9"/>
    <p:sldId id="267" r:id="rId10"/>
    <p:sldId id="258" r:id="rId11"/>
    <p:sldId id="269" r:id="rId12"/>
    <p:sldId id="270" r:id="rId13"/>
    <p:sldId id="271" r:id="rId14"/>
    <p:sldId id="272" r:id="rId15"/>
    <p:sldId id="259" r:id="rId16"/>
    <p:sldId id="26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67" autoAdjust="0"/>
  </p:normalViewPr>
  <p:slideViewPr>
    <p:cSldViewPr>
      <p:cViewPr>
        <p:scale>
          <a:sx n="100" d="100"/>
          <a:sy n="100" d="100"/>
        </p:scale>
        <p:origin x="-194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5B7E6-BCE9-465F-A76D-995AB461F25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2E7A6-BDC7-47F6-AA84-410B67E55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0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拥有很多的项目模块，包含了微服务系统的方方面面 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是一个非常优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秀的服务治理和服务调用框架 ， 但缺少很多功能模块，例如网关、链路追踪等。在项目模块上，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占据轩更大的优势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2E7A6-BDC7-47F6-AA84-410B67E552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6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（一致性）：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选举，无法提供服务注册功能；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（可用性）：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本身可以通过集群部署，节点之间互相平等，几个节点挂了不会影响使用，可以保证高可用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tolerance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（分区容错性）分布式架构，网络互通是基本要求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2E7A6-BDC7-47F6-AA84-410B67E552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1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2E7A6-BDC7-47F6-AA84-410B67E552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3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某个服务的单个点的请求故障会导致用户的请求处于阻塞状态，最终的结果就是整个服务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的线程资源消耗殆尽。由于服务的依赖性，会导致依赖于该故障服务的其他服务也处于线程阻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塞状态，最终导致这些服务的线程资源消耗殆尽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直到不可用，从而导致整个问服务系统都不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可用，即雪崩效应。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为了防止雪崩效应，因而产生了熔断器模型。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是在业界表现非常好的一个熔断器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模型实现的开源组件，它是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组件不可缺少的一部分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2E7A6-BDC7-47F6-AA84-410B67E552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2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2E7A6-BDC7-47F6-AA84-410B67E552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1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6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0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0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03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0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2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5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0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00DA-67B9-4306-AAC2-0947C33834C1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F19E-D933-46C5-A56B-1D9EEB29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0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clou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" y="1628800"/>
            <a:ext cx="9090349" cy="49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49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220486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>1. </a:t>
            </a:r>
            <a:r>
              <a:rPr lang="zh-CN" altLang="en-US" sz="2400" dirty="0" smtClean="0"/>
              <a:t>什么是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2. 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解决了什么问题？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3. </a:t>
            </a:r>
            <a:r>
              <a:rPr lang="zh-CN" altLang="en-US" sz="2400" dirty="0" smtClean="0"/>
              <a:t>如何使用</a:t>
            </a:r>
            <a:r>
              <a:rPr lang="en-US" altLang="zh-CN" sz="2400" dirty="0" err="1" smtClean="0"/>
              <a:t>Hystrix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90872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Hystrix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11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89248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?</a:t>
            </a:r>
          </a:p>
          <a:p>
            <a:r>
              <a:rPr lang="en-US" altLang="zh-CN" sz="1800" dirty="0" err="1"/>
              <a:t>Hystrix</a:t>
            </a:r>
            <a:r>
              <a:rPr lang="en-US" altLang="zh-CN" sz="1800" dirty="0"/>
              <a:t> </a:t>
            </a:r>
            <a:r>
              <a:rPr lang="zh-CN" altLang="en-US" sz="1800" dirty="0"/>
              <a:t>是 </a:t>
            </a:r>
            <a:r>
              <a:rPr lang="en-US" altLang="zh-CN" sz="1800" dirty="0"/>
              <a:t>Netflix </a:t>
            </a:r>
            <a:r>
              <a:rPr lang="zh-CN" altLang="en-US" sz="1800" dirty="0"/>
              <a:t>公司</a:t>
            </a:r>
            <a:r>
              <a:rPr lang="zh-CN" altLang="en-US" sz="1800" dirty="0" smtClean="0"/>
              <a:t>开源</a:t>
            </a:r>
            <a:r>
              <a:rPr lang="zh-CN" altLang="en-US" sz="1800" dirty="0"/>
              <a:t>的一个项目，它提供了熔断器功能，能够阻止分布式系统中出现联动故障 。 </a:t>
            </a:r>
            <a:r>
              <a:rPr lang="en-US" altLang="zh-CN" sz="1800" dirty="0" err="1"/>
              <a:t>Hystrix</a:t>
            </a:r>
            <a:r>
              <a:rPr lang="en-US" altLang="zh-CN" sz="1800" dirty="0"/>
              <a:t> </a:t>
            </a:r>
            <a:r>
              <a:rPr lang="zh-CN" altLang="en-US" sz="1800" dirty="0"/>
              <a:t>是</a:t>
            </a:r>
            <a:r>
              <a:rPr lang="zh-CN" altLang="en-US" sz="1800" dirty="0" smtClean="0"/>
              <a:t>通过隔离</a:t>
            </a:r>
            <a:r>
              <a:rPr lang="zh-CN" altLang="en-US" sz="1800" dirty="0"/>
              <a:t>服务的访问点阻止联动故障的，并提供了故障的解决方案，从而提高 了整个分布式</a:t>
            </a:r>
            <a:r>
              <a:rPr lang="zh-CN" altLang="en-US" sz="1800" dirty="0" smtClean="0"/>
              <a:t>系统的弹性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2800" dirty="0" err="1" smtClean="0"/>
              <a:t>Hystrix</a:t>
            </a:r>
            <a:r>
              <a:rPr lang="zh-CN" altLang="en-US" sz="2800" dirty="0" smtClean="0"/>
              <a:t>解决了什么问题</a:t>
            </a:r>
            <a:r>
              <a:rPr lang="en-US" altLang="zh-CN" sz="2800" dirty="0" smtClean="0"/>
              <a:t>?</a:t>
            </a:r>
          </a:p>
          <a:p>
            <a:pPr marL="457200" lvl="1" indent="0">
              <a:buNone/>
            </a:pPr>
            <a:r>
              <a:rPr lang="zh-CN" altLang="en-US" sz="1900" dirty="0"/>
              <a:t>某个服务的单个点的请求故障会导致用户的请求处于阻塞状态，最终的结果就是整个</a:t>
            </a:r>
            <a:r>
              <a:rPr lang="zh-CN" altLang="en-US" sz="1900" dirty="0" smtClean="0"/>
              <a:t>服务的</a:t>
            </a:r>
            <a:r>
              <a:rPr lang="zh-CN" altLang="en-US" sz="1900" dirty="0"/>
              <a:t>线程资源消耗殆尽。由于服务的依赖性，会导致依赖于该故障服务的其他服务也处于线程</a:t>
            </a:r>
            <a:r>
              <a:rPr lang="zh-CN" altLang="en-US" sz="1900" dirty="0" smtClean="0"/>
              <a:t>阻塞</a:t>
            </a:r>
            <a:r>
              <a:rPr lang="zh-CN" altLang="en-US" sz="1900" dirty="0"/>
              <a:t>状态，最终导致这些服务的线程资源消耗殆尽</a:t>
            </a:r>
            <a:r>
              <a:rPr lang="en-US" altLang="zh-CN" sz="1900" dirty="0"/>
              <a:t>,</a:t>
            </a:r>
            <a:r>
              <a:rPr lang="zh-CN" altLang="en-US" sz="1900" dirty="0"/>
              <a:t>直到不可用，从而导致整个问服务系统都</a:t>
            </a:r>
            <a:r>
              <a:rPr lang="zh-CN" altLang="en-US" sz="1900" dirty="0" smtClean="0"/>
              <a:t>不可用</a:t>
            </a:r>
            <a:r>
              <a:rPr lang="zh-CN" altLang="en-US" sz="1900" dirty="0"/>
              <a:t>，即雪崩效应。</a:t>
            </a:r>
            <a:br>
              <a:rPr lang="zh-CN" altLang="en-US" sz="1900" dirty="0"/>
            </a:br>
            <a:r>
              <a:rPr lang="zh-CN" altLang="en-US" sz="1900" dirty="0"/>
              <a:t>为了防止雪崩效应，因而产生了熔断器模型。 </a:t>
            </a:r>
            <a:r>
              <a:rPr lang="en-US" altLang="zh-CN" sz="1900" dirty="0" err="1"/>
              <a:t>Hystrix</a:t>
            </a:r>
            <a:r>
              <a:rPr lang="en-US" altLang="zh-CN" sz="1900" dirty="0"/>
              <a:t> </a:t>
            </a:r>
            <a:r>
              <a:rPr lang="zh-CN" altLang="en-US" sz="1900" dirty="0"/>
              <a:t>是在业界表现非常好的一个</a:t>
            </a:r>
            <a:r>
              <a:rPr lang="zh-CN" altLang="en-US" sz="1900" dirty="0" smtClean="0"/>
              <a:t>熔断器模型</a:t>
            </a:r>
            <a:r>
              <a:rPr lang="zh-CN" altLang="en-US" sz="1900" dirty="0"/>
              <a:t>实现的开源组件，它是 </a:t>
            </a:r>
            <a:r>
              <a:rPr lang="en-US" altLang="zh-CN" sz="1900" dirty="0"/>
              <a:t>Spring Cloud </a:t>
            </a:r>
            <a:r>
              <a:rPr lang="zh-CN" altLang="en-US" sz="1900" dirty="0"/>
              <a:t>组件不可缺少的一部分</a:t>
            </a:r>
            <a:r>
              <a:rPr lang="zh-CN" altLang="en-US" sz="2200" dirty="0" smtClean="0"/>
              <a:t/>
            </a:r>
            <a:br>
              <a:rPr lang="zh-CN" altLang="en-US" sz="2200" dirty="0" smtClean="0"/>
            </a:b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4662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Hystrix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b="1" dirty="0" smtClean="0"/>
              <a:t>1.</a:t>
            </a:r>
            <a:r>
              <a:rPr lang="zh-CN" altLang="en-US" sz="1800" b="1" dirty="0"/>
              <a:t>引入</a:t>
            </a:r>
            <a:r>
              <a:rPr lang="en-US" altLang="zh-CN" sz="1800" b="1" dirty="0" smtClean="0"/>
              <a:t>Spring Cloud </a:t>
            </a:r>
            <a:r>
              <a:rPr lang="zh-CN" altLang="en-US" sz="1800" b="1" dirty="0" smtClean="0"/>
              <a:t>依赖</a:t>
            </a:r>
            <a:endParaRPr lang="en-US" altLang="zh-CN" sz="1800" b="1" dirty="0" smtClean="0"/>
          </a:p>
          <a:p>
            <a:pPr marL="400050" lvl="1" indent="0">
              <a:buNone/>
            </a:pPr>
            <a:r>
              <a:rPr lang="en-US" altLang="zh-CN" sz="1200" i="1" dirty="0" smtClean="0"/>
              <a:t>&lt;!-- </a:t>
            </a:r>
            <a:r>
              <a:rPr lang="en-US" altLang="zh-CN" sz="1200" i="1" dirty="0" err="1" smtClean="0">
                <a:solidFill>
                  <a:srgbClr val="0070C0"/>
                </a:solidFill>
              </a:rPr>
              <a:t>hystrix</a:t>
            </a:r>
            <a:r>
              <a:rPr lang="en-US" altLang="zh-CN" sz="1200" i="1" dirty="0" smtClean="0">
                <a:solidFill>
                  <a:srgbClr val="0070C0"/>
                </a:solidFill>
              </a:rPr>
              <a:t> </a:t>
            </a:r>
            <a:r>
              <a:rPr lang="zh-CN" altLang="en-US" sz="1200" i="1" dirty="0" smtClean="0">
                <a:solidFill>
                  <a:srgbClr val="0070C0"/>
                </a:solidFill>
              </a:rPr>
              <a:t>依赖坐标 </a:t>
            </a:r>
            <a:r>
              <a:rPr lang="en-US" altLang="zh-CN" sz="1200" i="1" dirty="0" smtClean="0"/>
              <a:t>--&gt;</a:t>
            </a:r>
            <a:br>
              <a:rPr lang="en-US" altLang="zh-CN" sz="1200" i="1" dirty="0" smtClean="0"/>
            </a:br>
            <a:r>
              <a:rPr lang="en-US" altLang="zh-CN" sz="1200" dirty="0" smtClean="0">
                <a:effectLst/>
              </a:rPr>
              <a:t>&lt;</a:t>
            </a:r>
            <a:r>
              <a:rPr lang="en-US" altLang="zh-CN" sz="1200" b="1" dirty="0" smtClean="0"/>
              <a:t>dependency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 smtClean="0">
                <a:effectLst/>
              </a:rPr>
              <a:t>&lt;</a:t>
            </a:r>
            <a:r>
              <a:rPr lang="en-US" altLang="zh-CN" sz="1200" b="1" dirty="0" err="1" smtClean="0"/>
              <a:t>groupId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err="1" smtClean="0"/>
              <a:t>org.springframework.cloud</a:t>
            </a:r>
            <a:r>
              <a:rPr lang="en-US" altLang="zh-CN" sz="1200" dirty="0" smtClean="0">
                <a:effectLst/>
              </a:rPr>
              <a:t>&lt;/</a:t>
            </a:r>
            <a:r>
              <a:rPr lang="en-US" altLang="zh-CN" sz="1200" b="1" dirty="0" err="1" smtClean="0"/>
              <a:t>groupId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 smtClean="0">
                <a:effectLst/>
              </a:rPr>
              <a:t>&lt;</a:t>
            </a:r>
            <a:r>
              <a:rPr lang="en-US" altLang="zh-CN" sz="1200" b="1" dirty="0" err="1" smtClean="0"/>
              <a:t>artifactId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smtClean="0"/>
              <a:t>spring-cloud-starter-</a:t>
            </a:r>
            <a:r>
              <a:rPr lang="en-US" altLang="zh-CN" sz="1200" dirty="0" err="1" smtClean="0"/>
              <a:t>netflix</a:t>
            </a:r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hystrix</a:t>
            </a:r>
            <a:r>
              <a:rPr lang="en-US" altLang="zh-CN" sz="1200" dirty="0" smtClean="0">
                <a:effectLst/>
              </a:rPr>
              <a:t>&lt;/</a:t>
            </a:r>
            <a:r>
              <a:rPr lang="en-US" altLang="zh-CN" sz="1200" b="1" dirty="0" err="1" smtClean="0"/>
              <a:t>artifactId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>
                <a:effectLst/>
              </a:rPr>
              <a:t>&lt;/</a:t>
            </a:r>
            <a:r>
              <a:rPr lang="en-US" altLang="zh-CN" sz="1200" b="1" dirty="0" smtClean="0"/>
              <a:t>dependency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i="1" dirty="0" smtClean="0"/>
              <a:t>&lt;!-- </a:t>
            </a:r>
            <a:r>
              <a:rPr lang="en-US" altLang="zh-CN" sz="1200" i="1" dirty="0" err="1" smtClean="0">
                <a:solidFill>
                  <a:srgbClr val="0070C0"/>
                </a:solidFill>
              </a:rPr>
              <a:t>hystrix</a:t>
            </a:r>
            <a:r>
              <a:rPr lang="en-US" altLang="zh-CN" sz="1200" i="1" dirty="0" smtClean="0">
                <a:solidFill>
                  <a:srgbClr val="0070C0"/>
                </a:solidFill>
              </a:rPr>
              <a:t> </a:t>
            </a:r>
            <a:r>
              <a:rPr lang="zh-CN" altLang="en-US" sz="1200" i="1" dirty="0" smtClean="0">
                <a:solidFill>
                  <a:srgbClr val="0070C0"/>
                </a:solidFill>
              </a:rPr>
              <a:t>仪表盘</a:t>
            </a:r>
            <a:r>
              <a:rPr lang="en-US" altLang="zh-CN" sz="1200" i="1" dirty="0" smtClean="0"/>
              <a:t>--&gt;</a:t>
            </a:r>
            <a:br>
              <a:rPr lang="en-US" altLang="zh-CN" sz="1200" i="1" dirty="0" smtClean="0"/>
            </a:br>
            <a:r>
              <a:rPr lang="en-US" altLang="zh-CN" sz="1200" dirty="0" smtClean="0">
                <a:effectLst/>
              </a:rPr>
              <a:t>&lt;</a:t>
            </a:r>
            <a:r>
              <a:rPr lang="en-US" altLang="zh-CN" sz="1200" b="1" dirty="0" smtClean="0"/>
              <a:t>dependency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 smtClean="0">
                <a:effectLst/>
              </a:rPr>
              <a:t>&lt;</a:t>
            </a:r>
            <a:r>
              <a:rPr lang="en-US" altLang="zh-CN" sz="1200" b="1" dirty="0" err="1" smtClean="0"/>
              <a:t>groupId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err="1" smtClean="0"/>
              <a:t>org.springframework.cloud</a:t>
            </a:r>
            <a:r>
              <a:rPr lang="en-US" altLang="zh-CN" sz="1200" dirty="0" smtClean="0">
                <a:effectLst/>
              </a:rPr>
              <a:t>&lt;/</a:t>
            </a:r>
            <a:r>
              <a:rPr lang="en-US" altLang="zh-CN" sz="1200" b="1" dirty="0" err="1" smtClean="0"/>
              <a:t>groupId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 smtClean="0">
                <a:effectLst/>
              </a:rPr>
              <a:t>&lt;</a:t>
            </a:r>
            <a:r>
              <a:rPr lang="en-US" altLang="zh-CN" sz="1200" b="1" dirty="0" err="1" smtClean="0"/>
              <a:t>artifactId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smtClean="0"/>
              <a:t>spring-cloud-starter-</a:t>
            </a:r>
            <a:r>
              <a:rPr lang="en-US" altLang="zh-CN" sz="1200" dirty="0" err="1" smtClean="0"/>
              <a:t>netflix</a:t>
            </a:r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-dashboard</a:t>
            </a:r>
            <a:r>
              <a:rPr lang="en-US" altLang="zh-CN" sz="1200" dirty="0" smtClean="0">
                <a:effectLst/>
              </a:rPr>
              <a:t>&lt;/</a:t>
            </a:r>
            <a:r>
              <a:rPr lang="en-US" altLang="zh-CN" sz="1200" b="1" dirty="0" err="1" smtClean="0"/>
              <a:t>artifactId</a:t>
            </a:r>
            <a:r>
              <a:rPr lang="en-US" altLang="zh-CN" sz="1200" dirty="0" smtClean="0">
                <a:effectLst/>
              </a:rPr>
              <a:t>&gt;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>
                <a:effectLst/>
              </a:rPr>
              <a:t>&lt;/</a:t>
            </a:r>
            <a:r>
              <a:rPr lang="en-US" altLang="zh-CN" sz="1200" b="1" dirty="0" smtClean="0"/>
              <a:t>dependency</a:t>
            </a:r>
            <a:r>
              <a:rPr lang="en-US" altLang="zh-CN" sz="1200" dirty="0" smtClean="0">
                <a:effectLst/>
              </a:rPr>
              <a:t>&gt;</a:t>
            </a:r>
            <a:endParaRPr lang="en-US" altLang="zh-CN" sz="1800" b="1" dirty="0">
              <a:effectLst/>
            </a:endParaRPr>
          </a:p>
          <a:p>
            <a:pPr marL="0" indent="0">
              <a:buNone/>
            </a:pPr>
            <a:r>
              <a:rPr lang="en-US" altLang="zh-CN" sz="1800" b="1" dirty="0" smtClean="0"/>
              <a:t>2. </a:t>
            </a:r>
            <a:r>
              <a:rPr lang="en-US" altLang="zh-CN" sz="1800" dirty="0"/>
              <a:t>@</a:t>
            </a:r>
            <a:r>
              <a:rPr lang="en-US" altLang="zh-CN" sz="1800" dirty="0" err="1"/>
              <a:t>EnableHystrix</a:t>
            </a:r>
            <a:r>
              <a:rPr lang="en-US" altLang="zh-CN" sz="1800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</a:t>
            </a:r>
            <a:r>
              <a:rPr lang="en-US" altLang="zh-CN" sz="1400" b="1" dirty="0" smtClean="0"/>
              <a:t>Spring boot</a:t>
            </a:r>
            <a:r>
              <a:rPr lang="zh-CN" altLang="en-US" sz="1400" b="1" dirty="0" smtClean="0"/>
              <a:t>启动主程序增加</a:t>
            </a:r>
            <a:r>
              <a:rPr lang="en-US" altLang="zh-CN" sz="1400" dirty="0"/>
              <a:t>@</a:t>
            </a:r>
            <a:r>
              <a:rPr lang="en-US" altLang="zh-CN" sz="1400" dirty="0" err="1"/>
              <a:t>EnableHystrix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注解，启动</a:t>
            </a:r>
            <a:r>
              <a:rPr lang="en-US" altLang="zh-CN" sz="1400" dirty="0" err="1" smtClean="0"/>
              <a:t>Hystrix</a:t>
            </a:r>
            <a:r>
              <a:rPr lang="zh-CN" altLang="en-US" sz="1400" dirty="0" smtClean="0"/>
              <a:t>功能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· Ribbon</a:t>
            </a:r>
            <a:r>
              <a:rPr lang="zh-CN" altLang="en-US" sz="1800" b="1" dirty="0" smtClean="0"/>
              <a:t>方式接口调用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</a:t>
            </a:r>
            <a:r>
              <a:rPr lang="en-US" altLang="zh-CN" sz="1400" dirty="0" smtClean="0"/>
              <a:t>@</a:t>
            </a:r>
            <a:r>
              <a:rPr lang="en-US" altLang="zh-CN" sz="1400" dirty="0" err="1"/>
              <a:t>HystrixCommand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fallbackMethod</a:t>
            </a:r>
            <a:r>
              <a:rPr lang="en-US" altLang="zh-CN" sz="1400" dirty="0"/>
              <a:t> =”</a:t>
            </a:r>
            <a:r>
              <a:rPr lang="en-US" altLang="zh-CN" sz="1400" dirty="0" err="1"/>
              <a:t>hiError</a:t>
            </a:r>
            <a:r>
              <a:rPr lang="en-US" altLang="zh-CN" sz="1400" dirty="0"/>
              <a:t>”)</a:t>
            </a:r>
            <a:r>
              <a:rPr lang="en-US" altLang="zh-CN" sz="1400" dirty="0" smtClean="0"/>
              <a:t> 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200" dirty="0" smtClean="0"/>
              <a:t>调用方法上添加该注解，弱请求失败，执行</a:t>
            </a:r>
            <a:r>
              <a:rPr lang="en-US" altLang="zh-CN" sz="1200" dirty="0" err="1" smtClean="0"/>
              <a:t>fallbackMethod</a:t>
            </a:r>
            <a:r>
              <a:rPr lang="zh-CN" altLang="en-US" sz="1200" dirty="0" smtClean="0"/>
              <a:t>配置的方法，快速失败</a:t>
            </a:r>
            <a:endParaRPr lang="en-US" altLang="zh-CN" sz="1200" dirty="0" smtClean="0"/>
          </a:p>
          <a:p>
            <a:pPr marL="400050" lvl="1" indent="0">
              <a:buNone/>
            </a:pPr>
            <a:r>
              <a:rPr lang="en-US" altLang="zh-CN" sz="1400" b="1" dirty="0" smtClean="0"/>
              <a:t>·  </a:t>
            </a:r>
            <a:r>
              <a:rPr lang="en-US" altLang="zh-CN" sz="1600" b="1" dirty="0" err="1" smtClean="0"/>
              <a:t>FeignClient</a:t>
            </a:r>
            <a:r>
              <a:rPr lang="zh-CN" altLang="en-US" sz="1600" b="1" dirty="0" smtClean="0"/>
              <a:t>方式接口调用</a:t>
            </a:r>
            <a:r>
              <a:rPr lang="zh-CN" altLang="en-US" sz="1400" b="1" dirty="0" smtClean="0"/>
              <a:t>  ，配置文件中</a:t>
            </a:r>
            <a:r>
              <a:rPr lang="en-US" altLang="zh-CN" sz="1400" b="1" dirty="0" err="1" smtClean="0"/>
              <a:t>application.properties</a:t>
            </a:r>
            <a:endParaRPr lang="en-US" altLang="zh-CN" sz="1400" b="1" dirty="0" smtClean="0"/>
          </a:p>
          <a:p>
            <a:pPr marL="400050" lvl="1" indent="0">
              <a:buNone/>
            </a:pPr>
            <a:r>
              <a:rPr lang="en-US" altLang="zh-CN" sz="1400" b="1" dirty="0" smtClean="0"/>
              <a:t>    </a:t>
            </a:r>
            <a:r>
              <a:rPr lang="en-US" altLang="zh-CN" sz="1400" b="1" dirty="0" err="1" smtClean="0"/>
              <a:t>feign.hystrix.enabled</a:t>
            </a:r>
            <a:r>
              <a:rPr lang="en-US" altLang="zh-CN" sz="1400" dirty="0" smtClean="0"/>
              <a:t>=</a:t>
            </a:r>
            <a:r>
              <a:rPr lang="en-US" altLang="zh-CN" sz="1400" b="1" dirty="0" smtClean="0"/>
              <a:t>true</a:t>
            </a:r>
          </a:p>
          <a:p>
            <a:pPr marL="400050" lvl="1" indent="0">
              <a:buNone/>
            </a:pPr>
            <a:r>
              <a:rPr lang="en-US" altLang="zh-CN" sz="1400" b="1" dirty="0" smtClean="0"/>
              <a:t>   </a:t>
            </a:r>
            <a:r>
              <a:rPr lang="en-US" altLang="zh-CN" sz="1400" dirty="0" smtClean="0"/>
              <a:t>@</a:t>
            </a:r>
            <a:r>
              <a:rPr lang="en-US" altLang="zh-CN" sz="1400" dirty="0" err="1"/>
              <a:t>FeignClient</a:t>
            </a:r>
            <a:r>
              <a:rPr lang="en-US" altLang="zh-CN" sz="1400" dirty="0" smtClean="0"/>
              <a:t>(name=</a:t>
            </a:r>
            <a:r>
              <a:rPr lang="en-US" altLang="zh-CN" sz="1400" b="1" dirty="0"/>
              <a:t>"eureka-</a:t>
            </a:r>
            <a:r>
              <a:rPr lang="en-US" altLang="zh-CN" sz="1400" b="1" dirty="0" err="1"/>
              <a:t>client"</a:t>
            </a:r>
            <a:r>
              <a:rPr lang="en-US" altLang="zh-CN" sz="1400" dirty="0" err="1" smtClean="0"/>
              <a:t>,configuration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FeignConfig.</a:t>
            </a:r>
            <a:r>
              <a:rPr lang="en-US" altLang="zh-CN" sz="1400" b="1" dirty="0" err="1"/>
              <a:t>class</a:t>
            </a:r>
            <a:r>
              <a:rPr lang="en-US" altLang="zh-CN" sz="1400" dirty="0" err="1" smtClean="0"/>
              <a:t>,fallback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HiHystrixService.</a:t>
            </a:r>
            <a:r>
              <a:rPr lang="en-US" altLang="zh-CN" sz="1400" b="1" dirty="0" err="1"/>
              <a:t>class</a:t>
            </a:r>
            <a:r>
              <a:rPr lang="en-US" altLang="zh-CN" sz="1400" dirty="0" smtClean="0"/>
              <a:t>)</a:t>
            </a:r>
            <a:endParaRPr lang="en-US" altLang="zh-CN" sz="1400" b="1" dirty="0" smtClean="0"/>
          </a:p>
          <a:p>
            <a:pPr marL="400050" lvl="1" indent="0">
              <a:buNone/>
            </a:pPr>
            <a:r>
              <a:rPr lang="en-US" altLang="zh-CN" sz="1400" b="1" dirty="0"/>
              <a:t>	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en-US" altLang="zh-CN" sz="14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9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 smtClean="0"/>
              <a:t>Hystrix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DashBorad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#</a:t>
            </a:r>
            <a:r>
              <a:rPr lang="zh-CN" altLang="en-US" i="1" dirty="0"/>
              <a:t>配置熔断器</a:t>
            </a:r>
            <a:r>
              <a:rPr lang="zh-CN" altLang="en-US" i="1" dirty="0" smtClean="0"/>
              <a:t>监控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application.yml</a:t>
            </a:r>
            <a:r>
              <a:rPr lang="en-US" altLang="zh-CN" i="1" dirty="0" smtClean="0"/>
              <a:t>)</a:t>
            </a:r>
            <a:r>
              <a:rPr lang="zh-CN" altLang="en-US" i="1" dirty="0"/>
              <a:t/>
            </a:r>
            <a:br>
              <a:rPr lang="zh-CN" altLang="en-US" i="1" dirty="0"/>
            </a:br>
            <a:r>
              <a:rPr lang="en-US" altLang="zh-CN" sz="2000" b="1" dirty="0" err="1" smtClean="0"/>
              <a:t>management.endpoints.web.exposure.include</a:t>
            </a:r>
            <a:r>
              <a:rPr lang="en-US" altLang="zh-CN" sz="2000" dirty="0" smtClean="0"/>
              <a:t>=</a:t>
            </a:r>
            <a:r>
              <a:rPr lang="en-US" altLang="zh-CN" sz="2000" b="1" dirty="0" err="1" smtClean="0"/>
              <a:t>hystrix.stream</a:t>
            </a:r>
            <a:endParaRPr lang="en-US" altLang="zh-CN" sz="2000" b="1" dirty="0" smtClean="0"/>
          </a:p>
          <a:p>
            <a:r>
              <a:rPr lang="en-US" altLang="zh-CN" sz="2000" dirty="0" err="1" smtClean="0"/>
              <a:t>Springboot</a:t>
            </a:r>
            <a:r>
              <a:rPr lang="zh-CN" altLang="en-US" sz="2000" dirty="0" smtClean="0"/>
              <a:t>启动程序 </a:t>
            </a: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EnableHystrixDashboard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新</a:t>
            </a:r>
            <a:r>
              <a:rPr lang="zh-CN" altLang="en-US" sz="2000" dirty="0" smtClean="0"/>
              <a:t>版本：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http </a:t>
            </a:r>
            <a:r>
              <a:rPr lang="en-US" altLang="zh-CN" sz="1600" dirty="0"/>
              <a:t>://</a:t>
            </a:r>
            <a:r>
              <a:rPr lang="en-US" altLang="zh-CN" sz="1600" dirty="0" smtClean="0"/>
              <a:t>localhost:8762/actuator/</a:t>
            </a:r>
            <a:r>
              <a:rPr lang="en-US" altLang="zh-CN" sz="1600" dirty="0" err="1" smtClean="0"/>
              <a:t>hystrix.strearn</a:t>
            </a:r>
            <a:r>
              <a:rPr lang="en-US" altLang="zh-CN" sz="1600" dirty="0" smtClean="0"/>
              <a:t> </a:t>
            </a:r>
            <a:br>
              <a:rPr lang="en-US" altLang="zh-CN" sz="1600" dirty="0" smtClean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64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Spring Cloud </a:t>
            </a:r>
            <a:r>
              <a:rPr lang="zh-CN" altLang="en-US" sz="3200" dirty="0"/>
              <a:t>声明式服务调用 </a:t>
            </a:r>
            <a:r>
              <a:rPr lang="en-US" altLang="zh-CN" sz="3200" dirty="0" smtClean="0"/>
              <a:t>Feign</a:t>
            </a:r>
            <a:br>
              <a:rPr lang="en-US" altLang="zh-CN" sz="3200" dirty="0" smtClean="0"/>
            </a:br>
            <a:r>
              <a:rPr lang="en-US" altLang="zh-CN" sz="3200" dirty="0" smtClean="0"/>
              <a:t>    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91264" cy="3556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一、简介</a:t>
            </a:r>
            <a:endParaRPr lang="en-US" altLang="zh-CN" sz="1800" dirty="0" smtClean="0"/>
          </a:p>
          <a:p>
            <a:r>
              <a:rPr lang="en-US" altLang="zh-CN" sz="1800" dirty="0" smtClean="0"/>
              <a:t>Feign</a:t>
            </a: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RestTemplate</a:t>
            </a:r>
            <a:r>
              <a:rPr lang="zh-CN" altLang="en-US" sz="1800" dirty="0" smtClean="0"/>
              <a:t>的基础上对其封装，由它来帮助我们定义和实现依赖服务接口的定义。</a:t>
            </a:r>
            <a:r>
              <a:rPr lang="en-US" altLang="zh-CN" sz="1800" dirty="0" smtClean="0"/>
              <a:t>Spring Cloud Feign </a:t>
            </a:r>
            <a:r>
              <a:rPr lang="zh-CN" altLang="en-US" sz="1800" dirty="0" smtClean="0"/>
              <a:t>基于</a:t>
            </a:r>
            <a:r>
              <a:rPr lang="en-US" altLang="zh-CN" sz="1800" dirty="0" smtClean="0"/>
              <a:t>Netflix Feign </a:t>
            </a:r>
            <a:r>
              <a:rPr lang="zh-CN" altLang="en-US" sz="1800" dirty="0" smtClean="0"/>
              <a:t>实现的，整理</a:t>
            </a:r>
            <a:r>
              <a:rPr lang="en-US" altLang="zh-CN" sz="1800" dirty="0" smtClean="0"/>
              <a:t>Spring Cloud Ribbon </a:t>
            </a:r>
            <a:r>
              <a:rPr lang="zh-CN" altLang="en-US" sz="1800" dirty="0" smtClean="0"/>
              <a:t>与 </a:t>
            </a:r>
            <a:r>
              <a:rPr lang="en-US" altLang="zh-CN" sz="1800" dirty="0" smtClean="0"/>
              <a:t>Spring Cloud </a:t>
            </a:r>
            <a:r>
              <a:rPr lang="en-US" altLang="zh-CN" sz="1800" dirty="0" err="1" smtClean="0"/>
              <a:t>Hystrix</a:t>
            </a:r>
            <a:r>
              <a:rPr lang="zh-CN" altLang="en-US" sz="1800" dirty="0" smtClean="0"/>
              <a:t>，并且实现了声明式的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服务客户端定义方式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二、</a:t>
            </a:r>
            <a:r>
              <a:rPr lang="zh-CN" altLang="en-US" sz="1800" dirty="0"/>
              <a:t>配置</a:t>
            </a:r>
            <a:r>
              <a:rPr lang="en-US" altLang="zh-CN" sz="1800" dirty="0" smtClean="0"/>
              <a:t>POM.xml</a:t>
            </a:r>
            <a:r>
              <a:rPr lang="zh-CN" altLang="en-US" sz="1800" dirty="0" smtClean="0"/>
              <a:t>及使用</a:t>
            </a:r>
            <a:endParaRPr lang="en-US" altLang="zh-CN" sz="1800" dirty="0" smtClean="0"/>
          </a:p>
          <a:p>
            <a:pPr lvl="1"/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/>
              <a:t>dependency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err="1"/>
              <a:t>groupId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err="1" smtClean="0"/>
              <a:t>org.springframework.cloud</a:t>
            </a: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err="1"/>
              <a:t>groupId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err="1"/>
              <a:t>artifactId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>spring-cloud-starter-</a:t>
            </a:r>
            <a:r>
              <a:rPr lang="en-US" altLang="zh-CN" sz="1400" dirty="0" err="1" smtClean="0"/>
              <a:t>openfeign</a:t>
            </a: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err="1"/>
              <a:t>artifactId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/>
              <a:t>dependency</a:t>
            </a:r>
            <a:r>
              <a:rPr lang="en-US" altLang="zh-CN" sz="1400" dirty="0" smtClean="0">
                <a:effectLst/>
              </a:rPr>
              <a:t>&gt;</a:t>
            </a:r>
          </a:p>
          <a:p>
            <a:pPr lvl="1"/>
            <a:r>
              <a:rPr lang="en-US" altLang="zh-CN" sz="1400" dirty="0" err="1" smtClean="0"/>
              <a:t>SpringBoot</a:t>
            </a:r>
            <a:r>
              <a:rPr lang="zh-CN" altLang="en-US" sz="1400" dirty="0" smtClean="0"/>
              <a:t>主程序添加</a:t>
            </a:r>
            <a:r>
              <a:rPr lang="en-US" altLang="zh-CN" sz="1400" dirty="0"/>
              <a:t>@</a:t>
            </a:r>
            <a:r>
              <a:rPr lang="en-US" altLang="zh-CN" sz="1400" dirty="0" err="1"/>
              <a:t>EnableFeignClients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注解，开启</a:t>
            </a:r>
            <a:r>
              <a:rPr lang="en-US" altLang="zh-CN" sz="1400" dirty="0" err="1" smtClean="0"/>
              <a:t>feignClient</a:t>
            </a:r>
            <a:r>
              <a:rPr lang="zh-CN" altLang="en-US" sz="1400" dirty="0" smtClean="0"/>
              <a:t>功能</a:t>
            </a:r>
            <a:endParaRPr lang="en-US" altLang="zh-CN" sz="1400" dirty="0" smtClean="0"/>
          </a:p>
          <a:p>
            <a:pPr lvl="2"/>
            <a:r>
              <a:rPr lang="en-US" altLang="zh-CN" sz="1200" dirty="0"/>
              <a:t>@</a:t>
            </a:r>
            <a:r>
              <a:rPr lang="en-US" altLang="zh-CN" sz="1200" dirty="0" err="1"/>
              <a:t>FeignClient</a:t>
            </a:r>
            <a:r>
              <a:rPr lang="en-US" altLang="zh-CN" sz="1200" dirty="0" smtClean="0"/>
              <a:t>(name=</a:t>
            </a:r>
            <a:r>
              <a:rPr lang="en-US" altLang="zh-CN" sz="1200" b="1" dirty="0"/>
              <a:t>"eureka-</a:t>
            </a:r>
            <a:r>
              <a:rPr lang="en-US" altLang="zh-CN" sz="1200" b="1" dirty="0" err="1"/>
              <a:t>client"</a:t>
            </a:r>
            <a:r>
              <a:rPr lang="en-US" altLang="zh-CN" sz="1200" dirty="0" err="1" smtClean="0"/>
              <a:t>,configuration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FeignConfig.</a:t>
            </a:r>
            <a:r>
              <a:rPr lang="en-US" altLang="zh-CN" sz="1200" b="1" dirty="0" err="1"/>
              <a:t>class</a:t>
            </a:r>
            <a:r>
              <a:rPr lang="en-US" altLang="zh-CN" sz="1200" dirty="0" err="1" smtClean="0"/>
              <a:t>,fallback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HiHystrixService.</a:t>
            </a:r>
            <a:r>
              <a:rPr lang="en-US" altLang="zh-CN" sz="1200" b="1" dirty="0" err="1"/>
              <a:t>class</a:t>
            </a:r>
            <a:r>
              <a:rPr lang="en-US" altLang="zh-CN" sz="1200" dirty="0" smtClean="0"/>
              <a:t>)</a:t>
            </a:r>
            <a:endParaRPr lang="en-US" altLang="zh-CN" sz="1000" dirty="0" smtClean="0"/>
          </a:p>
          <a:p>
            <a:pPr lvl="1"/>
            <a:endParaRPr lang="en-US" altLang="zh-CN" sz="1400" dirty="0" smtClean="0"/>
          </a:p>
          <a:p>
            <a:endParaRPr lang="en-US" altLang="zh-CN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93201"/>
            <a:ext cx="7651781" cy="391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40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13580731" cy="411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41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844824"/>
            <a:ext cx="8789425" cy="367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797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620688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Spring Cloud </a:t>
            </a:r>
            <a:r>
              <a:rPr lang="zh-CN" altLang="en-US" sz="1400" dirty="0"/>
              <a:t>拥有很多的项目模块，包含了微服务系统的方方面面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 </a:t>
            </a:r>
            <a:r>
              <a:rPr lang="en-US" altLang="zh-CN" sz="1400" dirty="0" err="1"/>
              <a:t>Dubbo</a:t>
            </a:r>
            <a:r>
              <a:rPr lang="en-US" altLang="zh-CN" sz="1400" dirty="0"/>
              <a:t> </a:t>
            </a:r>
            <a:r>
              <a:rPr lang="zh-CN" altLang="en-US" sz="1400" dirty="0"/>
              <a:t>是一个非常</a:t>
            </a:r>
            <a:r>
              <a:rPr lang="zh-CN" altLang="en-US" sz="1400" dirty="0" smtClean="0"/>
              <a:t>优秀</a:t>
            </a:r>
            <a:r>
              <a:rPr lang="zh-CN" altLang="en-US" sz="1400" dirty="0"/>
              <a:t>的服务治理和服务调用框架 ， 但缺少很多功能模块，例如网关、链路追踪等。在项目模块上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Spring </a:t>
            </a:r>
            <a:r>
              <a:rPr lang="en-US" altLang="zh-CN" sz="1400" dirty="0"/>
              <a:t>Cloud </a:t>
            </a:r>
            <a:r>
              <a:rPr lang="zh-CN" altLang="en-US" sz="1400" dirty="0"/>
              <a:t>占据轩更大的优势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703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Spring Cloud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Spring Cloud </a:t>
            </a:r>
            <a:r>
              <a:rPr lang="en-US" altLang="zh-CN" b="1" dirty="0" smtClean="0"/>
              <a:t>Netflix </a:t>
            </a:r>
          </a:p>
          <a:p>
            <a:pPr lvl="1"/>
            <a:r>
              <a:rPr lang="en-US" altLang="zh-CN" dirty="0" smtClean="0"/>
              <a:t>spring-cloud-starter-</a:t>
            </a:r>
            <a:r>
              <a:rPr lang="en-US" altLang="zh-CN" dirty="0" err="1" smtClean="0"/>
              <a:t>netflix</a:t>
            </a:r>
            <a:r>
              <a:rPr lang="en-US" altLang="zh-CN" dirty="0" smtClean="0"/>
              <a:t>-eureka-server(client)</a:t>
            </a:r>
          </a:p>
          <a:p>
            <a:pPr lvl="1"/>
            <a:r>
              <a:rPr lang="en-US" altLang="zh-CN" dirty="0" smtClean="0"/>
              <a:t>spring-cloud-starter-</a:t>
            </a:r>
            <a:r>
              <a:rPr lang="en-US" altLang="zh-CN" dirty="0" err="1" smtClean="0"/>
              <a:t>netflix</a:t>
            </a:r>
            <a:r>
              <a:rPr lang="en-US" altLang="zh-CN" dirty="0" smtClean="0"/>
              <a:t>-ribbon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spring-cloud-starter-</a:t>
            </a:r>
            <a:r>
              <a:rPr lang="en-US" altLang="zh-CN" dirty="0" err="1" smtClean="0"/>
              <a:t>netflix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 (dashboard)</a:t>
            </a:r>
          </a:p>
          <a:p>
            <a:pPr lvl="1"/>
            <a:r>
              <a:rPr lang="en-US" altLang="zh-CN" dirty="0" smtClean="0"/>
              <a:t>spring-cloud-starter-</a:t>
            </a:r>
            <a:r>
              <a:rPr lang="en-US" altLang="zh-CN" dirty="0" err="1" smtClean="0"/>
              <a:t>netflix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zuul</a:t>
            </a:r>
            <a:endParaRPr lang="en-US" altLang="zh-CN" b="1" dirty="0" smtClean="0"/>
          </a:p>
          <a:p>
            <a:r>
              <a:rPr lang="en-US" altLang="zh-CN" b="1" dirty="0" smtClean="0"/>
              <a:t>spring-cloud-starter-</a:t>
            </a:r>
            <a:r>
              <a:rPr lang="en-US" altLang="zh-CN" b="1" dirty="0" err="1" smtClean="0"/>
              <a:t>openfeign</a:t>
            </a:r>
            <a:endParaRPr lang="en-US" altLang="zh-CN" b="1" dirty="0" smtClean="0"/>
          </a:p>
          <a:p>
            <a:r>
              <a:rPr lang="en-US" altLang="zh-CN" b="1" dirty="0" smtClean="0"/>
              <a:t>spring-cloud-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-server</a:t>
            </a:r>
          </a:p>
          <a:p>
            <a:pPr lvl="1"/>
            <a:r>
              <a:rPr lang="en-US" altLang="zh-CN" dirty="0" smtClean="0"/>
              <a:t>spring-cloud-starter-</a:t>
            </a:r>
            <a:r>
              <a:rPr lang="en-US" altLang="zh-CN" dirty="0" err="1" smtClean="0"/>
              <a:t>config</a:t>
            </a:r>
            <a:endParaRPr lang="en-US" altLang="zh-CN" b="1" dirty="0" smtClean="0"/>
          </a:p>
          <a:p>
            <a:r>
              <a:rPr lang="en-US" altLang="zh-CN" b="1" dirty="0" smtClean="0"/>
              <a:t>spring-cloud-starter-bus</a:t>
            </a:r>
          </a:p>
          <a:p>
            <a:r>
              <a:rPr lang="en-US" altLang="zh-CN" b="1" dirty="0" smtClean="0"/>
              <a:t>Spring Cloud Sleuth </a:t>
            </a:r>
          </a:p>
          <a:p>
            <a:r>
              <a:rPr lang="en-US" altLang="zh-CN" b="1" dirty="0" smtClean="0"/>
              <a:t>…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561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064896" cy="507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4299173"/>
            <a:ext cx="29432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7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Eureka</a:t>
            </a:r>
            <a:r>
              <a:rPr lang="zh-CN" altLang="en-US" dirty="0" smtClean="0"/>
              <a:t>是什么？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err="1" smtClean="0"/>
              <a:t>eureka</a:t>
            </a:r>
            <a:r>
              <a:rPr lang="zh-CN" altLang="en-US" sz="1600" b="1" dirty="0" smtClean="0"/>
              <a:t>是 </a:t>
            </a:r>
            <a:r>
              <a:rPr lang="en-US" altLang="zh-CN" sz="1600" b="1" dirty="0"/>
              <a:t>Netflix </a:t>
            </a:r>
            <a:r>
              <a:rPr lang="zh-CN" altLang="en-US" sz="1600" b="1" dirty="0"/>
              <a:t>出品的用于实现服务注册和发现的工具。 </a:t>
            </a:r>
            <a:r>
              <a:rPr lang="en-US" altLang="zh-CN" sz="1600" b="1" dirty="0" smtClean="0"/>
              <a:t>Spring </a:t>
            </a:r>
            <a:r>
              <a:rPr lang="en-US" altLang="zh-CN" sz="1600" b="1" dirty="0"/>
              <a:t>Cloud </a:t>
            </a:r>
            <a:r>
              <a:rPr lang="zh-CN" altLang="en-US" sz="1600" b="1" dirty="0"/>
              <a:t>集成了 </a:t>
            </a:r>
            <a:r>
              <a:rPr lang="en-US" altLang="zh-CN" sz="1600" b="1" dirty="0"/>
              <a:t>Eureka</a:t>
            </a:r>
            <a:r>
              <a:rPr lang="zh-CN" altLang="en-US" sz="1600" b="1" dirty="0"/>
              <a:t>，并提供了开箱即用的支持</a:t>
            </a:r>
            <a:r>
              <a:rPr lang="zh-CN" altLang="en-US" sz="1600" b="1" dirty="0" smtClean="0"/>
              <a:t>。其中</a:t>
            </a:r>
            <a:r>
              <a:rPr lang="zh-CN" altLang="en-US" sz="1600" b="1" dirty="0"/>
              <a:t>， </a:t>
            </a:r>
            <a:r>
              <a:rPr lang="en-US" altLang="zh-CN" sz="1600" b="1" dirty="0"/>
              <a:t>Eureka </a:t>
            </a:r>
            <a:r>
              <a:rPr lang="zh-CN" altLang="en-US" sz="1600" b="1" dirty="0"/>
              <a:t>又可细分为 </a:t>
            </a:r>
            <a:r>
              <a:rPr lang="en-US" altLang="zh-CN" sz="1600" b="1" dirty="0"/>
              <a:t>Eureka Server </a:t>
            </a:r>
            <a:r>
              <a:rPr lang="zh-CN" altLang="en-US" sz="1600" b="1" dirty="0"/>
              <a:t>和 </a:t>
            </a:r>
            <a:r>
              <a:rPr lang="en-US" altLang="zh-CN" sz="1600" b="1" dirty="0"/>
              <a:t>Eureka Client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056" y="1988840"/>
            <a:ext cx="430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79427"/>
              </p:ext>
            </p:extLst>
          </p:nvPr>
        </p:nvGraphicFramePr>
        <p:xfrm>
          <a:off x="395536" y="2492896"/>
          <a:ext cx="7992888" cy="350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6300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Eureka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ZK</a:t>
                      </a:r>
                      <a:endParaRPr lang="zh-CN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CAP</a:t>
                      </a:r>
                      <a:r>
                        <a:rPr lang="zh-CN" altLang="en-US" dirty="0" smtClean="0"/>
                        <a:t>（一致性）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</a:t>
                      </a:r>
                      <a:r>
                        <a:rPr lang="zh-CN" altLang="en-US" dirty="0" smtClean="0"/>
                        <a:t>：高可用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</a:t>
                      </a:r>
                      <a:r>
                        <a:rPr lang="zh-CN" altLang="en-US" dirty="0" smtClean="0"/>
                        <a:t>：高一致性</a:t>
                      </a:r>
                      <a:endParaRPr lang="zh-CN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一致性协议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定时轮询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ZAB</a:t>
                      </a:r>
                      <a:r>
                        <a:rPr lang="zh-CN" altLang="en-US" dirty="0" smtClean="0"/>
                        <a:t>协议</a:t>
                      </a:r>
                      <a:endParaRPr lang="zh-CN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通讯方式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Http 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自定义协议</a:t>
                      </a:r>
                      <a:endParaRPr lang="zh-CN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更新机制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Peer2</a:t>
                      </a:r>
                      <a:r>
                        <a:rPr lang="en-US" altLang="zh-CN" baseline="0" dirty="0" smtClean="0"/>
                        <a:t>Peer +  Scheduler</a:t>
                      </a:r>
                      <a:r>
                        <a:rPr lang="zh-CN" altLang="en-US" baseline="0" dirty="0" smtClean="0"/>
                        <a:t>（服务器和客户端）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ZK Watch</a:t>
                      </a:r>
                      <a:endParaRPr lang="zh-CN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*适用规模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 K ~ 30 K </a:t>
                      </a:r>
                      <a:r>
                        <a:rPr lang="zh-CN" altLang="en-US" dirty="0" smtClean="0"/>
                        <a:t>实例（节点）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10K ~ 20K </a:t>
                      </a:r>
                      <a:r>
                        <a:rPr lang="zh-CN" altLang="en-US" dirty="0" smtClean="0"/>
                        <a:t>实例（节点）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6237313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Eureka 2.0 </a:t>
            </a:r>
            <a:r>
              <a:rPr lang="zh-CN" altLang="en-US" dirty="0" smtClean="0"/>
              <a:t>不开源，</a:t>
            </a:r>
            <a:r>
              <a:rPr lang="en-US" altLang="zh-CN" dirty="0" smtClean="0"/>
              <a:t>Eureka 1.x </a:t>
            </a:r>
            <a:r>
              <a:rPr lang="zh-CN" altLang="en-US" dirty="0" smtClean="0"/>
              <a:t>还可以用的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8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028" y="404664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Eureka </a:t>
            </a:r>
            <a:r>
              <a:rPr lang="zh-CN" altLang="en-US" dirty="0" smtClean="0"/>
              <a:t>工作原理：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Eureka </a:t>
            </a:r>
            <a:r>
              <a:rPr lang="en-US" altLang="zh-CN" dirty="0"/>
              <a:t>Client </a:t>
            </a:r>
            <a:r>
              <a:rPr lang="zh-CN" altLang="en-US" dirty="0"/>
              <a:t>向 </a:t>
            </a:r>
            <a:r>
              <a:rPr lang="en-US" altLang="zh-CN" dirty="0"/>
              <a:t>Eureka Server </a:t>
            </a:r>
            <a:r>
              <a:rPr lang="zh-CN" altLang="en-US" dirty="0"/>
              <a:t>注册， 将自己的客户端信息提交给 </a:t>
            </a:r>
            <a:r>
              <a:rPr lang="en-US" altLang="zh-CN" dirty="0"/>
              <a:t>Eureka Server </a:t>
            </a:r>
            <a:r>
              <a:rPr lang="zh-CN" altLang="en-US" dirty="0"/>
              <a:t>。 然后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Eureka </a:t>
            </a:r>
            <a:r>
              <a:rPr lang="en-US" altLang="zh-CN" dirty="0"/>
              <a:t>Client </a:t>
            </a:r>
            <a:r>
              <a:rPr lang="zh-CN" altLang="en-US" dirty="0"/>
              <a:t>通过向 </a:t>
            </a:r>
            <a:r>
              <a:rPr lang="en-US" altLang="zh-CN" dirty="0"/>
              <a:t>Eureka Server </a:t>
            </a:r>
            <a:r>
              <a:rPr lang="zh-CN" altLang="en-US" dirty="0"/>
              <a:t>发送心跳 （每 </a:t>
            </a:r>
            <a:r>
              <a:rPr lang="en-US" altLang="zh-CN" dirty="0"/>
              <a:t>30 </a:t>
            </a:r>
            <a:r>
              <a:rPr lang="zh-CN" altLang="en-US" dirty="0"/>
              <a:t>秒一次）来续约服务 。 如果某个客户端</a:t>
            </a:r>
            <a:r>
              <a:rPr lang="zh-CN" altLang="en-US" dirty="0" smtClean="0"/>
              <a:t>不能</a:t>
            </a:r>
            <a:r>
              <a:rPr lang="zh-CN" altLang="en-US" dirty="0"/>
              <a:t>持续续约 ，那么 </a:t>
            </a:r>
            <a:r>
              <a:rPr lang="en-US" altLang="zh-CN" dirty="0"/>
              <a:t>Eureka Server </a:t>
            </a:r>
            <a:r>
              <a:rPr lang="zh-CN" altLang="en-US" dirty="0"/>
              <a:t>断定该客户端不可用 ， 该不可用的客户端将在大约 </a:t>
            </a:r>
            <a:r>
              <a:rPr lang="en-US" altLang="zh-CN" dirty="0"/>
              <a:t>90 </a:t>
            </a:r>
            <a:r>
              <a:rPr lang="zh-CN" altLang="en-US" dirty="0"/>
              <a:t>秒后</a:t>
            </a:r>
            <a:r>
              <a:rPr lang="zh-CN" altLang="en-US" dirty="0" smtClean="0"/>
              <a:t>从</a:t>
            </a:r>
            <a:r>
              <a:rPr lang="en-US" altLang="zh-CN" dirty="0" smtClean="0"/>
              <a:t>Eureka </a:t>
            </a:r>
            <a:r>
              <a:rPr lang="en-US" altLang="zh-CN" dirty="0"/>
              <a:t>Serve </a:t>
            </a:r>
            <a:r>
              <a:rPr lang="zh-CN" altLang="en-US" dirty="0"/>
              <a:t>服务注册列表 中删除 。 服务注册列表信息和服务续约信息会被复制到集群中的</a:t>
            </a:r>
            <a:r>
              <a:rPr lang="zh-CN" altLang="en-US" dirty="0" smtClean="0"/>
              <a:t>每个 </a:t>
            </a:r>
            <a:r>
              <a:rPr lang="en-US" altLang="zh-CN" dirty="0"/>
              <a:t>Eureka Serve </a:t>
            </a:r>
            <a:r>
              <a:rPr lang="zh-CN" altLang="en-US" dirty="0"/>
              <a:t>节点。来自任何区域的 </a:t>
            </a:r>
            <a:r>
              <a:rPr lang="en-US" altLang="zh-CN" dirty="0"/>
              <a:t>Eureka Client </a:t>
            </a:r>
            <a:r>
              <a:rPr lang="zh-CN" altLang="en-US" dirty="0"/>
              <a:t>都可 以获取整个系统 的服务注册列表</a:t>
            </a:r>
            <a:r>
              <a:rPr lang="zh-CN" altLang="en-US" dirty="0" smtClean="0"/>
              <a:t>信息 </a:t>
            </a:r>
            <a:r>
              <a:rPr lang="zh-CN" altLang="en-US" dirty="0"/>
              <a:t>。 根据这些注册列表信息， </a:t>
            </a:r>
            <a:r>
              <a:rPr lang="en-US" altLang="zh-CN" dirty="0"/>
              <a:t>Application Client </a:t>
            </a:r>
            <a:r>
              <a:rPr lang="zh-CN" altLang="en-US" dirty="0"/>
              <a:t>可 以远程调用 </a:t>
            </a:r>
            <a:r>
              <a:rPr lang="en-US" altLang="zh-CN" dirty="0" err="1"/>
              <a:t>Applicaton</a:t>
            </a:r>
            <a:r>
              <a:rPr lang="en-US" altLang="zh-CN" dirty="0"/>
              <a:t> Service </a:t>
            </a:r>
            <a:r>
              <a:rPr lang="zh-CN" altLang="en-US" dirty="0"/>
              <a:t>来消费服务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0" y="2771884"/>
            <a:ext cx="5258072" cy="301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381314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eurekaClient</a:t>
            </a:r>
            <a:r>
              <a:rPr lang="zh-CN" altLang="en-US" dirty="0" smtClean="0"/>
              <a:t>：每</a:t>
            </a:r>
            <a:r>
              <a:rPr lang="en-US" altLang="zh-CN" dirty="0" smtClean="0"/>
              <a:t>30s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eurekaServer</a:t>
            </a:r>
            <a:r>
              <a:rPr lang="zh-CN" altLang="en-US" dirty="0" smtClean="0"/>
              <a:t>发送心跳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持续</a:t>
            </a:r>
            <a:r>
              <a:rPr lang="en-US" altLang="zh-CN" dirty="0" smtClean="0"/>
              <a:t>90</a:t>
            </a:r>
            <a:r>
              <a:rPr lang="zh-CN" altLang="en-US" dirty="0" smtClean="0"/>
              <a:t>秒无心跳，服务剔除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28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3"/>
            <a:ext cx="306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84249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如何适用</a:t>
            </a:r>
            <a:r>
              <a:rPr lang="en-US" altLang="zh-CN" sz="2400" dirty="0" smtClean="0"/>
              <a:t>Eureka </a:t>
            </a:r>
            <a:r>
              <a:rPr lang="zh-CN" altLang="en-US" sz="2400" dirty="0" smtClean="0"/>
              <a:t>？</a:t>
            </a:r>
            <a:r>
              <a:rPr lang="en-US" altLang="zh-CN" sz="2400" b="1" dirty="0" smtClean="0"/>
              <a:t>dependency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添加依赖  </a:t>
            </a:r>
            <a:r>
              <a:rPr lang="en-US" altLang="zh-CN" sz="2400" b="1" dirty="0" smtClean="0"/>
              <a:t>[eureka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dependency]</a:t>
            </a:r>
            <a:r>
              <a:rPr lang="zh-CN" altLang="en-US" sz="2400" b="1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 Spring Cloud  F… 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 2.x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/>
              <a:t>dependency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err="1"/>
              <a:t>groupId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err="1" smtClean="0"/>
              <a:t>org.springframework.cloud</a:t>
            </a: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err="1"/>
              <a:t>groupId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err="1"/>
              <a:t>artifactId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>spring-cloud-starter-</a:t>
            </a:r>
            <a:r>
              <a:rPr lang="en-US" altLang="zh-CN" sz="1400" dirty="0" err="1" smtClean="0"/>
              <a:t>netflix</a:t>
            </a:r>
            <a:r>
              <a:rPr lang="en-US" altLang="zh-CN" sz="1400" dirty="0" smtClean="0"/>
              <a:t>-eureka-server</a:t>
            </a: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err="1"/>
              <a:t>artifactId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/>
              <a:t>dependency</a:t>
            </a:r>
            <a:r>
              <a:rPr lang="en-US" altLang="zh-CN" sz="1400" dirty="0" smtClean="0">
                <a:effectLst/>
              </a:rPr>
              <a:t>&gt;</a:t>
            </a:r>
          </a:p>
          <a:p>
            <a:pPr lvl="2"/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smtClean="0"/>
              <a:t>dependency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err="1" smtClean="0"/>
              <a:t>groupId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err="1" smtClean="0"/>
              <a:t>org.springframework.cloud</a:t>
            </a: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err="1" smtClean="0"/>
              <a:t>groupId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err="1" smtClean="0"/>
              <a:t>artifactId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>spring-cloud-starter-</a:t>
            </a:r>
            <a:r>
              <a:rPr lang="en-US" altLang="zh-CN" sz="1400" dirty="0" err="1" smtClean="0"/>
              <a:t>netflix</a:t>
            </a:r>
            <a:r>
              <a:rPr lang="en-US" altLang="zh-CN" sz="1400" dirty="0" smtClean="0"/>
              <a:t>-eureka-client</a:t>
            </a: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err="1" smtClean="0"/>
              <a:t>artifactId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smtClean="0"/>
              <a:t>dependency</a:t>
            </a:r>
            <a:r>
              <a:rPr lang="en-US" altLang="zh-CN" sz="1400" dirty="0" smtClean="0">
                <a:effectLst/>
              </a:rPr>
              <a:t>&gt;</a:t>
            </a:r>
          </a:p>
          <a:p>
            <a:pPr lvl="2"/>
            <a:endParaRPr lang="en-US" altLang="zh-CN" sz="1400" dirty="0" smtClean="0">
              <a:effectLst/>
            </a:endParaRPr>
          </a:p>
          <a:p>
            <a:pPr lvl="1"/>
            <a:r>
              <a:rPr lang="en-US" altLang="zh-CN" dirty="0" smtClean="0"/>
              <a:t>Spring Cloud  F…</a:t>
            </a:r>
            <a:r>
              <a:rPr lang="zh-CN" altLang="en-US" dirty="0" smtClean="0"/>
              <a:t>之前</a:t>
            </a:r>
            <a:r>
              <a:rPr lang="en-US" altLang="zh-CN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dirty="0" smtClean="0"/>
              <a:t>.x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2"/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smtClean="0"/>
              <a:t>dependency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err="1" smtClean="0"/>
              <a:t>groupId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err="1" smtClean="0"/>
              <a:t>org.springframework.cloud</a:t>
            </a: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err="1" smtClean="0"/>
              <a:t>groupId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err="1" smtClean="0"/>
              <a:t>artifactId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>spring-cloud-starter-eureka-server</a:t>
            </a: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err="1" smtClean="0"/>
              <a:t>artifactId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smtClean="0"/>
              <a:t>dependency</a:t>
            </a:r>
            <a:r>
              <a:rPr lang="en-US" altLang="zh-CN" sz="1400" dirty="0" smtClean="0">
                <a:effectLst/>
              </a:rPr>
              <a:t>&gt;</a:t>
            </a:r>
          </a:p>
          <a:p>
            <a:pPr lvl="2"/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smtClean="0"/>
              <a:t>dependency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err="1" smtClean="0"/>
              <a:t>groupId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err="1" smtClean="0"/>
              <a:t>org.springframework.cloud</a:t>
            </a: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err="1" smtClean="0"/>
              <a:t>groupId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smtClean="0">
                <a:effectLst/>
              </a:rPr>
              <a:t>&lt;</a:t>
            </a:r>
            <a:r>
              <a:rPr lang="en-US" altLang="zh-CN" sz="1400" b="1" dirty="0" err="1" smtClean="0"/>
              <a:t>artifactId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>spring-cloud-starter-eureka</a:t>
            </a: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err="1" smtClean="0"/>
              <a:t>artifactId</a:t>
            </a:r>
            <a:r>
              <a:rPr lang="en-US" altLang="zh-CN" sz="1400" dirty="0" smtClean="0">
                <a:effectLst/>
              </a:rPr>
              <a:t>&gt;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>
                <a:effectLst/>
              </a:rPr>
              <a:t>&lt;/</a:t>
            </a:r>
            <a:r>
              <a:rPr lang="en-US" altLang="zh-CN" sz="1400" b="1" dirty="0" smtClean="0"/>
              <a:t>dependency</a:t>
            </a:r>
            <a:r>
              <a:rPr lang="en-US" altLang="zh-CN" sz="1400" dirty="0" smtClean="0">
                <a:effectLst/>
              </a:rPr>
              <a:t>&gt;</a:t>
            </a:r>
            <a:endParaRPr lang="zh-CN" altLang="en-US" sz="1400" dirty="0" smtClean="0"/>
          </a:p>
          <a:p>
            <a:pPr lvl="2"/>
            <a:endParaRPr lang="zh-CN" altLang="en-US" sz="1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85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640960" cy="4309939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2</a:t>
            </a:r>
            <a:r>
              <a:rPr lang="en-US" altLang="zh-CN" sz="2000" b="1" dirty="0" smtClean="0"/>
              <a:t>. </a:t>
            </a:r>
            <a:r>
              <a:rPr lang="en-US" altLang="zh-CN" sz="2000" b="1" dirty="0" smtClean="0"/>
              <a:t>Spring Boot</a:t>
            </a:r>
            <a:r>
              <a:rPr lang="zh-CN" altLang="en-US" sz="2000" b="1" dirty="0" smtClean="0"/>
              <a:t>启动类添加注解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lvl="1"/>
            <a:r>
              <a:rPr lang="en-US" altLang="zh-CN" sz="1600" b="1" dirty="0" smtClean="0"/>
              <a:t>Eureka Server:  </a:t>
            </a:r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EnableEurekaServer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Eureka Client: @</a:t>
            </a:r>
            <a:r>
              <a:rPr lang="en-US" altLang="zh-CN" sz="1600" dirty="0" err="1" smtClean="0"/>
              <a:t>EnableEurekaClient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或者 </a:t>
            </a:r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EnableDiscoveryClient</a:t>
            </a:r>
            <a:endParaRPr lang="en-US" altLang="zh-CN" sz="2000" b="1" dirty="0"/>
          </a:p>
          <a:p>
            <a:r>
              <a:rPr lang="en-US" altLang="zh-CN" sz="2000" b="1" dirty="0" smtClean="0"/>
              <a:t>3. </a:t>
            </a:r>
            <a:r>
              <a:rPr lang="zh-CN" altLang="en-US" sz="2000" b="1" dirty="0" smtClean="0"/>
              <a:t>配置</a:t>
            </a:r>
            <a:r>
              <a:rPr lang="en-US" altLang="zh-CN" sz="2000" b="1" dirty="0" err="1" smtClean="0"/>
              <a:t>application.</a:t>
            </a:r>
            <a:r>
              <a:rPr lang="en-US" altLang="zh-CN" sz="2000" b="1" dirty="0" err="1" smtClean="0"/>
              <a:t>properties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（</a:t>
            </a:r>
            <a:r>
              <a:rPr lang="en-US" altLang="zh-CN" sz="2000" b="1" dirty="0" err="1" smtClean="0"/>
              <a:t>yml</a:t>
            </a:r>
            <a:r>
              <a:rPr lang="zh-CN" altLang="en-US" sz="2000" b="1" dirty="0" smtClean="0"/>
              <a:t>）文件</a:t>
            </a:r>
            <a:endParaRPr lang="en-US" altLang="zh-CN" sz="2000" b="1" dirty="0"/>
          </a:p>
          <a:p>
            <a:pPr marL="457200" lvl="1" indent="0">
              <a:buNone/>
            </a:pPr>
            <a:r>
              <a:rPr lang="en-US" altLang="zh-CN" sz="1600" b="1" dirty="0" smtClean="0"/>
              <a:t>Eureka Server:</a:t>
            </a:r>
          </a:p>
          <a:p>
            <a:pPr marL="457200" lvl="1" indent="0"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 smtClean="0"/>
              <a:t>server.port</a:t>
            </a:r>
            <a:r>
              <a:rPr lang="en-US" altLang="zh-CN" sz="1400" dirty="0" smtClean="0"/>
              <a:t>=</a:t>
            </a:r>
            <a:r>
              <a:rPr lang="en-US" altLang="zh-CN" sz="1400" b="1" dirty="0" smtClean="0"/>
              <a:t>8761</a:t>
            </a:r>
            <a:r>
              <a:rPr lang="en-US" altLang="zh-CN" sz="1400" b="1" dirty="0"/>
              <a:t/>
            </a:r>
            <a:br>
              <a:rPr lang="en-US" altLang="zh-CN" sz="1400" b="1" dirty="0"/>
            </a:br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eureka.instance.hostname</a:t>
            </a:r>
            <a:r>
              <a:rPr lang="en-US" altLang="zh-CN" sz="1400" dirty="0" smtClean="0"/>
              <a:t>=</a:t>
            </a:r>
            <a:r>
              <a:rPr lang="en-US" altLang="zh-CN" sz="1400" b="1" dirty="0" smtClean="0"/>
              <a:t>127.0.0.1</a:t>
            </a:r>
            <a:br>
              <a:rPr lang="en-US" altLang="zh-CN" sz="1400" b="1" dirty="0" smtClean="0"/>
            </a:br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eureka.client.register</a:t>
            </a:r>
            <a:r>
              <a:rPr lang="en-US" altLang="zh-CN" sz="1400" b="1" dirty="0" smtClean="0"/>
              <a:t>-with-eureka</a:t>
            </a:r>
            <a:r>
              <a:rPr lang="en-US" altLang="zh-CN" sz="1400" dirty="0" smtClean="0"/>
              <a:t>=</a:t>
            </a:r>
            <a:r>
              <a:rPr lang="en-US" altLang="zh-CN" sz="1400" b="1" dirty="0" smtClean="0"/>
              <a:t>false</a:t>
            </a:r>
            <a:br>
              <a:rPr lang="en-US" altLang="zh-CN" sz="1400" b="1" dirty="0" smtClean="0"/>
            </a:br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eureka.client.fetch</a:t>
            </a:r>
            <a:r>
              <a:rPr lang="en-US" altLang="zh-CN" sz="1400" b="1" dirty="0" smtClean="0"/>
              <a:t>-registry</a:t>
            </a:r>
            <a:r>
              <a:rPr lang="en-US" altLang="zh-CN" sz="1400" dirty="0" smtClean="0"/>
              <a:t>=</a:t>
            </a:r>
            <a:r>
              <a:rPr lang="en-US" altLang="zh-CN" sz="1400" b="1" dirty="0" smtClean="0"/>
              <a:t>false</a:t>
            </a:r>
            <a:br>
              <a:rPr lang="en-US" altLang="zh-CN" sz="1400" b="1" dirty="0" smtClean="0"/>
            </a:br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eureka.client.serviceUrl.defaultZone</a:t>
            </a:r>
            <a:r>
              <a:rPr lang="en-US" altLang="zh-CN" sz="1400" dirty="0" smtClean="0"/>
              <a:t>=</a:t>
            </a:r>
            <a:r>
              <a:rPr lang="en-US" altLang="zh-CN" sz="1400" b="1" dirty="0" smtClean="0"/>
              <a:t>http://${</a:t>
            </a:r>
            <a:r>
              <a:rPr lang="en-US" altLang="zh-CN" sz="1400" b="1" dirty="0"/>
              <a:t>eureka.instance.hostname}:${</a:t>
            </a:r>
            <a:r>
              <a:rPr lang="en-US" altLang="zh-CN" sz="1400" dirty="0"/>
              <a:t>server.port</a:t>
            </a:r>
            <a:r>
              <a:rPr lang="en-US" altLang="zh-CN" sz="1400" b="1" dirty="0"/>
              <a:t>}/eureka</a:t>
            </a:r>
            <a:r>
              <a:rPr lang="en-US" altLang="zh-CN" sz="1400" b="1" dirty="0" smtClean="0"/>
              <a:t>/</a:t>
            </a:r>
          </a:p>
          <a:p>
            <a:pPr marL="457200" lvl="1" indent="0">
              <a:buNone/>
            </a:pPr>
            <a:r>
              <a:rPr lang="en-US" altLang="zh-CN" sz="1400" b="1" dirty="0" smtClean="0"/>
              <a:t>Eureka Client:</a:t>
            </a:r>
          </a:p>
          <a:p>
            <a:pPr marL="457200" lvl="1" indent="0">
              <a:buNone/>
            </a:pPr>
            <a:r>
              <a:rPr lang="en-US" altLang="zh-CN" sz="1400" b="1" dirty="0"/>
              <a:t>	 </a:t>
            </a:r>
            <a:r>
              <a:rPr lang="en-US" altLang="zh-CN" sz="1400" b="1" dirty="0" err="1"/>
              <a:t>eureka.client.service</a:t>
            </a:r>
            <a:r>
              <a:rPr lang="en-US" altLang="zh-CN" sz="1400" b="1" dirty="0"/>
              <a:t>-</a:t>
            </a:r>
            <a:r>
              <a:rPr lang="en-US" altLang="zh-CN" sz="1400" b="1" dirty="0" err="1"/>
              <a:t>url.default</a:t>
            </a:r>
            <a:r>
              <a:rPr lang="en-US" altLang="zh-CN" sz="1400" b="1" dirty="0"/>
              <a:t>-zone</a:t>
            </a:r>
            <a:r>
              <a:rPr lang="en-US" altLang="zh-CN" sz="1400" dirty="0" smtClean="0"/>
              <a:t>=</a:t>
            </a:r>
            <a:r>
              <a:rPr lang="en-US" altLang="zh-CN" sz="1400" b="1" dirty="0"/>
              <a:t>http</a:t>
            </a:r>
            <a:r>
              <a:rPr lang="en-US" altLang="zh-CN" sz="1400" b="1" dirty="0" smtClean="0"/>
              <a:t>://</a:t>
            </a:r>
            <a:r>
              <a:rPr lang="en-US" altLang="zh-CN" sz="1400" b="1" dirty="0" smtClean="0"/>
              <a:t>127.0.0.1</a:t>
            </a:r>
            <a:r>
              <a:rPr lang="en-US" altLang="zh-CN" sz="1400" b="1" dirty="0" smtClean="0"/>
              <a:t>:8761/eureka/</a:t>
            </a:r>
            <a:endParaRPr lang="en-US" altLang="zh-CN" sz="24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4. </a:t>
            </a:r>
            <a:r>
              <a:rPr lang="zh-CN" altLang="en-US" sz="2000" b="1" dirty="0" smtClean="0"/>
              <a:t>启动</a:t>
            </a:r>
            <a:r>
              <a:rPr lang="en-US" altLang="zh-CN" sz="2000" b="1" dirty="0" smtClean="0"/>
              <a:t>Eureka Server, </a:t>
            </a:r>
            <a:r>
              <a:rPr lang="zh-CN" altLang="en-US" sz="2000" b="1" dirty="0" smtClean="0"/>
              <a:t>在启动</a:t>
            </a:r>
            <a:r>
              <a:rPr lang="en-US" altLang="zh-CN" sz="2000" b="1" dirty="0" err="1" smtClean="0"/>
              <a:t>EurekaClient</a:t>
            </a:r>
            <a:r>
              <a:rPr lang="zh-CN" altLang="en-US" sz="2000" b="1" dirty="0" smtClean="0"/>
              <a:t>即可</a:t>
            </a:r>
            <a:endParaRPr lang="en-US" altLang="zh-CN" sz="2000" b="1" dirty="0" smtClean="0"/>
          </a:p>
          <a:p>
            <a:pPr lvl="1"/>
            <a:endParaRPr lang="en-US" altLang="zh-CN" sz="1600" b="1" dirty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194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435280" cy="121014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 smtClean="0"/>
              <a:t>Ribbon </a:t>
            </a:r>
            <a:r>
              <a:rPr lang="zh-CN" altLang="en-US" sz="3200" dirty="0" smtClean="0"/>
              <a:t>负载均衡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  </a:t>
            </a:r>
            <a:r>
              <a:rPr lang="zh-CN" altLang="en-US" sz="3200" dirty="0" smtClean="0"/>
              <a:t> </a:t>
            </a:r>
            <a:br>
              <a:rPr lang="zh-CN" altLang="en-US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	</a:t>
            </a:r>
            <a:r>
              <a:rPr lang="en-US" altLang="zh-CN" sz="2800" dirty="0" smtClean="0">
                <a:effectLst/>
              </a:rPr>
              <a:t> 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461533"/>
            <a:ext cx="8892480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</a:t>
            </a:r>
            <a:r>
              <a:rPr lang="en-US" altLang="zh-CN" sz="1600" b="1" dirty="0" smtClean="0"/>
              <a:t>Ribbon</a:t>
            </a:r>
            <a:r>
              <a:rPr lang="zh-CN" altLang="en-US" sz="1600" b="1" dirty="0" smtClean="0"/>
              <a:t>的</a:t>
            </a:r>
            <a:r>
              <a:rPr lang="en-US" altLang="zh-CN" sz="1600" b="1" dirty="0" smtClean="0"/>
              <a:t>Spring Cloud</a:t>
            </a:r>
            <a:r>
              <a:rPr lang="zh-CN" altLang="en-US" sz="1600" b="1" dirty="0" smtClean="0"/>
              <a:t> 坐标，版本区别跟</a:t>
            </a:r>
            <a:r>
              <a:rPr lang="en-US" altLang="zh-CN" sz="1600" b="1" dirty="0" smtClean="0"/>
              <a:t>eureka</a:t>
            </a:r>
            <a:r>
              <a:rPr lang="zh-CN" altLang="en-US" sz="1600" b="1" dirty="0" smtClean="0"/>
              <a:t>类似</a:t>
            </a:r>
            <a:r>
              <a:rPr lang="zh-CN" altLang="en-US" sz="1200" dirty="0" smtClean="0"/>
              <a:t>：</a:t>
            </a:r>
            <a:endParaRPr kumimoji="0" lang="en-US" altLang="zh-CN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dependency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&lt;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groupId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&gt;org.springframework.cloud&lt;/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groupId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&lt;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artifactId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&gt;spring-cloud-starter-netflix-ribbon&lt;/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artifactId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dependency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8388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负载均衡器的核心类为 </a:t>
            </a:r>
            <a:r>
              <a:rPr lang="en-US" altLang="zh-CN" dirty="0" err="1"/>
              <a:t>LoadBalancerClient</a:t>
            </a:r>
            <a:r>
              <a:rPr lang="en-US" altLang="zh-CN" dirty="0"/>
              <a:t>,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LoadBalancerCiient</a:t>
            </a:r>
            <a:r>
              <a:rPr lang="en-US" altLang="zh-CN" dirty="0" smtClean="0"/>
              <a:t> </a:t>
            </a:r>
            <a:r>
              <a:rPr lang="zh-CN" altLang="en-US" dirty="0"/>
              <a:t>可以获取负载均衡的服务</a:t>
            </a:r>
            <a:r>
              <a:rPr lang="zh-CN" altLang="en-US" dirty="0" smtClean="0"/>
              <a:t>提供</a:t>
            </a:r>
            <a:r>
              <a:rPr lang="zh-CN" altLang="en-US" dirty="0"/>
              <a:t>者的实例信息</a:t>
            </a:r>
            <a:r>
              <a:rPr lang="zh-CN" altLang="en-US" dirty="0" smtClean="0"/>
              <a:t> 负载均衡器 </a:t>
            </a:r>
            <a:r>
              <a:rPr lang="en-US" altLang="zh-CN" dirty="0" err="1"/>
              <a:t>LoadBalancerClient</a:t>
            </a:r>
            <a:r>
              <a:rPr lang="en-US" altLang="zh-CN" dirty="0"/>
              <a:t> </a:t>
            </a:r>
            <a:r>
              <a:rPr lang="zh-CN" altLang="en-US" dirty="0"/>
              <a:t>是从 </a:t>
            </a:r>
            <a:r>
              <a:rPr lang="en-US" altLang="zh-CN" dirty="0"/>
              <a:t>Eureka Client </a:t>
            </a:r>
            <a:r>
              <a:rPr lang="zh-CN" altLang="en-US" dirty="0"/>
              <a:t>获取服务注册列表信息的，并将服务注册列表信息</a:t>
            </a:r>
            <a:r>
              <a:rPr lang="zh-CN" altLang="en-US" dirty="0" smtClean="0"/>
              <a:t>缓存了一</a:t>
            </a:r>
            <a:r>
              <a:rPr lang="zh-CN" altLang="en-US" dirty="0"/>
              <a:t>份 。 在 </a:t>
            </a:r>
            <a:r>
              <a:rPr lang="en-US" altLang="zh-CN" dirty="0" err="1"/>
              <a:t>LoadBalancerCJient</a:t>
            </a:r>
            <a:r>
              <a:rPr lang="en-US" altLang="zh-CN" dirty="0"/>
              <a:t>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choose</a:t>
            </a:r>
            <a:r>
              <a:rPr lang="zh-CN" altLang="en-US" dirty="0"/>
              <a:t>（）方法时，根据负载均衡策略选择一个服务实例</a:t>
            </a:r>
            <a:r>
              <a:rPr lang="zh-CN" altLang="en-US" dirty="0" smtClean="0"/>
              <a:t>的信息</a:t>
            </a:r>
            <a:r>
              <a:rPr lang="zh-CN" altLang="en-US" dirty="0"/>
              <a:t>，从而进行了负载均衡 。 </a:t>
            </a:r>
            <a:r>
              <a:rPr lang="en-US" altLang="zh-CN" dirty="0" err="1"/>
              <a:t>LoadBalancerClient</a:t>
            </a:r>
            <a:r>
              <a:rPr lang="en-US" altLang="zh-CN" dirty="0"/>
              <a:t> </a:t>
            </a:r>
            <a:r>
              <a:rPr lang="zh-CN" altLang="en-US" dirty="0"/>
              <a:t>也可以不从 </a:t>
            </a:r>
            <a:r>
              <a:rPr lang="en-US" altLang="zh-CN" dirty="0"/>
              <a:t>Eureka Client </a:t>
            </a:r>
            <a:r>
              <a:rPr lang="zh-CN" altLang="en-US" dirty="0"/>
              <a:t>获取注册列表信息</a:t>
            </a:r>
            <a:r>
              <a:rPr lang="zh-CN" altLang="en-US" dirty="0" smtClean="0"/>
              <a:t>，这时</a:t>
            </a:r>
            <a:r>
              <a:rPr lang="zh-CN" altLang="en-US" dirty="0"/>
              <a:t>需要自己维护一份服务注册列表信息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4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833</Words>
  <Application>Microsoft Office PowerPoint</Application>
  <PresentationFormat>全屏显示(4:3)</PresentationFormat>
  <Paragraphs>113</Paragraphs>
  <Slides>16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Spring Cloud</vt:lpstr>
      <vt:lpstr>PowerPoint 演示文稿</vt:lpstr>
      <vt:lpstr>Eureka是什么？ eureka是 Netflix 出品的用于实现服务注册和发现的工具。 Spring Cloud 集成了 Eureka，并提供了开箱即用的支持。其中， Eureka 又可细分为 Eureka Server 和 Eureka Client</vt:lpstr>
      <vt:lpstr>PowerPoint 演示文稿</vt:lpstr>
      <vt:lpstr>PowerPoint 演示文稿</vt:lpstr>
      <vt:lpstr>PowerPoint 演示文稿</vt:lpstr>
      <vt:lpstr>Ribbon 负载均衡            </vt:lpstr>
      <vt:lpstr>1. 什么是Hystrix？ 2. Hystrix解决了什么问题？ 3. 如何使用Hystrix?</vt:lpstr>
      <vt:lpstr>PowerPoint 演示文稿</vt:lpstr>
      <vt:lpstr>Hystrix的使用</vt:lpstr>
      <vt:lpstr>Hystrix DashBorad</vt:lpstr>
      <vt:lpstr>Spring Cloud 声明式服务调用 Feign   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zhangweitao</dc:creator>
  <cp:lastModifiedBy>zhangweitao</cp:lastModifiedBy>
  <cp:revision>24</cp:revision>
  <dcterms:created xsi:type="dcterms:W3CDTF">2018-12-10T03:18:40Z</dcterms:created>
  <dcterms:modified xsi:type="dcterms:W3CDTF">2018-12-14T10:22:37Z</dcterms:modified>
</cp:coreProperties>
</file>