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ggzoZeav4WUTf56Ztft/urOWX4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77cb6474d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377cb6474d5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77cb6474d5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377cb6474d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43c0e817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3743c0e817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7cb6474d5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377cb6474d5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dd48c2af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36dd48c2af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43c0e8176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3743c0e8176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743c0e8176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3743c0e8176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743c0e8176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3743c0e8176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77cb6474d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g377cb6474d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77cb6474d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g377cb6474d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77cb6474d5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g377cb6474d5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77cb6474d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g377cb6474d5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43c0e817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3743c0e817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3685f5f55fd_0_186"/>
          <p:cNvGrpSpPr/>
          <p:nvPr/>
        </p:nvGrpSpPr>
        <p:grpSpPr>
          <a:xfrm>
            <a:off x="4350279" y="3807170"/>
            <a:ext cx="443589" cy="140843"/>
            <a:chOff x="4137525" y="2915950"/>
            <a:chExt cx="869100" cy="207000"/>
          </a:xfrm>
        </p:grpSpPr>
        <p:sp>
          <p:nvSpPr>
            <p:cNvPr id="11" name="Google Shape;11;g3685f5f55fd_0_186"/>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3685f5f55fd_0_186"/>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3685f5f55fd_0_186"/>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g3685f5f55fd_0_186"/>
          <p:cNvSpPr txBox="1"/>
          <p:nvPr>
            <p:ph type="ctrTitle"/>
          </p:nvPr>
        </p:nvSpPr>
        <p:spPr>
          <a:xfrm>
            <a:off x="671258" y="1321067"/>
            <a:ext cx="7801500" cy="2306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g3685f5f55fd_0_186"/>
          <p:cNvSpPr txBox="1"/>
          <p:nvPr>
            <p:ph idx="1" type="subTitle"/>
          </p:nvPr>
        </p:nvSpPr>
        <p:spPr>
          <a:xfrm>
            <a:off x="671250" y="4233168"/>
            <a:ext cx="7801500" cy="1056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g3685f5f55fd_0_186"/>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3685f5f55fd_0_223"/>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4" name="Google Shape;54;g3685f5f55fd_0_223"/>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3685f5f55fd_0_226"/>
          <p:cNvSpPr txBox="1"/>
          <p:nvPr>
            <p:ph hasCustomPrompt="1" type="title"/>
          </p:nvPr>
        </p:nvSpPr>
        <p:spPr>
          <a:xfrm>
            <a:off x="311700" y="1673700"/>
            <a:ext cx="8520600" cy="2520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7" name="Google Shape;57;g3685f5f55fd_0_226"/>
          <p:cNvSpPr txBox="1"/>
          <p:nvPr>
            <p:ph idx="1" type="body"/>
          </p:nvPr>
        </p:nvSpPr>
        <p:spPr>
          <a:xfrm>
            <a:off x="311700" y="4304567"/>
            <a:ext cx="8520600" cy="17343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8" name="Google Shape;58;g3685f5f55fd_0_226"/>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g3685f5f55fd_0_230"/>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g3685f5f55fd_0_2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g3685f5f55fd_0_2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1200"/>
              </a:spcBef>
              <a:spcAft>
                <a:spcPts val="0"/>
              </a:spcAft>
              <a:buClr>
                <a:schemeClr val="dk1"/>
              </a:buClr>
              <a:buSzPts val="1800"/>
              <a:buChar char="○"/>
              <a:defRPr/>
            </a:lvl2pPr>
            <a:lvl3pPr indent="-342900" lvl="2" marL="1371600" algn="l">
              <a:lnSpc>
                <a:spcPct val="115000"/>
              </a:lnSpc>
              <a:spcBef>
                <a:spcPts val="1200"/>
              </a:spcBef>
              <a:spcAft>
                <a:spcPts val="0"/>
              </a:spcAft>
              <a:buClr>
                <a:schemeClr val="dk1"/>
              </a:buClr>
              <a:buSzPts val="1800"/>
              <a:buChar char="■"/>
              <a:defRPr/>
            </a:lvl3pPr>
            <a:lvl4pPr indent="-342900" lvl="3" marL="1828800" algn="l">
              <a:lnSpc>
                <a:spcPct val="115000"/>
              </a:lnSpc>
              <a:spcBef>
                <a:spcPts val="1200"/>
              </a:spcBef>
              <a:spcAft>
                <a:spcPts val="0"/>
              </a:spcAft>
              <a:buClr>
                <a:schemeClr val="dk1"/>
              </a:buClr>
              <a:buSzPts val="1800"/>
              <a:buChar char="●"/>
              <a:defRPr/>
            </a:lvl4pPr>
            <a:lvl5pPr indent="-342900" lvl="4" marL="2286000" algn="l">
              <a:lnSpc>
                <a:spcPct val="115000"/>
              </a:lnSpc>
              <a:spcBef>
                <a:spcPts val="1200"/>
              </a:spcBef>
              <a:spcAft>
                <a:spcPts val="0"/>
              </a:spcAft>
              <a:buClr>
                <a:schemeClr val="dk1"/>
              </a:buClr>
              <a:buSzPts val="1800"/>
              <a:buChar char="○"/>
              <a:defRPr/>
            </a:lvl5pPr>
            <a:lvl6pPr indent="-342900" lvl="5" marL="2743200" algn="l">
              <a:lnSpc>
                <a:spcPct val="115000"/>
              </a:lnSpc>
              <a:spcBef>
                <a:spcPts val="1200"/>
              </a:spcBef>
              <a:spcAft>
                <a:spcPts val="0"/>
              </a:spcAft>
              <a:buClr>
                <a:schemeClr val="dk1"/>
              </a:buClr>
              <a:buSzPts val="1800"/>
              <a:buChar char="■"/>
              <a:defRPr/>
            </a:lvl6pPr>
            <a:lvl7pPr indent="-342900" lvl="6" marL="3200400" algn="l">
              <a:lnSpc>
                <a:spcPct val="115000"/>
              </a:lnSpc>
              <a:spcBef>
                <a:spcPts val="1200"/>
              </a:spcBef>
              <a:spcAft>
                <a:spcPts val="0"/>
              </a:spcAft>
              <a:buClr>
                <a:schemeClr val="dk1"/>
              </a:buClr>
              <a:buSzPts val="1800"/>
              <a:buChar char="●"/>
              <a:defRPr/>
            </a:lvl7pPr>
            <a:lvl8pPr indent="-342900" lvl="7" marL="3657600" algn="l">
              <a:lnSpc>
                <a:spcPct val="115000"/>
              </a:lnSpc>
              <a:spcBef>
                <a:spcPts val="1200"/>
              </a:spcBef>
              <a:spcAft>
                <a:spcPts val="0"/>
              </a:spcAft>
              <a:buClr>
                <a:schemeClr val="dk1"/>
              </a:buClr>
              <a:buSzPts val="1800"/>
              <a:buChar char="○"/>
              <a:defRPr/>
            </a:lvl8pPr>
            <a:lvl9pPr indent="-342900" lvl="8" marL="4114800" algn="l">
              <a:lnSpc>
                <a:spcPct val="115000"/>
              </a:lnSpc>
              <a:spcBef>
                <a:spcPts val="1200"/>
              </a:spcBef>
              <a:spcAft>
                <a:spcPts val="1200"/>
              </a:spcAft>
              <a:buClr>
                <a:schemeClr val="dk1"/>
              </a:buClr>
              <a:buSzPts val="1800"/>
              <a:buChar char="■"/>
              <a:defRPr/>
            </a:lvl9pPr>
          </a:lstStyle>
          <a:p/>
        </p:txBody>
      </p:sp>
      <p:sp>
        <p:nvSpPr>
          <p:cNvPr id="20" name="Google Shape;20;g3685f5f55fd_0_2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g3685f5f55fd_0_2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3685f5f55fd_0_2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g3685f5f55fd_0_194"/>
          <p:cNvSpPr txBox="1"/>
          <p:nvPr>
            <p:ph type="title"/>
          </p:nvPr>
        </p:nvSpPr>
        <p:spPr>
          <a:xfrm>
            <a:off x="671250" y="2855000"/>
            <a:ext cx="7852200" cy="11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g3685f5f55fd_0_194"/>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g3685f5f55fd_0_19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g3685f5f55fd_0_19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g3685f5f55fd_0_197"/>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3685f5f55fd_0_20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 name="Google Shape;32;g3685f5f55fd_0_201"/>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g3685f5f55fd_0_201"/>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g3685f5f55fd_0_20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3685f5f55fd_0_20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g3685f5f55fd_0_206"/>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3685f5f55fd_0_209"/>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g3685f5f55fd_0_209"/>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g3685f5f55fd_0_209"/>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g3685f5f55fd_0_213"/>
          <p:cNvSpPr txBox="1"/>
          <p:nvPr>
            <p:ph type="title"/>
          </p:nvPr>
        </p:nvSpPr>
        <p:spPr>
          <a:xfrm>
            <a:off x="490250" y="701800"/>
            <a:ext cx="62271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4" name="Google Shape;44;g3685f5f55fd_0_213"/>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3685f5f55fd_0_216"/>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3685f5f55fd_0_216"/>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3685f5f55fd_0_216"/>
          <p:cNvSpPr txBox="1"/>
          <p:nvPr>
            <p:ph type="title"/>
          </p:nvPr>
        </p:nvSpPr>
        <p:spPr>
          <a:xfrm>
            <a:off x="265500" y="1441867"/>
            <a:ext cx="4045200" cy="228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g3685f5f55fd_0_216"/>
          <p:cNvSpPr txBox="1"/>
          <p:nvPr>
            <p:ph idx="1" type="subTitle"/>
          </p:nvPr>
        </p:nvSpPr>
        <p:spPr>
          <a:xfrm>
            <a:off x="265500" y="3793601"/>
            <a:ext cx="4045200" cy="1794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0" name="Google Shape;50;g3685f5f55fd_0_216"/>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g3685f5f55fd_0_216"/>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3685f5f55fd_0_18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g3685f5f55fd_0_18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g3685f5f55fd_0_182"/>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671258" y="1321067"/>
            <a:ext cx="7801500" cy="2306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latin typeface="Calibri"/>
                <a:ea typeface="Calibri"/>
                <a:cs typeface="Calibri"/>
                <a:sym typeface="Calibri"/>
              </a:rPr>
              <a:t>React Basics &amp; Component-Based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77cb6474d5_0_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559">
                <a:latin typeface="Calibri"/>
                <a:ea typeface="Calibri"/>
                <a:cs typeface="Calibri"/>
                <a:sym typeface="Calibri"/>
              </a:rPr>
              <a:t>Components in React</a:t>
            </a:r>
            <a:endParaRPr sz="2300"/>
          </a:p>
        </p:txBody>
      </p:sp>
      <p:sp>
        <p:nvSpPr>
          <p:cNvPr id="119" name="Google Shape;119;g377cb6474d5_0_40"/>
          <p:cNvSpPr txBox="1"/>
          <p:nvPr>
            <p:ph idx="1" type="body"/>
          </p:nvPr>
        </p:nvSpPr>
        <p:spPr>
          <a:xfrm>
            <a:off x="457200" y="1600200"/>
            <a:ext cx="8229600" cy="4738500"/>
          </a:xfrm>
          <a:prstGeom prst="rect">
            <a:avLst/>
          </a:prstGeom>
          <a:noFill/>
          <a:ln>
            <a:noFill/>
          </a:ln>
        </p:spPr>
        <p:txBody>
          <a:bodyPr anchorCtr="0" anchor="t" bIns="45700" lIns="91425" spcFirstLastPara="1" rIns="91425" wrap="square" tIns="45700">
            <a:noAutofit/>
          </a:bodyPr>
          <a:lstStyle/>
          <a:p>
            <a:pPr indent="-438467" lvl="0" marL="457200" rtl="0" algn="l">
              <a:lnSpc>
                <a:spcPct val="105000"/>
              </a:lnSpc>
              <a:spcBef>
                <a:spcPts val="360"/>
              </a:spcBef>
              <a:spcAft>
                <a:spcPts val="0"/>
              </a:spcAft>
              <a:buSzPts val="3305"/>
              <a:buFont typeface="Calibri"/>
              <a:buChar char="●"/>
            </a:pPr>
            <a:r>
              <a:rPr baseline="30000" lang="en-US" sz="3305">
                <a:solidFill>
                  <a:schemeClr val="dk1"/>
                </a:solidFill>
                <a:latin typeface="Calibri"/>
                <a:ea typeface="Calibri"/>
                <a:cs typeface="Calibri"/>
                <a:sym typeface="Calibri"/>
              </a:rPr>
              <a:t>Class vs </a:t>
            </a:r>
            <a:r>
              <a:rPr baseline="30000" lang="en-US" sz="3305">
                <a:solidFill>
                  <a:schemeClr val="dk1"/>
                </a:solidFill>
                <a:latin typeface="Calibri"/>
                <a:ea typeface="Calibri"/>
                <a:cs typeface="Calibri"/>
                <a:sym typeface="Calibri"/>
              </a:rPr>
              <a:t>Functional</a:t>
            </a:r>
            <a:r>
              <a:rPr baseline="30000" lang="en-US" sz="3305">
                <a:solidFill>
                  <a:schemeClr val="dk1"/>
                </a:solidFill>
                <a:latin typeface="Calibri"/>
                <a:ea typeface="Calibri"/>
                <a:cs typeface="Calibri"/>
                <a:sym typeface="Calibri"/>
              </a:rPr>
              <a:t> components</a:t>
            </a:r>
            <a:endParaRPr baseline="30000" sz="3305">
              <a:solidFill>
                <a:schemeClr val="dk1"/>
              </a:solidFill>
              <a:latin typeface="Calibri"/>
              <a:ea typeface="Calibri"/>
              <a:cs typeface="Calibri"/>
              <a:sym typeface="Calibri"/>
            </a:endParaRPr>
          </a:p>
          <a:p>
            <a:pPr indent="0" lvl="0" marL="0" rtl="0" algn="l">
              <a:lnSpc>
                <a:spcPct val="105000"/>
              </a:lnSpc>
              <a:spcBef>
                <a:spcPts val="360"/>
              </a:spcBef>
              <a:spcAft>
                <a:spcPts val="0"/>
              </a:spcAft>
              <a:buNone/>
            </a:pPr>
            <a:r>
              <a:t/>
            </a:r>
            <a:endParaRPr baseline="30000" sz="3305">
              <a:solidFill>
                <a:schemeClr val="dk1"/>
              </a:solidFill>
              <a:latin typeface="Calibri"/>
              <a:ea typeface="Calibri"/>
              <a:cs typeface="Calibri"/>
              <a:sym typeface="Calibri"/>
            </a:endParaRPr>
          </a:p>
        </p:txBody>
      </p:sp>
      <p:pic>
        <p:nvPicPr>
          <p:cNvPr id="120" name="Google Shape;120;g377cb6474d5_0_40"/>
          <p:cNvPicPr preferRelativeResize="0"/>
          <p:nvPr/>
        </p:nvPicPr>
        <p:blipFill>
          <a:blip r:embed="rId3">
            <a:alphaModFix/>
          </a:blip>
          <a:stretch>
            <a:fillRect/>
          </a:stretch>
        </p:blipFill>
        <p:spPr>
          <a:xfrm>
            <a:off x="1019175" y="2044113"/>
            <a:ext cx="7105650" cy="391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77cb6474d5_0_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559">
                <a:latin typeface="Calibri"/>
                <a:ea typeface="Calibri"/>
                <a:cs typeface="Calibri"/>
                <a:sym typeface="Calibri"/>
              </a:rPr>
              <a:t>Components in React</a:t>
            </a:r>
            <a:endParaRPr sz="2300"/>
          </a:p>
        </p:txBody>
      </p:sp>
      <p:sp>
        <p:nvSpPr>
          <p:cNvPr id="126" name="Google Shape;126;g377cb6474d5_0_48"/>
          <p:cNvSpPr txBox="1"/>
          <p:nvPr>
            <p:ph idx="1" type="body"/>
          </p:nvPr>
        </p:nvSpPr>
        <p:spPr>
          <a:xfrm>
            <a:off x="457200" y="1600200"/>
            <a:ext cx="8229600" cy="4738500"/>
          </a:xfrm>
          <a:prstGeom prst="rect">
            <a:avLst/>
          </a:prstGeom>
          <a:noFill/>
          <a:ln>
            <a:noFill/>
          </a:ln>
        </p:spPr>
        <p:txBody>
          <a:bodyPr anchorCtr="0" anchor="t" bIns="45700" lIns="91425" spcFirstLastPara="1" rIns="91425" wrap="square" tIns="45700">
            <a:noAutofit/>
          </a:bodyPr>
          <a:lstStyle/>
          <a:p>
            <a:pPr indent="-438467" lvl="0" marL="457200" rtl="0" algn="l">
              <a:lnSpc>
                <a:spcPct val="105000"/>
              </a:lnSpc>
              <a:spcBef>
                <a:spcPts val="360"/>
              </a:spcBef>
              <a:spcAft>
                <a:spcPts val="0"/>
              </a:spcAft>
              <a:buSzPts val="3305"/>
              <a:buFont typeface="Calibri"/>
              <a:buChar char="●"/>
            </a:pPr>
            <a:r>
              <a:rPr baseline="30000" lang="en-US" sz="3305">
                <a:solidFill>
                  <a:schemeClr val="dk1"/>
                </a:solidFill>
                <a:latin typeface="Calibri"/>
                <a:ea typeface="Calibri"/>
                <a:cs typeface="Calibri"/>
                <a:sym typeface="Calibri"/>
              </a:rPr>
              <a:t>Class vs Functional components</a:t>
            </a:r>
            <a:endParaRPr baseline="30000" sz="3305">
              <a:solidFill>
                <a:schemeClr val="dk1"/>
              </a:solidFill>
              <a:latin typeface="Calibri"/>
              <a:ea typeface="Calibri"/>
              <a:cs typeface="Calibri"/>
              <a:sym typeface="Calibri"/>
            </a:endParaRPr>
          </a:p>
          <a:p>
            <a:pPr indent="0" lvl="0" marL="0" rtl="0" algn="l">
              <a:lnSpc>
                <a:spcPct val="105000"/>
              </a:lnSpc>
              <a:spcBef>
                <a:spcPts val="360"/>
              </a:spcBef>
              <a:spcAft>
                <a:spcPts val="0"/>
              </a:spcAft>
              <a:buNone/>
            </a:pPr>
            <a:r>
              <a:t/>
            </a:r>
            <a:endParaRPr baseline="30000" sz="3305">
              <a:solidFill>
                <a:schemeClr val="dk1"/>
              </a:solidFill>
              <a:latin typeface="Calibri"/>
              <a:ea typeface="Calibri"/>
              <a:cs typeface="Calibri"/>
              <a:sym typeface="Calibri"/>
            </a:endParaRPr>
          </a:p>
        </p:txBody>
      </p:sp>
      <p:pic>
        <p:nvPicPr>
          <p:cNvPr id="127" name="Google Shape;127;g377cb6474d5_0_48"/>
          <p:cNvPicPr preferRelativeResize="0"/>
          <p:nvPr/>
        </p:nvPicPr>
        <p:blipFill>
          <a:blip r:embed="rId3">
            <a:alphaModFix/>
          </a:blip>
          <a:stretch>
            <a:fillRect/>
          </a:stretch>
        </p:blipFill>
        <p:spPr>
          <a:xfrm>
            <a:off x="1681613" y="2109500"/>
            <a:ext cx="5780774" cy="434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743c0e8176_0_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559">
                <a:latin typeface="Calibri"/>
                <a:ea typeface="Calibri"/>
                <a:cs typeface="Calibri"/>
                <a:sym typeface="Calibri"/>
              </a:rPr>
              <a:t>Props in React</a:t>
            </a:r>
            <a:endParaRPr sz="2300"/>
          </a:p>
        </p:txBody>
      </p:sp>
      <p:sp>
        <p:nvSpPr>
          <p:cNvPr id="133" name="Google Shape;133;g3743c0e8176_0_22"/>
          <p:cNvSpPr txBox="1"/>
          <p:nvPr>
            <p:ph idx="1" type="body"/>
          </p:nvPr>
        </p:nvSpPr>
        <p:spPr>
          <a:xfrm>
            <a:off x="457200" y="1600200"/>
            <a:ext cx="8229600" cy="4738500"/>
          </a:xfrm>
          <a:prstGeom prst="rect">
            <a:avLst/>
          </a:prstGeom>
          <a:noFill/>
          <a:ln>
            <a:noFill/>
          </a:ln>
        </p:spPr>
        <p:txBody>
          <a:bodyPr anchorCtr="0" anchor="t" bIns="45700" lIns="91425" spcFirstLastPara="1" rIns="91425" wrap="square" tIns="45700">
            <a:noAutofit/>
          </a:bodyPr>
          <a:lstStyle/>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Pass data into components</a:t>
            </a:r>
            <a:endParaRPr baseline="30000" sz="3305">
              <a:solidFill>
                <a:schemeClr val="dk1"/>
              </a:solidFill>
              <a:latin typeface="Calibri"/>
              <a:ea typeface="Calibri"/>
              <a:cs typeface="Calibri"/>
              <a:sym typeface="Calibri"/>
            </a:endParaRPr>
          </a:p>
          <a:p>
            <a:pPr indent="0" lvl="0" marL="0" rtl="0" algn="l">
              <a:lnSpc>
                <a:spcPct val="105000"/>
              </a:lnSpc>
              <a:spcBef>
                <a:spcPts val="0"/>
              </a:spcBef>
              <a:spcAft>
                <a:spcPts val="0"/>
              </a:spcAft>
              <a:buNone/>
            </a:pPr>
            <a:r>
              <a:t/>
            </a:r>
            <a:endParaRPr baseline="30000" sz="3305">
              <a:solidFill>
                <a:schemeClr val="dk1"/>
              </a:solidFill>
              <a:latin typeface="Calibri"/>
              <a:ea typeface="Calibri"/>
              <a:cs typeface="Calibri"/>
              <a:sym typeface="Calibri"/>
            </a:endParaRPr>
          </a:p>
          <a:p>
            <a:pPr indent="0" lvl="0" marL="0" rtl="0" algn="l">
              <a:lnSpc>
                <a:spcPct val="105000"/>
              </a:lnSpc>
              <a:spcBef>
                <a:spcPts val="0"/>
              </a:spcBef>
              <a:spcAft>
                <a:spcPts val="0"/>
              </a:spcAft>
              <a:buNone/>
            </a:pPr>
            <a:r>
              <a:t/>
            </a:r>
            <a:endParaRPr baseline="30000" sz="3305">
              <a:solidFill>
                <a:schemeClr val="dk1"/>
              </a:solidFill>
              <a:latin typeface="Calibri"/>
              <a:ea typeface="Calibri"/>
              <a:cs typeface="Calibri"/>
              <a:sym typeface="Calibri"/>
            </a:endParaRPr>
          </a:p>
        </p:txBody>
      </p:sp>
      <p:pic>
        <p:nvPicPr>
          <p:cNvPr id="134" name="Google Shape;134;g3743c0e8176_0_22"/>
          <p:cNvPicPr preferRelativeResize="0"/>
          <p:nvPr/>
        </p:nvPicPr>
        <p:blipFill>
          <a:blip r:embed="rId3">
            <a:alphaModFix/>
          </a:blip>
          <a:stretch>
            <a:fillRect/>
          </a:stretch>
        </p:blipFill>
        <p:spPr>
          <a:xfrm>
            <a:off x="1224465" y="2881400"/>
            <a:ext cx="6695050" cy="175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77cb6474d5_0_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559">
                <a:latin typeface="Calibri"/>
                <a:ea typeface="Calibri"/>
                <a:cs typeface="Calibri"/>
                <a:sym typeface="Calibri"/>
              </a:rPr>
              <a:t>JSX (JavaScript XML)</a:t>
            </a:r>
            <a:endParaRPr sz="2300"/>
          </a:p>
        </p:txBody>
      </p:sp>
      <p:sp>
        <p:nvSpPr>
          <p:cNvPr id="140" name="Google Shape;140;g377cb6474d5_0_61"/>
          <p:cNvSpPr txBox="1"/>
          <p:nvPr>
            <p:ph idx="1" type="body"/>
          </p:nvPr>
        </p:nvSpPr>
        <p:spPr>
          <a:xfrm>
            <a:off x="457200" y="1600200"/>
            <a:ext cx="8229600" cy="4738500"/>
          </a:xfrm>
          <a:prstGeom prst="rect">
            <a:avLst/>
          </a:prstGeom>
          <a:noFill/>
          <a:ln>
            <a:noFill/>
          </a:ln>
        </p:spPr>
        <p:txBody>
          <a:bodyPr anchorCtr="0" anchor="t" bIns="45700" lIns="91425" spcFirstLastPara="1" rIns="91425" wrap="square" tIns="45700">
            <a:noAutofit/>
          </a:bodyPr>
          <a:lstStyle/>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Looks like HTML but inside JS</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Must return a single parent element</a:t>
            </a:r>
            <a:endParaRPr baseline="30000" sz="3305">
              <a:solidFill>
                <a:schemeClr val="dk1"/>
              </a:solidFill>
              <a:latin typeface="Calibri"/>
              <a:ea typeface="Calibri"/>
              <a:cs typeface="Calibri"/>
              <a:sym typeface="Calibri"/>
            </a:endParaRPr>
          </a:p>
        </p:txBody>
      </p:sp>
      <p:pic>
        <p:nvPicPr>
          <p:cNvPr id="141" name="Google Shape;141;g377cb6474d5_0_61"/>
          <p:cNvPicPr preferRelativeResize="0"/>
          <p:nvPr/>
        </p:nvPicPr>
        <p:blipFill>
          <a:blip r:embed="rId3">
            <a:alphaModFix/>
          </a:blip>
          <a:stretch>
            <a:fillRect/>
          </a:stretch>
        </p:blipFill>
        <p:spPr>
          <a:xfrm>
            <a:off x="2047775" y="3754000"/>
            <a:ext cx="5048450" cy="61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6dd48c2af3_0_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259">
                <a:latin typeface="Calibri"/>
                <a:ea typeface="Calibri"/>
                <a:cs typeface="Calibri"/>
                <a:sym typeface="Calibri"/>
              </a:rPr>
              <a:t>State in React</a:t>
            </a:r>
            <a:endParaRPr sz="2000"/>
          </a:p>
        </p:txBody>
      </p:sp>
      <p:sp>
        <p:nvSpPr>
          <p:cNvPr id="147" name="Google Shape;147;g36dd48c2af3_0_16"/>
          <p:cNvSpPr txBox="1"/>
          <p:nvPr>
            <p:ph idx="1" type="body"/>
          </p:nvPr>
        </p:nvSpPr>
        <p:spPr>
          <a:xfrm>
            <a:off x="457200" y="1600200"/>
            <a:ext cx="8229600" cy="4738500"/>
          </a:xfrm>
          <a:prstGeom prst="rect">
            <a:avLst/>
          </a:prstGeom>
          <a:noFill/>
          <a:ln>
            <a:noFill/>
          </a:ln>
        </p:spPr>
        <p:txBody>
          <a:bodyPr anchorCtr="0" anchor="t" bIns="45700" lIns="91425" spcFirstLastPara="1" rIns="91425" wrap="square" tIns="45700">
            <a:noAutofit/>
          </a:bodyPr>
          <a:lstStyle/>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Manages component data</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Example with useState:</a:t>
            </a:r>
            <a:endParaRPr baseline="30000" sz="3305">
              <a:solidFill>
                <a:schemeClr val="dk1"/>
              </a:solidFill>
              <a:latin typeface="Calibri"/>
              <a:ea typeface="Calibri"/>
              <a:cs typeface="Calibri"/>
              <a:sym typeface="Calibri"/>
            </a:endParaRPr>
          </a:p>
          <a:p>
            <a:pPr indent="0" lvl="0" marL="0" rtl="0" algn="l">
              <a:lnSpc>
                <a:spcPct val="105000"/>
              </a:lnSpc>
              <a:spcBef>
                <a:spcPts val="0"/>
              </a:spcBef>
              <a:spcAft>
                <a:spcPts val="0"/>
              </a:spcAft>
              <a:buNone/>
            </a:pPr>
            <a:r>
              <a:t/>
            </a:r>
            <a:endParaRPr baseline="30000" sz="3305">
              <a:solidFill>
                <a:schemeClr val="dk1"/>
              </a:solidFill>
              <a:latin typeface="Calibri"/>
              <a:ea typeface="Calibri"/>
              <a:cs typeface="Calibri"/>
              <a:sym typeface="Calibri"/>
            </a:endParaRPr>
          </a:p>
        </p:txBody>
      </p:sp>
      <p:pic>
        <p:nvPicPr>
          <p:cNvPr id="148" name="Google Shape;148;g36dd48c2af3_0_16"/>
          <p:cNvPicPr preferRelativeResize="0"/>
          <p:nvPr/>
        </p:nvPicPr>
        <p:blipFill>
          <a:blip r:embed="rId3">
            <a:alphaModFix/>
          </a:blip>
          <a:stretch>
            <a:fillRect/>
          </a:stretch>
        </p:blipFill>
        <p:spPr>
          <a:xfrm>
            <a:off x="1833550" y="2996625"/>
            <a:ext cx="5476875" cy="255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743c0e8176_0_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259">
                <a:latin typeface="Calibri"/>
                <a:ea typeface="Calibri"/>
                <a:cs typeface="Calibri"/>
                <a:sym typeface="Calibri"/>
              </a:rPr>
              <a:t>Component Hierarchy</a:t>
            </a:r>
            <a:endParaRPr sz="2000"/>
          </a:p>
        </p:txBody>
      </p:sp>
      <p:sp>
        <p:nvSpPr>
          <p:cNvPr id="154" name="Google Shape;154;g3743c0e8176_0_32"/>
          <p:cNvSpPr txBox="1"/>
          <p:nvPr>
            <p:ph idx="1" type="body"/>
          </p:nvPr>
        </p:nvSpPr>
        <p:spPr>
          <a:xfrm>
            <a:off x="457200" y="1600200"/>
            <a:ext cx="8229600" cy="4738500"/>
          </a:xfrm>
          <a:prstGeom prst="rect">
            <a:avLst/>
          </a:prstGeom>
          <a:noFill/>
          <a:ln>
            <a:noFill/>
          </a:ln>
        </p:spPr>
        <p:txBody>
          <a:bodyPr anchorCtr="0" anchor="t" bIns="45700" lIns="91425" spcFirstLastPara="1" rIns="91425" wrap="square" tIns="45700">
            <a:noAutofit/>
          </a:bodyPr>
          <a:lstStyle/>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Components inside components</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Parent ↔ Child communication with props</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Example: App → Header → Navbar</a:t>
            </a:r>
            <a:endParaRPr baseline="30000" sz="3305">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743c0e8176_0_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259">
                <a:latin typeface="Calibri"/>
                <a:ea typeface="Calibri"/>
                <a:cs typeface="Calibri"/>
                <a:sym typeface="Calibri"/>
              </a:rPr>
              <a:t>Best Practices in Component Design</a:t>
            </a:r>
            <a:endParaRPr sz="2000"/>
          </a:p>
        </p:txBody>
      </p:sp>
      <p:sp>
        <p:nvSpPr>
          <p:cNvPr id="160" name="Google Shape;160;g3743c0e8176_0_40"/>
          <p:cNvSpPr txBox="1"/>
          <p:nvPr>
            <p:ph idx="1" type="body"/>
          </p:nvPr>
        </p:nvSpPr>
        <p:spPr>
          <a:xfrm>
            <a:off x="457200" y="1600200"/>
            <a:ext cx="8229600" cy="4738500"/>
          </a:xfrm>
          <a:prstGeom prst="rect">
            <a:avLst/>
          </a:prstGeom>
          <a:noFill/>
          <a:ln>
            <a:noFill/>
          </a:ln>
        </p:spPr>
        <p:txBody>
          <a:bodyPr anchorCtr="0" anchor="t" bIns="45700" lIns="91425" spcFirstLastPara="1" rIns="91425" wrap="square" tIns="45700">
            <a:noAutofit/>
          </a:bodyPr>
          <a:lstStyle/>
          <a:p>
            <a:pPr indent="-438467" lvl="0" marL="457200" rtl="0" algn="l">
              <a:lnSpc>
                <a:spcPct val="105000"/>
              </a:lnSpc>
              <a:spcBef>
                <a:spcPts val="36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Keep components small and focused</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Reuse components whenever possible</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Use clear naming conventions</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Separate concerns (logic vs UI)</a:t>
            </a:r>
            <a:endParaRPr baseline="30000" sz="3305">
              <a:solidFill>
                <a:schemeClr val="dk1"/>
              </a:solidFill>
              <a:latin typeface="Calibri"/>
              <a:ea typeface="Calibri"/>
              <a:cs typeface="Calibri"/>
              <a:sym typeface="Calibri"/>
            </a:endParaRPr>
          </a:p>
          <a:p>
            <a:pPr indent="0" lvl="0" marL="0" rtl="0" algn="l">
              <a:lnSpc>
                <a:spcPct val="105000"/>
              </a:lnSpc>
              <a:spcBef>
                <a:spcPts val="360"/>
              </a:spcBef>
              <a:spcAft>
                <a:spcPts val="0"/>
              </a:spcAft>
              <a:buNone/>
            </a:pPr>
            <a:r>
              <a:t/>
            </a:r>
            <a:endParaRPr baseline="30000" sz="3305">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743c0e8176_0_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259">
                <a:latin typeface="Calibri"/>
                <a:ea typeface="Calibri"/>
                <a:cs typeface="Calibri"/>
                <a:sym typeface="Calibri"/>
              </a:rPr>
              <a:t>Summary</a:t>
            </a:r>
            <a:endParaRPr sz="2000"/>
          </a:p>
        </p:txBody>
      </p:sp>
      <p:sp>
        <p:nvSpPr>
          <p:cNvPr id="166" name="Google Shape;166;g3743c0e8176_0_48"/>
          <p:cNvSpPr txBox="1"/>
          <p:nvPr>
            <p:ph idx="1" type="body"/>
          </p:nvPr>
        </p:nvSpPr>
        <p:spPr>
          <a:xfrm>
            <a:off x="457200" y="1600200"/>
            <a:ext cx="8229600" cy="4738500"/>
          </a:xfrm>
          <a:prstGeom prst="rect">
            <a:avLst/>
          </a:prstGeom>
          <a:noFill/>
          <a:ln>
            <a:noFill/>
          </a:ln>
        </p:spPr>
        <p:txBody>
          <a:bodyPr anchorCtr="0" anchor="t" bIns="45700" lIns="91425" spcFirstLastPara="1" rIns="91425" wrap="square" tIns="45700">
            <a:noAutofit/>
          </a:bodyPr>
          <a:lstStyle/>
          <a:p>
            <a:pPr indent="-438467" lvl="0" marL="457200" rtl="0" algn="l">
              <a:lnSpc>
                <a:spcPct val="105000"/>
              </a:lnSpc>
              <a:spcBef>
                <a:spcPts val="36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React is a component-based JS library</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Components = reusable building blocks</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JSX mixes HTML-like syntax with JS</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Props = data in, State = data that changes</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Component hierarchy builds scalable UIs</a:t>
            </a:r>
            <a:endParaRPr baseline="30000" sz="3305">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latin typeface="Calibri"/>
                <a:ea typeface="Calibri"/>
                <a:cs typeface="Calibri"/>
                <a:sym typeface="Calibri"/>
              </a:rPr>
              <a:t>What is React?</a:t>
            </a:r>
            <a:endParaRPr/>
          </a:p>
        </p:txBody>
      </p:sp>
      <p:sp>
        <p:nvSpPr>
          <p:cNvPr id="71" name="Google Shape;71;p2"/>
          <p:cNvSpPr txBox="1"/>
          <p:nvPr>
            <p:ph idx="1" type="body"/>
          </p:nvPr>
        </p:nvSpPr>
        <p:spPr>
          <a:xfrm>
            <a:off x="457200" y="1600200"/>
            <a:ext cx="8229600" cy="3639000"/>
          </a:xfrm>
          <a:prstGeom prst="rect">
            <a:avLst/>
          </a:prstGeom>
          <a:noFill/>
          <a:ln>
            <a:noFill/>
          </a:ln>
        </p:spPr>
        <p:txBody>
          <a:bodyPr anchorCtr="0" anchor="t" bIns="45700" lIns="91425" spcFirstLastPara="1" rIns="91425" wrap="square" tIns="45700">
            <a:noAutofit/>
          </a:bodyPr>
          <a:lstStyle/>
          <a:p>
            <a:pPr indent="-393700" lvl="0" marL="457200" rtl="0" algn="l">
              <a:spcBef>
                <a:spcPts val="1200"/>
              </a:spcBef>
              <a:spcAft>
                <a:spcPts val="0"/>
              </a:spcAft>
              <a:buSzPts val="2600"/>
              <a:buChar char="●"/>
            </a:pPr>
            <a:r>
              <a:rPr lang="en-US" sz="2600">
                <a:solidFill>
                  <a:schemeClr val="dk1"/>
                </a:solidFill>
                <a:latin typeface="Calibri"/>
                <a:ea typeface="Calibri"/>
                <a:cs typeface="Calibri"/>
                <a:sym typeface="Calibri"/>
              </a:rPr>
              <a:t>JavaScript library for building UIs</a:t>
            </a:r>
            <a:endParaRPr sz="2600">
              <a:solidFill>
                <a:schemeClr val="dk1"/>
              </a:solidFill>
              <a:latin typeface="Calibri"/>
              <a:ea typeface="Calibri"/>
              <a:cs typeface="Calibri"/>
              <a:sym typeface="Calibri"/>
            </a:endParaRPr>
          </a:p>
          <a:p>
            <a:pPr indent="-393700" lvl="0" marL="457200" rtl="0" algn="l">
              <a:spcBef>
                <a:spcPts val="1200"/>
              </a:spcBef>
              <a:spcAft>
                <a:spcPts val="0"/>
              </a:spcAft>
              <a:buSzPts val="2600"/>
              <a:buChar char="●"/>
            </a:pPr>
            <a:r>
              <a:rPr lang="en-US" sz="2600">
                <a:solidFill>
                  <a:schemeClr val="dk1"/>
                </a:solidFill>
                <a:latin typeface="Calibri"/>
                <a:ea typeface="Calibri"/>
                <a:cs typeface="Calibri"/>
                <a:sym typeface="Calibri"/>
              </a:rPr>
              <a:t>Developed by Facebook (Meta)</a:t>
            </a:r>
            <a:endParaRPr sz="2600">
              <a:solidFill>
                <a:schemeClr val="dk1"/>
              </a:solidFill>
              <a:latin typeface="Calibri"/>
              <a:ea typeface="Calibri"/>
              <a:cs typeface="Calibri"/>
              <a:sym typeface="Calibri"/>
            </a:endParaRPr>
          </a:p>
          <a:p>
            <a:pPr indent="-393700" lvl="0" marL="457200" rtl="0" algn="l">
              <a:spcBef>
                <a:spcPts val="120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Popular for SPAs (Single Page Applications)</a:t>
            </a:r>
            <a:endParaRPr sz="2600">
              <a:solidFill>
                <a:schemeClr val="dk1"/>
              </a:solidFill>
              <a:latin typeface="Calibri"/>
              <a:ea typeface="Calibri"/>
              <a:cs typeface="Calibri"/>
              <a:sym typeface="Calibri"/>
            </a:endParaRPr>
          </a:p>
          <a:p>
            <a:pPr indent="-393700" lvl="1" marL="914400" rtl="0" algn="l">
              <a:spcBef>
                <a:spcPts val="1200"/>
              </a:spcBef>
              <a:spcAft>
                <a:spcPts val="1200"/>
              </a:spcAft>
              <a:buClr>
                <a:schemeClr val="dk1"/>
              </a:buClr>
              <a:buSzPts val="2600"/>
              <a:buFont typeface="Calibri"/>
              <a:buChar char="○"/>
            </a:pPr>
            <a:r>
              <a:rPr lang="en-US" sz="2600">
                <a:solidFill>
                  <a:schemeClr val="dk1"/>
                </a:solidFill>
                <a:latin typeface="Calibri"/>
                <a:ea typeface="Calibri"/>
                <a:cs typeface="Calibri"/>
                <a:sym typeface="Calibri"/>
              </a:rPr>
              <a:t>a web application that interacts with the user by dynamically rewriting the current page rather than loading entire new pages from a server</a:t>
            </a:r>
            <a:endParaRPr sz="2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377cb6474d5_0_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latin typeface="Calibri"/>
                <a:ea typeface="Calibri"/>
                <a:cs typeface="Calibri"/>
                <a:sym typeface="Calibri"/>
              </a:rPr>
              <a:t>What is React?</a:t>
            </a:r>
            <a:endParaRPr/>
          </a:p>
        </p:txBody>
      </p:sp>
      <p:sp>
        <p:nvSpPr>
          <p:cNvPr id="77" name="Google Shape;77;g377cb6474d5_0_5"/>
          <p:cNvSpPr txBox="1"/>
          <p:nvPr>
            <p:ph idx="1" type="body"/>
          </p:nvPr>
        </p:nvSpPr>
        <p:spPr>
          <a:xfrm>
            <a:off x="457200" y="1600200"/>
            <a:ext cx="8229600" cy="3639000"/>
          </a:xfrm>
          <a:prstGeom prst="rect">
            <a:avLst/>
          </a:prstGeom>
          <a:noFill/>
          <a:ln>
            <a:noFill/>
          </a:ln>
        </p:spPr>
        <p:txBody>
          <a:bodyPr anchorCtr="0" anchor="t" bIns="45700" lIns="91425" spcFirstLastPara="1" rIns="91425" wrap="square" tIns="45700">
            <a:noAutofit/>
          </a:bodyPr>
          <a:lstStyle/>
          <a:p>
            <a:pPr indent="-393700" lvl="0" marL="457200" rtl="0" algn="l">
              <a:spcBef>
                <a:spcPts val="1200"/>
              </a:spcBef>
              <a:spcAft>
                <a:spcPts val="0"/>
              </a:spcAft>
              <a:buSzPts val="2600"/>
              <a:buChar char="●"/>
            </a:pPr>
            <a:r>
              <a:rPr lang="en-US" sz="2600">
                <a:solidFill>
                  <a:schemeClr val="dk1"/>
                </a:solidFill>
                <a:latin typeface="Calibri"/>
                <a:ea typeface="Calibri"/>
                <a:cs typeface="Calibri"/>
                <a:sym typeface="Calibri"/>
              </a:rPr>
              <a:t>Declarative:</a:t>
            </a:r>
            <a:endParaRPr sz="2600">
              <a:solidFill>
                <a:schemeClr val="dk1"/>
              </a:solidFill>
              <a:latin typeface="Calibri"/>
              <a:ea typeface="Calibri"/>
              <a:cs typeface="Calibri"/>
              <a:sym typeface="Calibri"/>
            </a:endParaRPr>
          </a:p>
          <a:p>
            <a:pPr indent="-393700" lvl="1" marL="914400" rtl="0" algn="l">
              <a:spcBef>
                <a:spcPts val="1200"/>
              </a:spcBef>
              <a:spcAft>
                <a:spcPts val="1200"/>
              </a:spcAft>
              <a:buClr>
                <a:schemeClr val="dk1"/>
              </a:buClr>
              <a:buSzPts val="2600"/>
              <a:buFont typeface="Calibri"/>
              <a:buChar char="○"/>
            </a:pPr>
            <a:r>
              <a:rPr lang="en-US" sz="2600">
                <a:solidFill>
                  <a:schemeClr val="dk1"/>
                </a:solidFill>
                <a:latin typeface="Calibri"/>
                <a:ea typeface="Calibri"/>
                <a:cs typeface="Calibri"/>
                <a:sym typeface="Calibri"/>
              </a:rPr>
              <a:t>React pr</a:t>
            </a:r>
            <a:r>
              <a:rPr lang="en-US" sz="2600">
                <a:solidFill>
                  <a:schemeClr val="dk1"/>
                </a:solidFill>
                <a:latin typeface="Calibri"/>
                <a:ea typeface="Calibri"/>
                <a:cs typeface="Calibri"/>
                <a:sym typeface="Calibri"/>
              </a:rPr>
              <a:t>omotes a declarative approach by allowing developers to describe what the UI should look like for a given state, rather than how to achieve that state through direct DOM manipulations. This abstraction simplifies code, makes it more predictable, and easier to debug, as React handles the underlying updates to match the declared UI.</a:t>
            </a:r>
            <a:endParaRPr sz="2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377cb6474d5_0_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latin typeface="Calibri"/>
                <a:ea typeface="Calibri"/>
                <a:cs typeface="Calibri"/>
                <a:sym typeface="Calibri"/>
              </a:rPr>
              <a:t>What is React?</a:t>
            </a:r>
            <a:endParaRPr/>
          </a:p>
        </p:txBody>
      </p:sp>
      <p:sp>
        <p:nvSpPr>
          <p:cNvPr id="83" name="Google Shape;83;g377cb6474d5_0_12"/>
          <p:cNvSpPr txBox="1"/>
          <p:nvPr>
            <p:ph idx="1" type="body"/>
          </p:nvPr>
        </p:nvSpPr>
        <p:spPr>
          <a:xfrm>
            <a:off x="457200" y="1600200"/>
            <a:ext cx="8229600" cy="3639000"/>
          </a:xfrm>
          <a:prstGeom prst="rect">
            <a:avLst/>
          </a:prstGeom>
          <a:noFill/>
          <a:ln>
            <a:noFill/>
          </a:ln>
        </p:spPr>
        <p:txBody>
          <a:bodyPr anchorCtr="0" anchor="t" bIns="45700" lIns="91425" spcFirstLastPara="1" rIns="91425" wrap="square" tIns="45700">
            <a:noAutofit/>
          </a:bodyPr>
          <a:lstStyle/>
          <a:p>
            <a:pPr indent="-393700" lvl="0" marL="457200" rtl="0" algn="l">
              <a:spcBef>
                <a:spcPts val="1200"/>
              </a:spcBef>
              <a:spcAft>
                <a:spcPts val="0"/>
              </a:spcAft>
              <a:buSzPts val="2600"/>
              <a:buChar char="●"/>
            </a:pPr>
            <a:r>
              <a:rPr lang="en-US" sz="2600">
                <a:solidFill>
                  <a:schemeClr val="dk1"/>
                </a:solidFill>
                <a:latin typeface="Calibri"/>
                <a:ea typeface="Calibri"/>
                <a:cs typeface="Calibri"/>
                <a:sym typeface="Calibri"/>
              </a:rPr>
              <a:t>Efficient</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indent="-393700" lvl="1" marL="914400" rtl="0" algn="l">
              <a:spcBef>
                <a:spcPts val="1200"/>
              </a:spcBef>
              <a:spcAft>
                <a:spcPts val="1200"/>
              </a:spcAft>
              <a:buClr>
                <a:schemeClr val="dk1"/>
              </a:buClr>
              <a:buSzPts val="2600"/>
              <a:buFont typeface="Calibri"/>
              <a:buChar char="○"/>
            </a:pPr>
            <a:r>
              <a:rPr lang="en-US" sz="2600">
                <a:solidFill>
                  <a:schemeClr val="dk1"/>
                </a:solidFill>
                <a:latin typeface="Calibri"/>
                <a:ea typeface="Calibri"/>
                <a:cs typeface="Calibri"/>
                <a:sym typeface="Calibri"/>
              </a:rPr>
              <a:t>React achieves efficiency primarily through its Virtual DOM. Instead of directly manipulating the browser's DOM on every state change, React first updates a lightweight, in-memory representation (the Virtual DOM). It then efficiently calculates the minimal set of changes required to update the actual DOM, leading to faster rendering and improved performance, especially in complex applications with frequent UI updates.</a:t>
            </a:r>
            <a:endParaRPr sz="2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377cb6474d5_0_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latin typeface="Calibri"/>
                <a:ea typeface="Calibri"/>
                <a:cs typeface="Calibri"/>
                <a:sym typeface="Calibri"/>
              </a:rPr>
              <a:t>What is React?</a:t>
            </a:r>
            <a:endParaRPr/>
          </a:p>
        </p:txBody>
      </p:sp>
      <p:sp>
        <p:nvSpPr>
          <p:cNvPr id="89" name="Google Shape;89;g377cb6474d5_0_17"/>
          <p:cNvSpPr txBox="1"/>
          <p:nvPr>
            <p:ph idx="1" type="body"/>
          </p:nvPr>
        </p:nvSpPr>
        <p:spPr>
          <a:xfrm>
            <a:off x="457200" y="1600200"/>
            <a:ext cx="8229600" cy="3639000"/>
          </a:xfrm>
          <a:prstGeom prst="rect">
            <a:avLst/>
          </a:prstGeom>
          <a:noFill/>
          <a:ln>
            <a:noFill/>
          </a:ln>
        </p:spPr>
        <p:txBody>
          <a:bodyPr anchorCtr="0" anchor="t" bIns="45700" lIns="91425" spcFirstLastPara="1" rIns="91425" wrap="square" tIns="45700">
            <a:noAutofit/>
          </a:bodyPr>
          <a:lstStyle/>
          <a:p>
            <a:pPr indent="-393700" lvl="0" marL="457200" rtl="0" algn="l">
              <a:spcBef>
                <a:spcPts val="1200"/>
              </a:spcBef>
              <a:spcAft>
                <a:spcPts val="0"/>
              </a:spcAft>
              <a:buSzPts val="2600"/>
              <a:buChar char="●"/>
            </a:pPr>
            <a:r>
              <a:rPr lang="en-US" sz="2600">
                <a:solidFill>
                  <a:schemeClr val="dk1"/>
                </a:solidFill>
                <a:latin typeface="Calibri"/>
                <a:ea typeface="Calibri"/>
                <a:cs typeface="Calibri"/>
                <a:sym typeface="Calibri"/>
              </a:rPr>
              <a:t>Flexible</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indent="-393700" lvl="1" marL="914400" rtl="0" algn="l">
              <a:spcBef>
                <a:spcPts val="120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Component-based architecture</a:t>
            </a:r>
            <a:endParaRPr sz="2600">
              <a:solidFill>
                <a:schemeClr val="dk1"/>
              </a:solidFill>
              <a:latin typeface="Calibri"/>
              <a:ea typeface="Calibri"/>
              <a:cs typeface="Calibri"/>
              <a:sym typeface="Calibri"/>
            </a:endParaRPr>
          </a:p>
          <a:p>
            <a:pPr indent="-393700" lvl="1" marL="914400" rtl="0" algn="l">
              <a:spcBef>
                <a:spcPts val="120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Unopinionated nature</a:t>
            </a:r>
            <a:endParaRPr sz="2600">
              <a:solidFill>
                <a:schemeClr val="dk1"/>
              </a:solidFill>
              <a:latin typeface="Calibri"/>
              <a:ea typeface="Calibri"/>
              <a:cs typeface="Calibri"/>
              <a:sym typeface="Calibri"/>
            </a:endParaRPr>
          </a:p>
          <a:p>
            <a:pPr indent="-393700" lvl="1" marL="914400" rtl="0" algn="l">
              <a:spcBef>
                <a:spcPts val="1200"/>
              </a:spcBef>
              <a:spcAft>
                <a:spcPts val="1200"/>
              </a:spcAft>
              <a:buClr>
                <a:schemeClr val="dk1"/>
              </a:buClr>
              <a:buSzPts val="2600"/>
              <a:buFont typeface="Calibri"/>
              <a:buChar char="○"/>
            </a:pPr>
            <a:r>
              <a:rPr lang="en-US" sz="2600">
                <a:solidFill>
                  <a:schemeClr val="dk1"/>
                </a:solidFill>
                <a:latin typeface="Calibri"/>
                <a:ea typeface="Calibri"/>
                <a:cs typeface="Calibri"/>
                <a:sym typeface="Calibri"/>
              </a:rPr>
              <a:t>Integration capabilities</a:t>
            </a:r>
            <a:endParaRPr sz="2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377cb6474d5_0_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latin typeface="Calibri"/>
                <a:ea typeface="Calibri"/>
                <a:cs typeface="Calibri"/>
                <a:sym typeface="Calibri"/>
              </a:rPr>
              <a:t>Why </a:t>
            </a:r>
            <a:r>
              <a:rPr lang="en-US" sz="4400">
                <a:latin typeface="Calibri"/>
                <a:ea typeface="Calibri"/>
                <a:cs typeface="Calibri"/>
                <a:sym typeface="Calibri"/>
              </a:rPr>
              <a:t>React?</a:t>
            </a:r>
            <a:endParaRPr/>
          </a:p>
        </p:txBody>
      </p:sp>
      <p:sp>
        <p:nvSpPr>
          <p:cNvPr id="95" name="Google Shape;95;g377cb6474d5_0_26"/>
          <p:cNvSpPr txBox="1"/>
          <p:nvPr>
            <p:ph idx="1" type="body"/>
          </p:nvPr>
        </p:nvSpPr>
        <p:spPr>
          <a:xfrm>
            <a:off x="457200" y="1600200"/>
            <a:ext cx="8229600" cy="3639000"/>
          </a:xfrm>
          <a:prstGeom prst="rect">
            <a:avLst/>
          </a:prstGeom>
          <a:noFill/>
          <a:ln>
            <a:noFill/>
          </a:ln>
        </p:spPr>
        <p:txBody>
          <a:bodyPr anchorCtr="0" anchor="t" bIns="45700" lIns="91425" spcFirstLastPara="1" rIns="91425" wrap="square" tIns="45700">
            <a:noAutofit/>
          </a:bodyPr>
          <a:lstStyle/>
          <a:p>
            <a:pPr indent="-393700" lvl="0" marL="457200" rtl="0" algn="l">
              <a:spcBef>
                <a:spcPts val="1200"/>
              </a:spcBef>
              <a:spcAft>
                <a:spcPts val="0"/>
              </a:spcAft>
              <a:buSzPts val="2600"/>
              <a:buChar char="●"/>
            </a:pPr>
            <a:r>
              <a:rPr lang="en-US" sz="2600">
                <a:solidFill>
                  <a:schemeClr val="dk1"/>
                </a:solidFill>
                <a:latin typeface="Calibri"/>
                <a:ea typeface="Calibri"/>
                <a:cs typeface="Calibri"/>
                <a:sym typeface="Calibri"/>
              </a:rPr>
              <a:t>Component reusability</a:t>
            </a:r>
            <a:endParaRPr sz="2600">
              <a:solidFill>
                <a:schemeClr val="dk1"/>
              </a:solidFill>
              <a:latin typeface="Calibri"/>
              <a:ea typeface="Calibri"/>
              <a:cs typeface="Calibri"/>
              <a:sym typeface="Calibri"/>
            </a:endParaRPr>
          </a:p>
          <a:p>
            <a:pPr indent="-393700" lvl="0" marL="457200" rtl="0" algn="l">
              <a:spcBef>
                <a:spcPts val="1200"/>
              </a:spcBef>
              <a:spcAft>
                <a:spcPts val="0"/>
              </a:spcAft>
              <a:buSzPts val="2600"/>
              <a:buChar char="●"/>
            </a:pPr>
            <a:r>
              <a:rPr lang="en-US" sz="2600">
                <a:solidFill>
                  <a:schemeClr val="dk1"/>
                </a:solidFill>
                <a:latin typeface="Calibri"/>
                <a:ea typeface="Calibri"/>
                <a:cs typeface="Calibri"/>
                <a:sym typeface="Calibri"/>
              </a:rPr>
              <a:t>Virtual DOM for performance</a:t>
            </a:r>
            <a:endParaRPr sz="2600">
              <a:solidFill>
                <a:schemeClr val="dk1"/>
              </a:solidFill>
              <a:latin typeface="Calibri"/>
              <a:ea typeface="Calibri"/>
              <a:cs typeface="Calibri"/>
              <a:sym typeface="Calibri"/>
            </a:endParaRPr>
          </a:p>
          <a:p>
            <a:pPr indent="-393700" lvl="0" marL="457200" rtl="0" algn="l">
              <a:spcBef>
                <a:spcPts val="1200"/>
              </a:spcBef>
              <a:spcAft>
                <a:spcPts val="0"/>
              </a:spcAft>
              <a:buSzPts val="2600"/>
              <a:buChar char="●"/>
            </a:pPr>
            <a:r>
              <a:rPr lang="en-US" sz="2600">
                <a:solidFill>
                  <a:schemeClr val="dk1"/>
                </a:solidFill>
                <a:latin typeface="Calibri"/>
                <a:ea typeface="Calibri"/>
                <a:cs typeface="Calibri"/>
                <a:sym typeface="Calibri"/>
              </a:rPr>
              <a:t>Large community and ecosystem</a:t>
            </a:r>
            <a:endParaRPr sz="2600">
              <a:solidFill>
                <a:schemeClr val="dk1"/>
              </a:solidFill>
              <a:latin typeface="Calibri"/>
              <a:ea typeface="Calibri"/>
              <a:cs typeface="Calibri"/>
              <a:sym typeface="Calibri"/>
            </a:endParaRPr>
          </a:p>
          <a:p>
            <a:pPr indent="-393700" lvl="0" marL="457200" rtl="0" algn="l">
              <a:spcBef>
                <a:spcPts val="1200"/>
              </a:spcBef>
              <a:spcAft>
                <a:spcPts val="1200"/>
              </a:spcAft>
              <a:buSzPts val="2600"/>
              <a:buChar char="●"/>
            </a:pPr>
            <a:r>
              <a:rPr lang="en-US" sz="2600">
                <a:solidFill>
                  <a:schemeClr val="dk1"/>
                </a:solidFill>
                <a:latin typeface="Calibri"/>
                <a:ea typeface="Calibri"/>
                <a:cs typeface="Calibri"/>
                <a:sym typeface="Calibri"/>
              </a:rPr>
              <a:t>Easy integration with back-end APIs</a:t>
            </a:r>
            <a:endParaRPr sz="2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6871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sz="4400">
                <a:latin typeface="Calibri"/>
                <a:ea typeface="Calibri"/>
                <a:cs typeface="Calibri"/>
                <a:sym typeface="Calibri"/>
              </a:rPr>
              <a:t>React vs Traditional Web Development</a:t>
            </a:r>
            <a:endParaRPr/>
          </a:p>
        </p:txBody>
      </p:sp>
      <p:sp>
        <p:nvSpPr>
          <p:cNvPr id="101" name="Google Shape;101;p3"/>
          <p:cNvSpPr txBox="1"/>
          <p:nvPr>
            <p:ph idx="1" type="body"/>
          </p:nvPr>
        </p:nvSpPr>
        <p:spPr>
          <a:xfrm>
            <a:off x="457200" y="1594275"/>
            <a:ext cx="8229600" cy="3639000"/>
          </a:xfrm>
          <a:prstGeom prst="rect">
            <a:avLst/>
          </a:prstGeom>
          <a:noFill/>
          <a:ln>
            <a:noFill/>
          </a:ln>
        </p:spPr>
        <p:txBody>
          <a:bodyPr anchorCtr="0" anchor="t" bIns="45700" lIns="91425" spcFirstLastPara="1" rIns="91425" wrap="square" tIns="45700">
            <a:noAutofit/>
          </a:bodyPr>
          <a:lstStyle/>
          <a:p>
            <a:pPr indent="-444500" lvl="0" marL="457200" rtl="0" algn="l">
              <a:lnSpc>
                <a:spcPct val="105000"/>
              </a:lnSpc>
              <a:spcBef>
                <a:spcPts val="0"/>
              </a:spcBef>
              <a:spcAft>
                <a:spcPts val="0"/>
              </a:spcAft>
              <a:buClr>
                <a:schemeClr val="dk1"/>
              </a:buClr>
              <a:buSzPts val="3400"/>
              <a:buFont typeface="Calibri"/>
              <a:buChar char="●"/>
            </a:pPr>
            <a:r>
              <a:rPr baseline="30000" lang="en-US" sz="3400">
                <a:solidFill>
                  <a:schemeClr val="dk1"/>
                </a:solidFill>
                <a:latin typeface="Calibri"/>
                <a:ea typeface="Calibri"/>
                <a:cs typeface="Calibri"/>
                <a:sym typeface="Calibri"/>
              </a:rPr>
              <a:t>Traditional: HTML, CSS, JS tied together</a:t>
            </a:r>
            <a:endParaRPr baseline="30000" sz="3400">
              <a:solidFill>
                <a:schemeClr val="dk1"/>
              </a:solidFill>
              <a:latin typeface="Calibri"/>
              <a:ea typeface="Calibri"/>
              <a:cs typeface="Calibri"/>
              <a:sym typeface="Calibri"/>
            </a:endParaRPr>
          </a:p>
          <a:p>
            <a:pPr indent="-444500" lvl="0" marL="457200" rtl="0" algn="l">
              <a:lnSpc>
                <a:spcPct val="105000"/>
              </a:lnSpc>
              <a:spcBef>
                <a:spcPts val="0"/>
              </a:spcBef>
              <a:spcAft>
                <a:spcPts val="0"/>
              </a:spcAft>
              <a:buClr>
                <a:schemeClr val="dk1"/>
              </a:buClr>
              <a:buSzPts val="3400"/>
              <a:buFont typeface="Calibri"/>
              <a:buChar char="●"/>
            </a:pPr>
            <a:r>
              <a:rPr baseline="30000" lang="en-US" sz="3400">
                <a:solidFill>
                  <a:schemeClr val="dk1"/>
                </a:solidFill>
                <a:latin typeface="Calibri"/>
                <a:ea typeface="Calibri"/>
                <a:cs typeface="Calibri"/>
                <a:sym typeface="Calibri"/>
              </a:rPr>
              <a:t>React: Component-based, modular, reusable</a:t>
            </a:r>
            <a:endParaRPr baseline="30000" sz="3400">
              <a:solidFill>
                <a:schemeClr val="dk1"/>
              </a:solidFill>
              <a:latin typeface="Calibri"/>
              <a:ea typeface="Calibri"/>
              <a:cs typeface="Calibri"/>
              <a:sym typeface="Calibri"/>
            </a:endParaRPr>
          </a:p>
          <a:p>
            <a:pPr indent="0" lvl="0" marL="0" rtl="0" algn="l">
              <a:lnSpc>
                <a:spcPct val="105000"/>
              </a:lnSpc>
              <a:spcBef>
                <a:spcPts val="0"/>
              </a:spcBef>
              <a:spcAft>
                <a:spcPts val="0"/>
              </a:spcAft>
              <a:buNone/>
            </a:pPr>
            <a:r>
              <a:t/>
            </a:r>
            <a:endParaRPr baseline="30000" sz="3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559">
                <a:latin typeface="Calibri"/>
                <a:ea typeface="Calibri"/>
                <a:cs typeface="Calibri"/>
                <a:sym typeface="Calibri"/>
              </a:rPr>
              <a:t>React Core Concepts</a:t>
            </a:r>
            <a:endParaRPr sz="2300"/>
          </a:p>
        </p:txBody>
      </p:sp>
      <p:sp>
        <p:nvSpPr>
          <p:cNvPr id="107" name="Google Shape;107;p4"/>
          <p:cNvSpPr txBox="1"/>
          <p:nvPr>
            <p:ph idx="1" type="body"/>
          </p:nvPr>
        </p:nvSpPr>
        <p:spPr>
          <a:xfrm>
            <a:off x="457200" y="1600200"/>
            <a:ext cx="8229600" cy="4738500"/>
          </a:xfrm>
          <a:prstGeom prst="rect">
            <a:avLst/>
          </a:prstGeom>
          <a:noFill/>
          <a:ln>
            <a:noFill/>
          </a:ln>
        </p:spPr>
        <p:txBody>
          <a:bodyPr anchorCtr="0" anchor="t" bIns="45700" lIns="91425" spcFirstLastPara="1" rIns="91425" wrap="square" tIns="45700">
            <a:noAutofit/>
          </a:bodyPr>
          <a:lstStyle/>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Components</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Props</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State</a:t>
            </a:r>
            <a:br>
              <a:rPr baseline="30000" lang="en-US" sz="3305">
                <a:solidFill>
                  <a:schemeClr val="dk1"/>
                </a:solidFill>
                <a:latin typeface="Calibri"/>
                <a:ea typeface="Calibri"/>
                <a:cs typeface="Calibri"/>
                <a:sym typeface="Calibri"/>
              </a:rPr>
            </a:br>
            <a:r>
              <a:rPr baseline="30000" lang="en-US" sz="3305">
                <a:solidFill>
                  <a:schemeClr val="dk1"/>
                </a:solidFill>
                <a:latin typeface="Calibri"/>
                <a:ea typeface="Calibri"/>
                <a:cs typeface="Calibri"/>
                <a:sym typeface="Calibri"/>
              </a:rPr>
              <a:t>JSX</a:t>
            </a:r>
            <a:endParaRPr baseline="30000" sz="3305">
              <a:solidFill>
                <a:schemeClr val="dk1"/>
              </a:solidFill>
              <a:latin typeface="Calibri"/>
              <a:ea typeface="Calibri"/>
              <a:cs typeface="Calibri"/>
              <a:sym typeface="Calibri"/>
            </a:endParaRPr>
          </a:p>
          <a:p>
            <a:pPr indent="0" lvl="0" marL="0" rtl="0" algn="l">
              <a:lnSpc>
                <a:spcPct val="105000"/>
              </a:lnSpc>
              <a:spcBef>
                <a:spcPts val="0"/>
              </a:spcBef>
              <a:spcAft>
                <a:spcPts val="0"/>
              </a:spcAft>
              <a:buNone/>
            </a:pPr>
            <a:r>
              <a:t/>
            </a:r>
            <a:endParaRPr baseline="30000" sz="3305">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743c0e8176_0_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US" sz="3559">
                <a:latin typeface="Calibri"/>
                <a:ea typeface="Calibri"/>
                <a:cs typeface="Calibri"/>
                <a:sym typeface="Calibri"/>
              </a:rPr>
              <a:t>Components in React</a:t>
            </a:r>
            <a:endParaRPr sz="2300"/>
          </a:p>
        </p:txBody>
      </p:sp>
      <p:sp>
        <p:nvSpPr>
          <p:cNvPr id="113" name="Google Shape;113;g3743c0e8176_0_12"/>
          <p:cNvSpPr txBox="1"/>
          <p:nvPr>
            <p:ph idx="1" type="body"/>
          </p:nvPr>
        </p:nvSpPr>
        <p:spPr>
          <a:xfrm>
            <a:off x="457200" y="1600200"/>
            <a:ext cx="8229600" cy="4738500"/>
          </a:xfrm>
          <a:prstGeom prst="rect">
            <a:avLst/>
          </a:prstGeom>
          <a:noFill/>
          <a:ln>
            <a:noFill/>
          </a:ln>
        </p:spPr>
        <p:txBody>
          <a:bodyPr anchorCtr="0" anchor="t" bIns="45700" lIns="91425" spcFirstLastPara="1" rIns="91425" wrap="square" tIns="45700">
            <a:noAutofit/>
          </a:bodyPr>
          <a:lstStyle/>
          <a:p>
            <a:pPr indent="-438467" lvl="0" marL="457200" rtl="0" algn="l">
              <a:lnSpc>
                <a:spcPct val="105000"/>
              </a:lnSpc>
              <a:spcBef>
                <a:spcPts val="36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Building blocks of UI</a:t>
            </a:r>
            <a:endParaRPr baseline="30000" sz="3305">
              <a:solidFill>
                <a:schemeClr val="dk1"/>
              </a:solidFill>
              <a:latin typeface="Calibri"/>
              <a:ea typeface="Calibri"/>
              <a:cs typeface="Calibri"/>
              <a:sym typeface="Calibri"/>
            </a:endParaRPr>
          </a:p>
          <a:p>
            <a:pPr indent="-438467" lvl="0" marL="4572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Types:</a:t>
            </a:r>
            <a:endParaRPr baseline="30000" sz="3305">
              <a:solidFill>
                <a:schemeClr val="dk1"/>
              </a:solidFill>
              <a:latin typeface="Calibri"/>
              <a:ea typeface="Calibri"/>
              <a:cs typeface="Calibri"/>
              <a:sym typeface="Calibri"/>
            </a:endParaRPr>
          </a:p>
          <a:p>
            <a:pPr indent="-438467" lvl="1" marL="9144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Functional Components (modern standard)</a:t>
            </a:r>
            <a:endParaRPr baseline="30000" sz="3305">
              <a:solidFill>
                <a:schemeClr val="dk1"/>
              </a:solidFill>
              <a:latin typeface="Calibri"/>
              <a:ea typeface="Calibri"/>
              <a:cs typeface="Calibri"/>
              <a:sym typeface="Calibri"/>
            </a:endParaRPr>
          </a:p>
          <a:p>
            <a:pPr indent="-438467" lvl="1" marL="914400" rtl="0" algn="l">
              <a:lnSpc>
                <a:spcPct val="105000"/>
              </a:lnSpc>
              <a:spcBef>
                <a:spcPts val="0"/>
              </a:spcBef>
              <a:spcAft>
                <a:spcPts val="0"/>
              </a:spcAft>
              <a:buClr>
                <a:schemeClr val="dk1"/>
              </a:buClr>
              <a:buSzPts val="3305"/>
              <a:buFont typeface="Calibri"/>
              <a:buChar char="○"/>
            </a:pPr>
            <a:r>
              <a:rPr baseline="30000" lang="en-US" sz="3305">
                <a:solidFill>
                  <a:schemeClr val="dk1"/>
                </a:solidFill>
                <a:latin typeface="Calibri"/>
                <a:ea typeface="Calibri"/>
                <a:cs typeface="Calibri"/>
                <a:sym typeface="Calibri"/>
              </a:rPr>
              <a:t>Class Components (legacy, but still seen)</a:t>
            </a:r>
            <a:endParaRPr baseline="30000" sz="3305">
              <a:solidFill>
                <a:schemeClr val="dk1"/>
              </a:solidFill>
              <a:latin typeface="Calibri"/>
              <a:ea typeface="Calibri"/>
              <a:cs typeface="Calibri"/>
              <a:sym typeface="Calibri"/>
            </a:endParaRPr>
          </a:p>
          <a:p>
            <a:pPr indent="0" lvl="0" marL="0" rtl="0" algn="l">
              <a:lnSpc>
                <a:spcPct val="105000"/>
              </a:lnSpc>
              <a:spcBef>
                <a:spcPts val="360"/>
              </a:spcBef>
              <a:spcAft>
                <a:spcPts val="0"/>
              </a:spcAft>
              <a:buNone/>
            </a:pPr>
            <a:r>
              <a:t/>
            </a:r>
            <a:endParaRPr baseline="30000" sz="3305">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