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39"/>
  </p:notesMasterIdLst>
  <p:sldIdLst>
    <p:sldId id="256" r:id="rId2"/>
    <p:sldId id="291" r:id="rId3"/>
    <p:sldId id="292" r:id="rId4"/>
    <p:sldId id="293" r:id="rId5"/>
    <p:sldId id="294" r:id="rId6"/>
    <p:sldId id="295" r:id="rId7"/>
    <p:sldId id="296" r:id="rId8"/>
    <p:sldId id="297" r:id="rId9"/>
    <p:sldId id="298" r:id="rId10"/>
    <p:sldId id="299" r:id="rId11"/>
    <p:sldId id="300" r:id="rId12"/>
    <p:sldId id="301" r:id="rId13"/>
    <p:sldId id="302" r:id="rId14"/>
    <p:sldId id="303" r:id="rId15"/>
    <p:sldId id="304" r:id="rId16"/>
    <p:sldId id="305" r:id="rId17"/>
    <p:sldId id="306" r:id="rId18"/>
    <p:sldId id="307" r:id="rId19"/>
    <p:sldId id="308" r:id="rId20"/>
    <p:sldId id="309" r:id="rId21"/>
    <p:sldId id="324" r:id="rId22"/>
    <p:sldId id="325" r:id="rId23"/>
    <p:sldId id="310" r:id="rId24"/>
    <p:sldId id="311" r:id="rId25"/>
    <p:sldId id="312" r:id="rId26"/>
    <p:sldId id="313" r:id="rId27"/>
    <p:sldId id="314" r:id="rId28"/>
    <p:sldId id="315" r:id="rId29"/>
    <p:sldId id="316" r:id="rId30"/>
    <p:sldId id="317" r:id="rId31"/>
    <p:sldId id="326" r:id="rId32"/>
    <p:sldId id="318" r:id="rId33"/>
    <p:sldId id="327" r:id="rId34"/>
    <p:sldId id="328" r:id="rId35"/>
    <p:sldId id="329" r:id="rId36"/>
    <p:sldId id="330" r:id="rId37"/>
    <p:sldId id="331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96" y="1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2T15:39:47.6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24575,'1068'0'0,"-1058"0"-105,-1 0 0,1 0 0,-1 1 0,1 0 0,-1 1 0,0 0 0,0 0 0,0 1 0,0 0 0,0 1 0,0-1 0,10 8 0,0 5-6721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2T15:39:49.0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86 24575,'93'0'0,"124"-16"0,-40-4 0,81-12 0,-187 22 0,1 4 0,138 4 0,-116 4 0,-89-3-65,-1 1 0,1 0 0,0 0 0,0 0 0,0 0 0,-1 1 0,1-1 0,0 1 0,-1 1 0,1-1 0,0 1 0,-1-1 0,0 1 0,1 1 0,-1-1 0,0 1 0,0-1 0,0 1 0,0 0 0,3 4 0,10 20-6761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2T15:54:15.7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24575,'747'0'0,"-707"2"-5,1 2 1,49 12-1,-25-5-1346,-28-5-5475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2T15:54:17.7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24575,'33'0'0,"5"-1"0,44 6 0,-68-3 0,-1 0 0,0 1 0,0 1 0,0 0 0,0 1 0,-1 0 0,12 7 0,4 3 0,0 2 0,-2 1 0,0 1 0,-1 1 0,-1 1 0,0 1 0,35 45 0,-57-63 0,0 0 0,1-1 0,-2 1 0,1 0 0,0 0 0,-1 0 0,1 0 0,-1 0 0,-1 0 0,1 1 0,0-1 0,-1 0 0,0 0 0,0 1 0,0-1 0,-1 0 0,1 0 0,-1 0 0,0 1 0,0-1 0,0 0 0,-1 0 0,0 0 0,-3 6 0,-5 5 0,0 0 0,-1 0 0,-1-2 0,-22 22 0,-3 3 0,-82 75-155,84-82-1055,4-3-5616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2T15:54:25.9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 0 24575,'-7'0'0,"-9"8"0,-9 1 0,-1 0-8191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2T15:55:31.6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0 0 24575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3-12T15:55:34.2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1 173 24575,'1181'0'0,"-1118"3"0,85 14 0,24 3 0,15 2 0,29 0 0,580-20 0,-375-5 0,2502 3 0,-2875-2 0,85-16 0,2 0 0,-86 15 0,204-24 0,189-36 0,-197 31 0,-212 28-195,0-1 0,0-1 0,-1-2 0,0-2 0,-1-1 0,41-19 0,-42 12-6631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77C8CC-19ED-447A-9198-4A0C59F8D3C1}" type="datetimeFigureOut">
              <a:rPr lang="en-US" smtClean="0"/>
              <a:t>3/12/2023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C57229C-2F3E-49F3-828C-3182AF83E2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57392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22238"/>
            <a:ext cx="10058400" cy="12954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719263"/>
            <a:ext cx="53848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719263"/>
            <a:ext cx="5384800" cy="44116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600" y="62484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7600" y="6248400"/>
            <a:ext cx="28448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0728E54-0295-4590-9B5E-0D79B559ACD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6079218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3/12/2023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3/12/2023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  <p:sldLayoutId id="214748366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0.bin"/><Relationship Id="rId3" Type="http://schemas.openxmlformats.org/officeDocument/2006/relationships/image" Target="../media/image8.wmf"/><Relationship Id="rId7" Type="http://schemas.openxmlformats.org/officeDocument/2006/relationships/image" Target="../media/image10.wmf"/><Relationship Id="rId2" Type="http://schemas.openxmlformats.org/officeDocument/2006/relationships/oleObject" Target="../embeddings/oleObject7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9.bin"/><Relationship Id="rId11" Type="http://schemas.openxmlformats.org/officeDocument/2006/relationships/image" Target="../media/image12.wmf"/><Relationship Id="rId5" Type="http://schemas.openxmlformats.org/officeDocument/2006/relationships/image" Target="../media/image9.wmf"/><Relationship Id="rId10" Type="http://schemas.openxmlformats.org/officeDocument/2006/relationships/oleObject" Target="../embeddings/oleObject11.bin"/><Relationship Id="rId4" Type="http://schemas.openxmlformats.org/officeDocument/2006/relationships/oleObject" Target="../embeddings/oleObject8.bin"/><Relationship Id="rId9" Type="http://schemas.openxmlformats.org/officeDocument/2006/relationships/image" Target="../media/image11.w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oleObject" Target="../embeddings/oleObject12.bin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oleObject" Target="../embeddings/oleObject13.bin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6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oleObject" Target="../embeddings/oleObject14.bin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wmf"/><Relationship Id="rId2" Type="http://schemas.openxmlformats.org/officeDocument/2006/relationships/oleObject" Target="../embeddings/oleObject15.bin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4.jpe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oleObject" Target="../embeddings/oleObject16.bin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26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customXml" Target="../ink/ink1.xml"/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34.png"/><Relationship Id="rId5" Type="http://schemas.openxmlformats.org/officeDocument/2006/relationships/image" Target="../media/image30.png"/><Relationship Id="rId10" Type="http://schemas.openxmlformats.org/officeDocument/2006/relationships/customXml" Target="../ink/ink2.xml"/><Relationship Id="rId4" Type="http://schemas.openxmlformats.org/officeDocument/2006/relationships/image" Target="../media/image29.png"/><Relationship Id="rId9" Type="http://schemas.openxmlformats.org/officeDocument/2006/relationships/image" Target="../media/image33.png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6.bin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wmf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13" Type="http://schemas.openxmlformats.org/officeDocument/2006/relationships/customXml" Target="../ink/ink7.xml"/><Relationship Id="rId3" Type="http://schemas.openxmlformats.org/officeDocument/2006/relationships/image" Target="../media/image38.png"/><Relationship Id="rId7" Type="http://schemas.openxmlformats.org/officeDocument/2006/relationships/customXml" Target="../ink/ink4.xml"/><Relationship Id="rId12" Type="http://schemas.openxmlformats.org/officeDocument/2006/relationships/image" Target="../media/image43.png"/><Relationship Id="rId2" Type="http://schemas.openxmlformats.org/officeDocument/2006/relationships/image" Target="../media/image37.png"/><Relationship Id="rId16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11" Type="http://schemas.openxmlformats.org/officeDocument/2006/relationships/customXml" Target="../ink/ink6.xml"/><Relationship Id="rId5" Type="http://schemas.openxmlformats.org/officeDocument/2006/relationships/customXml" Target="../ink/ink3.xml"/><Relationship Id="rId15" Type="http://schemas.openxmlformats.org/officeDocument/2006/relationships/image" Target="../media/image45.png"/><Relationship Id="rId10" Type="http://schemas.openxmlformats.org/officeDocument/2006/relationships/image" Target="../media/image42.png"/><Relationship Id="rId4" Type="http://schemas.openxmlformats.org/officeDocument/2006/relationships/image" Target="../media/image39.png"/><Relationship Id="rId9" Type="http://schemas.openxmlformats.org/officeDocument/2006/relationships/customXml" Target="../ink/ink5.xml"/><Relationship Id="rId14" Type="http://schemas.openxmlformats.org/officeDocument/2006/relationships/image" Target="../media/image44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w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wmf"/><Relationship Id="rId4" Type="http://schemas.openxmlformats.org/officeDocument/2006/relationships/oleObject" Target="../embeddings/oleObject2.bin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oleObject" Target="../embeddings/oleObject4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wmf"/><Relationship Id="rId4" Type="http://schemas.openxmlformats.org/officeDocument/2006/relationships/oleObject" Target="../embeddings/oleObject5.bin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CC662-CFFB-45ED-AD2A-FBEA65EF674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dirty="0"/>
              <a:t>LINEAR MOMENTUM AND COLLISION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F4760EB-86A7-4161-8A91-57E329E5D7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PH" dirty="0"/>
              <a:t>SCHOOL OF ENGINEERING AND ARCHITECTURE</a:t>
            </a:r>
          </a:p>
          <a:p>
            <a:r>
              <a:rPr lang="en-PH" dirty="0"/>
              <a:t>GENERAL ENGINEERING DEPARTMENT</a:t>
            </a:r>
          </a:p>
        </p:txBody>
      </p:sp>
    </p:spTree>
    <p:extLst>
      <p:ext uri="{BB962C8B-B14F-4D97-AF65-F5344CB8AC3E}">
        <p14:creationId xmlns:p14="http://schemas.microsoft.com/office/powerpoint/2010/main" val="9540400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762000"/>
            <a:ext cx="10058400" cy="655638"/>
          </a:xfrm>
        </p:spPr>
        <p:txBody>
          <a:bodyPr>
            <a:normAutofit fontScale="90000"/>
          </a:bodyPr>
          <a:lstStyle/>
          <a:p>
            <a:r>
              <a:rPr lang="en-US"/>
              <a:t>Conservation of Momentum, Archer Example Revisited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609600" y="1829625"/>
            <a:ext cx="5384800" cy="4411662"/>
          </a:xfrm>
        </p:spPr>
        <p:txBody>
          <a:bodyPr/>
          <a:lstStyle/>
          <a:p>
            <a:pPr algn="l"/>
            <a:r>
              <a:rPr lang="en-PH" sz="1800" b="0" i="0" u="none" strike="noStrike" baseline="0" dirty="0">
                <a:latin typeface="NewBaskervilleStd-Roman"/>
              </a:rPr>
              <a:t>A 60-kg archer </a:t>
            </a:r>
            <a:r>
              <a:rPr lang="en-US" sz="1800" b="0" i="0" u="none" strike="noStrike" baseline="0" dirty="0">
                <a:latin typeface="NewBaskervilleStd-Roman"/>
              </a:rPr>
              <a:t>stands at rest on frictionless ice and fires a 0.030-kg arrow horizontally at 85 m/s. With what velocity does the archer move across the ice after firing the arrow?</a:t>
            </a:r>
          </a:p>
          <a:p>
            <a:pPr algn="l"/>
            <a:r>
              <a:rPr lang="en-US" dirty="0"/>
              <a:t>Approaches: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Motion – no 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No information about velocities, etc.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Newton’s Second Law – no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No information about </a:t>
            </a:r>
            <a:r>
              <a:rPr lang="en-US" i="1" dirty="0"/>
              <a:t>F</a:t>
            </a:r>
            <a:r>
              <a:rPr lang="en-US" dirty="0"/>
              <a:t> or </a:t>
            </a:r>
            <a:r>
              <a:rPr lang="en-US" i="1" dirty="0"/>
              <a:t>a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Energy approach – no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No information about work or energy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Momentum – yes</a:t>
            </a:r>
          </a:p>
        </p:txBody>
      </p:sp>
      <p:pic>
        <p:nvPicPr>
          <p:cNvPr id="33798" name="Picture 6" descr="09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8800" y="1524000"/>
            <a:ext cx="4385733" cy="4419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43449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Archer Example, 2</a:t>
            </a:r>
          </a:p>
        </p:txBody>
      </p:sp>
      <p:sp>
        <p:nvSpPr>
          <p:cNvPr id="3481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90000"/>
              </a:lnSpc>
            </a:pPr>
            <a:r>
              <a:rPr lang="en-US"/>
              <a:t>Conceptualize</a:t>
            </a:r>
          </a:p>
          <a:p>
            <a:pPr lvl="1">
              <a:lnSpc>
                <a:spcPct val="90000"/>
              </a:lnSpc>
            </a:pPr>
            <a:r>
              <a:rPr lang="en-US"/>
              <a:t>The arrow is fired one way and the archer recoils in the opposite direction.</a:t>
            </a:r>
          </a:p>
          <a:p>
            <a:pPr marL="0" indent="0">
              <a:lnSpc>
                <a:spcPct val="90000"/>
              </a:lnSpc>
            </a:pPr>
            <a:r>
              <a:rPr lang="en-US"/>
              <a:t>Categorize</a:t>
            </a:r>
          </a:p>
          <a:p>
            <a:pPr lvl="1">
              <a:lnSpc>
                <a:spcPct val="90000"/>
              </a:lnSpc>
            </a:pPr>
            <a:r>
              <a:rPr lang="en-US"/>
              <a:t>Momentum</a:t>
            </a:r>
          </a:p>
          <a:p>
            <a:pPr lvl="2">
              <a:lnSpc>
                <a:spcPct val="90000"/>
              </a:lnSpc>
            </a:pPr>
            <a:r>
              <a:rPr lang="en-US" sz="1800"/>
              <a:t>Let the system be the archer with bow (particle 1) and the arrow (particle 2).</a:t>
            </a:r>
          </a:p>
          <a:p>
            <a:pPr lvl="2">
              <a:lnSpc>
                <a:spcPct val="90000"/>
              </a:lnSpc>
            </a:pPr>
            <a:r>
              <a:rPr lang="en-US" sz="1800"/>
              <a:t>It is not an isolated system in the </a:t>
            </a:r>
            <a:r>
              <a:rPr lang="en-US" sz="1800" i="1"/>
              <a:t>y</a:t>
            </a:r>
            <a:r>
              <a:rPr lang="en-US" sz="1800"/>
              <a:t>-direction because the gravitational force and the normal force act on it.</a:t>
            </a:r>
          </a:p>
          <a:p>
            <a:pPr lvl="2">
              <a:lnSpc>
                <a:spcPct val="90000"/>
              </a:lnSpc>
            </a:pPr>
            <a:r>
              <a:rPr lang="en-US" sz="1800"/>
              <a:t>There are no external forces in the </a:t>
            </a:r>
            <a:r>
              <a:rPr lang="en-US" sz="1800" i="1"/>
              <a:t>x</a:t>
            </a:r>
            <a:r>
              <a:rPr lang="en-US" sz="1800"/>
              <a:t>-direction, so it is isolated in terms of momentum in the </a:t>
            </a:r>
            <a:r>
              <a:rPr lang="en-US" sz="1800" i="1"/>
              <a:t>x</a:t>
            </a:r>
            <a:r>
              <a:rPr lang="en-US" sz="1800"/>
              <a:t>-direction.</a:t>
            </a:r>
          </a:p>
          <a:p>
            <a:pPr lvl="3">
              <a:lnSpc>
                <a:spcPct val="90000"/>
              </a:lnSpc>
            </a:pPr>
            <a:r>
              <a:rPr lang="en-US" sz="1800"/>
              <a:t>Apply the isolated system (momentum) model in terms of momentum components in the </a:t>
            </a:r>
            <a:r>
              <a:rPr lang="en-US" sz="1800" i="1"/>
              <a:t>x</a:t>
            </a:r>
            <a:r>
              <a:rPr lang="en-US" sz="1800"/>
              <a:t>-direction.</a:t>
            </a:r>
          </a:p>
        </p:txBody>
      </p:sp>
    </p:spTree>
    <p:extLst>
      <p:ext uri="{BB962C8B-B14F-4D97-AF65-F5344CB8AC3E}">
        <p14:creationId xmlns:p14="http://schemas.microsoft.com/office/powerpoint/2010/main" val="16016189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9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Archer Example, 3</a:t>
            </a:r>
          </a:p>
        </p:txBody>
      </p:sp>
      <p:sp>
        <p:nvSpPr>
          <p:cNvPr id="4100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lnSpc>
                <a:spcPct val="90000"/>
              </a:lnSpc>
            </a:pPr>
            <a:r>
              <a:rPr lang="en-US" dirty="0"/>
              <a:t>Analyze, cont.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Total momentum before releasing the arrow is 0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The total momentum after releasing the arrow is</a:t>
            </a:r>
          </a:p>
          <a:p>
            <a:pPr lvl="1">
              <a:lnSpc>
                <a:spcPct val="90000"/>
              </a:lnSpc>
            </a:pPr>
            <a:endParaRPr lang="en-US" dirty="0"/>
          </a:p>
          <a:p>
            <a:pPr marL="0" indent="0">
              <a:lnSpc>
                <a:spcPct val="90000"/>
              </a:lnSpc>
            </a:pPr>
            <a:r>
              <a:rPr lang="en-US" dirty="0"/>
              <a:t>Finalize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 The final velocity of the archer is negative.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Indicates he moves in a direction opposite the arrow</a:t>
            </a:r>
          </a:p>
          <a:p>
            <a:pPr lvl="2">
              <a:lnSpc>
                <a:spcPct val="90000"/>
              </a:lnSpc>
            </a:pPr>
            <a:r>
              <a:rPr lang="en-US" dirty="0"/>
              <a:t>Archer has much higher mass than arrow, so velocity is much lower</a:t>
            </a:r>
          </a:p>
          <a:p>
            <a:pPr marL="0" indent="0"/>
            <a:r>
              <a:rPr lang="en-US" dirty="0"/>
              <a:t>Notes</a:t>
            </a:r>
          </a:p>
          <a:p>
            <a:pPr lvl="1"/>
            <a:r>
              <a:rPr lang="en-US" dirty="0"/>
              <a:t>The problem seems very simple, but could not be solved using previous analysis models.</a:t>
            </a:r>
          </a:p>
          <a:p>
            <a:pPr lvl="1"/>
            <a:r>
              <a:rPr lang="en-US" dirty="0"/>
              <a:t>Using the new momentum model made the solution quite simple.</a:t>
            </a:r>
          </a:p>
          <a:p>
            <a:pPr marL="0" indent="0">
              <a:lnSpc>
                <a:spcPct val="90000"/>
              </a:lnSpc>
            </a:pPr>
            <a:r>
              <a:rPr lang="en-US" dirty="0"/>
              <a:t>	</a:t>
            </a:r>
          </a:p>
          <a:p>
            <a:pPr lvl="1">
              <a:lnSpc>
                <a:spcPct val="90000"/>
              </a:lnSpc>
            </a:pPr>
            <a:endParaRPr lang="en-US" dirty="0"/>
          </a:p>
          <a:p>
            <a:pPr lvl="1">
              <a:lnSpc>
                <a:spcPct val="90000"/>
              </a:lnSpc>
            </a:pPr>
            <a:endParaRPr lang="en-US" dirty="0"/>
          </a:p>
        </p:txBody>
      </p:sp>
      <p:graphicFrame>
        <p:nvGraphicFramePr>
          <p:cNvPr id="4098" name="Object 10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33240638"/>
              </p:ext>
            </p:extLst>
          </p:nvPr>
        </p:nvGraphicFramePr>
        <p:xfrm>
          <a:off x="3556218" y="2932386"/>
          <a:ext cx="4305300" cy="363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361960" imgH="266400" progId="Equation.DSMT4">
                  <p:embed/>
                </p:oleObj>
              </mc:Choice>
              <mc:Fallback>
                <p:oleObj name="Equation" r:id="rId2" imgW="2361960" imgH="26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56218" y="2932386"/>
                        <a:ext cx="4305300" cy="363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76D94C5C-A757-926A-2D5B-2EE55872B273}"/>
              </a:ext>
            </a:extLst>
          </p:cNvPr>
          <p:cNvSpPr txBox="1"/>
          <p:nvPr/>
        </p:nvSpPr>
        <p:spPr>
          <a:xfrm>
            <a:off x="9261987" y="6017342"/>
            <a:ext cx="26104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ANS = -0.042 M/S</a:t>
            </a:r>
            <a:endParaRPr lang="en-PH" dirty="0"/>
          </a:p>
        </p:txBody>
      </p:sp>
    </p:spTree>
    <p:extLst>
      <p:ext uri="{BB962C8B-B14F-4D97-AF65-F5344CB8AC3E}">
        <p14:creationId xmlns:p14="http://schemas.microsoft.com/office/powerpoint/2010/main" val="28331414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Impulse and Momentum</a:t>
            </a:r>
          </a:p>
        </p:txBody>
      </p:sp>
      <p:sp>
        <p:nvSpPr>
          <p:cNvPr id="5128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08000" y="1719263"/>
            <a:ext cx="10464800" cy="4411662"/>
          </a:xfrm>
        </p:spPr>
        <p:txBody>
          <a:bodyPr/>
          <a:lstStyle/>
          <a:p>
            <a:pPr marL="0" indent="0">
              <a:lnSpc>
                <a:spcPct val="90000"/>
              </a:lnSpc>
            </a:pPr>
            <a:r>
              <a:rPr lang="en-US" dirty="0"/>
              <a:t>The momentum of a system changes if a net force from the environment acts on the system.</a:t>
            </a:r>
          </a:p>
          <a:p>
            <a:pPr marL="0" indent="0">
              <a:lnSpc>
                <a:spcPct val="90000"/>
              </a:lnSpc>
            </a:pPr>
            <a:r>
              <a:rPr lang="en-US" dirty="0"/>
              <a:t>For momentum considerations, a system is non-isolated if a net force acts on the system for a time interval.</a:t>
            </a:r>
          </a:p>
          <a:p>
            <a:pPr marL="0" indent="0">
              <a:lnSpc>
                <a:spcPct val="90000"/>
              </a:lnSpc>
            </a:pPr>
            <a:r>
              <a:rPr lang="en-US" dirty="0"/>
              <a:t>From Newton’s Second Law, </a:t>
            </a:r>
            <a:endParaRPr lang="en-US" i="1" dirty="0"/>
          </a:p>
          <a:p>
            <a:pPr marL="0" indent="0">
              <a:lnSpc>
                <a:spcPct val="90000"/>
              </a:lnSpc>
            </a:pPr>
            <a:r>
              <a:rPr lang="en-US" dirty="0"/>
              <a:t>Solving for         gives </a:t>
            </a:r>
            <a:endParaRPr lang="en-US" i="1" dirty="0"/>
          </a:p>
          <a:p>
            <a:pPr marL="0" indent="0">
              <a:lnSpc>
                <a:spcPct val="90000"/>
              </a:lnSpc>
            </a:pPr>
            <a:r>
              <a:rPr lang="en-US" dirty="0"/>
              <a:t>Integrating to find the change in momentum over some time interval.</a:t>
            </a:r>
          </a:p>
          <a:p>
            <a:pPr marL="0" indent="0">
              <a:lnSpc>
                <a:spcPct val="90000"/>
              </a:lnSpc>
            </a:pPr>
            <a:endParaRPr lang="en-US" dirty="0"/>
          </a:p>
          <a:p>
            <a:pPr marL="0" indent="0">
              <a:lnSpc>
                <a:spcPct val="90000"/>
              </a:lnSpc>
            </a:pPr>
            <a:endParaRPr lang="en-US" dirty="0"/>
          </a:p>
          <a:p>
            <a:pPr marL="0" indent="0">
              <a:lnSpc>
                <a:spcPct val="90000"/>
              </a:lnSpc>
            </a:pPr>
            <a:r>
              <a:rPr lang="en-US" dirty="0"/>
              <a:t>The integral is called the </a:t>
            </a:r>
            <a:r>
              <a:rPr lang="en-US" i="1" dirty="0"/>
              <a:t>impulse,   ,</a:t>
            </a:r>
            <a:r>
              <a:rPr lang="en-US" dirty="0"/>
              <a:t> of the force acting on an object over </a:t>
            </a:r>
            <a:r>
              <a:rPr lang="en-US" dirty="0">
                <a:latin typeface="Symbol" pitchFamily="80" charset="2"/>
              </a:rPr>
              <a:t>D</a:t>
            </a:r>
            <a:r>
              <a:rPr lang="en-US" i="1" dirty="0"/>
              <a:t>t.</a:t>
            </a:r>
          </a:p>
        </p:txBody>
      </p:sp>
      <p:graphicFrame>
        <p:nvGraphicFramePr>
          <p:cNvPr id="5122" name="Object 1024"/>
          <p:cNvGraphicFramePr>
            <a:graphicFrameLocks noChangeAspect="1"/>
          </p:cNvGraphicFramePr>
          <p:nvPr/>
        </p:nvGraphicFramePr>
        <p:xfrm>
          <a:off x="1016000" y="4114800"/>
          <a:ext cx="3962400" cy="660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600200" imgH="355320" progId="Equation.DSMT4">
                  <p:embed/>
                </p:oleObj>
              </mc:Choice>
              <mc:Fallback>
                <p:oleObj name="Equation" r:id="rId2" imgW="1600200" imgH="3553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6000" y="4114800"/>
                        <a:ext cx="3962400" cy="660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6" name="Object 1028"/>
          <p:cNvGraphicFramePr>
            <a:graphicFrameLocks noGrp="1" noChangeAspect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2731564"/>
              </p:ext>
            </p:extLst>
          </p:nvPr>
        </p:nvGraphicFramePr>
        <p:xfrm>
          <a:off x="4442372" y="4743669"/>
          <a:ext cx="304800" cy="395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39680" imgH="241200" progId="Equation.DSMT4">
                  <p:embed/>
                </p:oleObj>
              </mc:Choice>
              <mc:Fallback>
                <p:oleObj name="Equation" r:id="rId4" imgW="139680" imgH="2412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42372" y="4743669"/>
                        <a:ext cx="304800" cy="3952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5" name="Object 1027"/>
          <p:cNvGraphicFramePr>
            <a:graphicFrameLocks noChangeAspect="1"/>
          </p:cNvGraphicFramePr>
          <p:nvPr/>
        </p:nvGraphicFramePr>
        <p:xfrm>
          <a:off x="3251200" y="3252788"/>
          <a:ext cx="1930400" cy="463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990360" imgH="317160" progId="Equation.DSMT4">
                  <p:embed/>
                </p:oleObj>
              </mc:Choice>
              <mc:Fallback>
                <p:oleObj name="Equation" r:id="rId6" imgW="990360" imgH="317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1200" y="3252788"/>
                        <a:ext cx="1930400" cy="463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3" name="Object 102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21831826"/>
              </p:ext>
            </p:extLst>
          </p:nvPr>
        </p:nvGraphicFramePr>
        <p:xfrm>
          <a:off x="4186612" y="2664480"/>
          <a:ext cx="1117600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609480" imgH="482400" progId="Equation.DSMT4">
                  <p:embed/>
                </p:oleObj>
              </mc:Choice>
              <mc:Fallback>
                <p:oleObj name="Equation" r:id="rId8" imgW="609480" imgH="482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86612" y="2664480"/>
                        <a:ext cx="1117600" cy="663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124" name="Object 10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7042308"/>
              </p:ext>
            </p:extLst>
          </p:nvPr>
        </p:nvGraphicFramePr>
        <p:xfrm>
          <a:off x="2040763" y="3335338"/>
          <a:ext cx="497417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0" imgW="266400" imgH="253800" progId="Equation.DSMT4">
                  <p:embed/>
                </p:oleObj>
              </mc:Choice>
              <mc:Fallback>
                <p:oleObj name="Equation" r:id="rId10" imgW="26640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0763" y="3335338"/>
                        <a:ext cx="497417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912597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Impulse-Momentum Theorem</a:t>
            </a:r>
          </a:p>
        </p:txBody>
      </p:sp>
      <p:sp>
        <p:nvSpPr>
          <p:cNvPr id="6148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US"/>
              <a:t>This equation expresses the </a:t>
            </a:r>
            <a:r>
              <a:rPr lang="en-US" b="1"/>
              <a:t>impulse-momentum theorem</a:t>
            </a:r>
            <a:r>
              <a:rPr lang="en-US"/>
              <a:t>: The change in the momentum of a particle is equal to the impulse of the new force acting on the  particle.</a:t>
            </a:r>
          </a:p>
          <a:p>
            <a:pPr lvl="1"/>
            <a:r>
              <a:rPr lang="en-US"/>
              <a:t> </a:t>
            </a:r>
          </a:p>
          <a:p>
            <a:pPr lvl="1"/>
            <a:r>
              <a:rPr lang="en-US"/>
              <a:t>This is equivalent to Newton’s Second Law.</a:t>
            </a:r>
          </a:p>
          <a:p>
            <a:pPr lvl="1"/>
            <a:r>
              <a:rPr lang="en-US"/>
              <a:t>This is identical in form to the conservation of energy equation.</a:t>
            </a:r>
          </a:p>
          <a:p>
            <a:pPr lvl="1"/>
            <a:r>
              <a:rPr lang="en-US"/>
              <a:t>This is the most general statement of the principle of conservation of momentum and is called the conservation of momentum equation.</a:t>
            </a:r>
          </a:p>
          <a:p>
            <a:pPr lvl="2"/>
            <a:r>
              <a:rPr lang="en-US"/>
              <a:t>This form applies to non-isolated systems.</a:t>
            </a:r>
          </a:p>
          <a:p>
            <a:pPr lvl="1"/>
            <a:r>
              <a:rPr lang="en-US"/>
              <a:t>This is the mathematical statement of the </a:t>
            </a:r>
            <a:r>
              <a:rPr lang="en-US" b="1"/>
              <a:t>non-isolated system (momentum) model.</a:t>
            </a:r>
            <a:endParaRPr lang="en-US"/>
          </a:p>
          <a:p>
            <a:pPr lvl="1"/>
            <a:endParaRPr lang="en-US"/>
          </a:p>
        </p:txBody>
      </p:sp>
      <p:graphicFrame>
        <p:nvGraphicFramePr>
          <p:cNvPr id="6146" name="Object 10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7500014"/>
              </p:ext>
            </p:extLst>
          </p:nvPr>
        </p:nvGraphicFramePr>
        <p:xfrm>
          <a:off x="3419365" y="3063766"/>
          <a:ext cx="914400" cy="3508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71320" imgH="291960" progId="Equation.DSMT4">
                  <p:embed/>
                </p:oleObj>
              </mc:Choice>
              <mc:Fallback>
                <p:oleObj name="Equation" r:id="rId2" imgW="571320" imgH="291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19365" y="3063766"/>
                        <a:ext cx="914400" cy="3508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2838268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More About Impulse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lnSpc>
                <a:spcPct val="90000"/>
              </a:lnSpc>
            </a:pPr>
            <a:r>
              <a:rPr lang="en-US" sz="1800"/>
              <a:t>Impulse is a vector quantity.</a:t>
            </a:r>
          </a:p>
          <a:p>
            <a:pPr marL="0" indent="0">
              <a:lnSpc>
                <a:spcPct val="90000"/>
              </a:lnSpc>
            </a:pPr>
            <a:r>
              <a:rPr lang="en-US" sz="1800"/>
              <a:t>The magnitude of the impulse is equal to the area under the force-time curve.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The force may vary with time.</a:t>
            </a:r>
          </a:p>
          <a:p>
            <a:pPr marL="0" indent="0">
              <a:lnSpc>
                <a:spcPct val="90000"/>
              </a:lnSpc>
            </a:pPr>
            <a:r>
              <a:rPr lang="en-US" sz="1800"/>
              <a:t>Dimensions of impulse are M L / T</a:t>
            </a:r>
          </a:p>
          <a:p>
            <a:pPr marL="0" indent="0">
              <a:lnSpc>
                <a:spcPct val="90000"/>
              </a:lnSpc>
            </a:pPr>
            <a:r>
              <a:rPr lang="en-US" sz="1800"/>
              <a:t>Impulse is not a property of the particle, but a measure of the change in momentum of the particle.</a:t>
            </a:r>
          </a:p>
          <a:p>
            <a:pPr marL="0" indent="0">
              <a:lnSpc>
                <a:spcPct val="90000"/>
              </a:lnSpc>
            </a:pPr>
            <a:endParaRPr lang="en-US" sz="1800"/>
          </a:p>
        </p:txBody>
      </p:sp>
      <p:pic>
        <p:nvPicPr>
          <p:cNvPr id="35846" name="Picture 6" descr="0903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3261" y="1316426"/>
            <a:ext cx="4688417" cy="4953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71549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Impulse, Final</a:t>
            </a:r>
          </a:p>
        </p:txBody>
      </p:sp>
      <p:sp>
        <p:nvSpPr>
          <p:cNvPr id="7172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marL="0" indent="0"/>
            <a:r>
              <a:rPr lang="en-US" sz="1800"/>
              <a:t>The impulse can also be found by using the time averaged force.</a:t>
            </a:r>
          </a:p>
          <a:p>
            <a:pPr marL="0" indent="0"/>
            <a:r>
              <a:rPr lang="en-US" sz="1800" b="1"/>
              <a:t> </a:t>
            </a:r>
            <a:endParaRPr lang="en-US" sz="1800"/>
          </a:p>
          <a:p>
            <a:pPr marL="0" indent="0"/>
            <a:r>
              <a:rPr lang="en-US" sz="1800"/>
              <a:t>This would give the same impulse as the time-varying force does.</a:t>
            </a:r>
          </a:p>
          <a:p>
            <a:pPr marL="0" indent="0"/>
            <a:endParaRPr lang="en-US" sz="2600" b="1"/>
          </a:p>
        </p:txBody>
      </p:sp>
      <p:graphicFrame>
        <p:nvGraphicFramePr>
          <p:cNvPr id="7170" name="Object 10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30442437"/>
              </p:ext>
            </p:extLst>
          </p:nvPr>
        </p:nvGraphicFramePr>
        <p:xfrm>
          <a:off x="3018218" y="2772105"/>
          <a:ext cx="1422400" cy="392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63280" imgH="317160" progId="Equation.DSMT4">
                  <p:embed/>
                </p:oleObj>
              </mc:Choice>
              <mc:Fallback>
                <p:oleObj name="Equation" r:id="rId2" imgW="863280" imgH="3171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18218" y="2772105"/>
                        <a:ext cx="1422400" cy="392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175" name="Picture 7" descr="0903b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0800" y="1143000"/>
            <a:ext cx="5054600" cy="4876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031538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Impulse Approximation</a:t>
            </a:r>
          </a:p>
        </p:txBody>
      </p:sp>
      <p:sp>
        <p:nvSpPr>
          <p:cNvPr id="8196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90000"/>
              </a:lnSpc>
            </a:pPr>
            <a:r>
              <a:rPr lang="en-US" dirty="0"/>
              <a:t>In many cases, one force acting on a particle acts for a short time, but is much greater than any other force present.</a:t>
            </a:r>
          </a:p>
          <a:p>
            <a:pPr marL="0" indent="0">
              <a:lnSpc>
                <a:spcPct val="90000"/>
              </a:lnSpc>
            </a:pPr>
            <a:r>
              <a:rPr lang="en-US" dirty="0"/>
              <a:t>When using the Impulse Approximation, we will assume this is true.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Especially useful in analyzing collisions</a:t>
            </a:r>
          </a:p>
          <a:p>
            <a:pPr marL="0" indent="0">
              <a:lnSpc>
                <a:spcPct val="90000"/>
              </a:lnSpc>
            </a:pPr>
            <a:r>
              <a:rPr lang="en-US" dirty="0"/>
              <a:t>The force will be called the </a:t>
            </a:r>
            <a:r>
              <a:rPr lang="en-US" i="1" dirty="0"/>
              <a:t>impulsive force.</a:t>
            </a:r>
          </a:p>
          <a:p>
            <a:pPr marL="0" indent="0">
              <a:lnSpc>
                <a:spcPct val="90000"/>
              </a:lnSpc>
            </a:pPr>
            <a:r>
              <a:rPr lang="en-US" dirty="0"/>
              <a:t>The particle is assumed to move very little during the collision.</a:t>
            </a:r>
          </a:p>
          <a:p>
            <a:pPr marL="0" indent="0">
              <a:lnSpc>
                <a:spcPct val="90000"/>
              </a:lnSpc>
            </a:pPr>
            <a:r>
              <a:rPr lang="en-US" dirty="0"/>
              <a:t>                       represent the momenta </a:t>
            </a:r>
            <a:r>
              <a:rPr lang="en-US" i="1" dirty="0"/>
              <a:t>immediately</a:t>
            </a:r>
            <a:r>
              <a:rPr lang="en-US" dirty="0"/>
              <a:t> before and after the collision.</a:t>
            </a:r>
          </a:p>
        </p:txBody>
      </p:sp>
      <p:graphicFrame>
        <p:nvGraphicFramePr>
          <p:cNvPr id="8194" name="Object 10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77827440"/>
              </p:ext>
            </p:extLst>
          </p:nvPr>
        </p:nvGraphicFramePr>
        <p:xfrm>
          <a:off x="3021725" y="4250068"/>
          <a:ext cx="1320800" cy="274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761760" imgH="266400" progId="Equation.DSMT4">
                  <p:embed/>
                </p:oleObj>
              </mc:Choice>
              <mc:Fallback>
                <p:oleObj name="Equation" r:id="rId2" imgW="761760" imgH="26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1725" y="4250068"/>
                        <a:ext cx="1320800" cy="274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0820322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Impulse-Momentum: Crash Test Example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pPr marL="0" indent="0"/>
            <a:r>
              <a:rPr lang="en-US" sz="1800"/>
              <a:t>Conceptualize</a:t>
            </a:r>
            <a:endParaRPr lang="en-US"/>
          </a:p>
          <a:p>
            <a:pPr lvl="1"/>
            <a:r>
              <a:rPr lang="en-US" sz="1800"/>
              <a:t>The collision time is short.</a:t>
            </a:r>
          </a:p>
          <a:p>
            <a:pPr lvl="1"/>
            <a:r>
              <a:rPr lang="en-US" sz="1800"/>
              <a:t>We can image the car being brought to rest very rapidly and then moving back in the opposite direction with a reduced speed.</a:t>
            </a:r>
          </a:p>
          <a:p>
            <a:pPr marL="0" indent="0"/>
            <a:r>
              <a:rPr lang="en-US" sz="1800"/>
              <a:t>Categorize</a:t>
            </a:r>
          </a:p>
          <a:p>
            <a:pPr lvl="1"/>
            <a:r>
              <a:rPr lang="en-US" sz="1800"/>
              <a:t>Assume  net force exerted on the car by wall and friction with the ground is large compared with other forces.</a:t>
            </a:r>
          </a:p>
          <a:p>
            <a:pPr lvl="1"/>
            <a:r>
              <a:rPr lang="en-US" sz="1800"/>
              <a:t>Gravitational and normal forces are perpendicular and so do not effect the horizontal momentum.</a:t>
            </a:r>
          </a:p>
        </p:txBody>
      </p:sp>
      <p:pic>
        <p:nvPicPr>
          <p:cNvPr id="36870" name="Picture 6" descr="0904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2588" y="1828800"/>
            <a:ext cx="4021667" cy="4211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4266203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Crash Test Example, 2</a:t>
            </a:r>
          </a:p>
        </p:txBody>
      </p:sp>
      <p:sp>
        <p:nvSpPr>
          <p:cNvPr id="37891" name="Rectangle 1027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/>
            <a:r>
              <a:rPr lang="en-US"/>
              <a:t>Categorize, cont. </a:t>
            </a:r>
          </a:p>
          <a:p>
            <a:pPr lvl="1"/>
            <a:r>
              <a:rPr lang="en-US"/>
              <a:t>Can apply impulse approximation</a:t>
            </a:r>
          </a:p>
          <a:p>
            <a:pPr lvl="1"/>
            <a:r>
              <a:rPr lang="en-US"/>
              <a:t>The car’s change in momentum is due to an impulse from the environment.</a:t>
            </a:r>
          </a:p>
          <a:p>
            <a:pPr lvl="1"/>
            <a:r>
              <a:rPr lang="en-US"/>
              <a:t>Therefore, the non-isolated system (momentum) model can be applied.</a:t>
            </a:r>
            <a:endParaRPr lang="en-US" sz="2200"/>
          </a:p>
          <a:p>
            <a:pPr marL="0" indent="0">
              <a:lnSpc>
                <a:spcPct val="90000"/>
              </a:lnSpc>
            </a:pPr>
            <a:r>
              <a:rPr lang="en-US"/>
              <a:t>Analyze</a:t>
            </a:r>
          </a:p>
          <a:p>
            <a:pPr lvl="1">
              <a:lnSpc>
                <a:spcPct val="90000"/>
              </a:lnSpc>
            </a:pPr>
            <a:r>
              <a:rPr lang="en-US"/>
              <a:t>The momenta before and after the collision between the car and the wall can be determined .</a:t>
            </a:r>
          </a:p>
          <a:p>
            <a:pPr lvl="1">
              <a:lnSpc>
                <a:spcPct val="90000"/>
              </a:lnSpc>
            </a:pPr>
            <a:r>
              <a:rPr lang="en-US"/>
              <a:t>Find </a:t>
            </a:r>
          </a:p>
          <a:p>
            <a:pPr lvl="2">
              <a:lnSpc>
                <a:spcPct val="90000"/>
              </a:lnSpc>
            </a:pPr>
            <a:r>
              <a:rPr lang="en-US" sz="1800"/>
              <a:t>Initial momentum</a:t>
            </a:r>
          </a:p>
          <a:p>
            <a:pPr lvl="2">
              <a:lnSpc>
                <a:spcPct val="90000"/>
              </a:lnSpc>
            </a:pPr>
            <a:r>
              <a:rPr lang="en-US" sz="1800"/>
              <a:t>Final momentum</a:t>
            </a:r>
          </a:p>
          <a:p>
            <a:pPr lvl="2">
              <a:lnSpc>
                <a:spcPct val="90000"/>
              </a:lnSpc>
            </a:pPr>
            <a:r>
              <a:rPr lang="en-US" sz="1800"/>
              <a:t>Impulse</a:t>
            </a:r>
          </a:p>
          <a:p>
            <a:pPr lvl="2">
              <a:lnSpc>
                <a:spcPct val="90000"/>
              </a:lnSpc>
            </a:pPr>
            <a:r>
              <a:rPr lang="en-US" sz="1800"/>
              <a:t>Average force</a:t>
            </a:r>
          </a:p>
          <a:p>
            <a:pPr marL="0" indent="0">
              <a:lnSpc>
                <a:spcPct val="90000"/>
              </a:lnSpc>
            </a:pPr>
            <a:endParaRPr lang="en-US" sz="2600"/>
          </a:p>
        </p:txBody>
      </p:sp>
    </p:spTree>
    <p:extLst>
      <p:ext uri="{BB962C8B-B14F-4D97-AF65-F5344CB8AC3E}">
        <p14:creationId xmlns:p14="http://schemas.microsoft.com/office/powerpoint/2010/main" val="19764996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Momentum Analysis Models</a:t>
            </a:r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US"/>
              <a:t>Force and acceleration are related by Newton’s second law.</a:t>
            </a:r>
          </a:p>
          <a:p>
            <a:pPr marL="0" indent="0"/>
            <a:r>
              <a:rPr lang="en-US"/>
              <a:t>When force and acceleration vary by time, the situation can be very complicated.</a:t>
            </a:r>
          </a:p>
          <a:p>
            <a:pPr marL="0" indent="0"/>
            <a:r>
              <a:rPr lang="en-US"/>
              <a:t>The techniques developed in this chapter will enable you to understand and analyze these situations in a simple way.</a:t>
            </a:r>
          </a:p>
          <a:p>
            <a:pPr marL="0" indent="0"/>
            <a:r>
              <a:rPr lang="en-US"/>
              <a:t>Will develop momentum versions of analysis models for isolated and non-isolated systems</a:t>
            </a:r>
          </a:p>
          <a:p>
            <a:pPr marL="0" indent="0"/>
            <a:r>
              <a:rPr lang="en-US"/>
              <a:t>These models are especially useful for treating problems that involve collisions and for analyzing rocket propulsion.</a:t>
            </a:r>
          </a:p>
        </p:txBody>
      </p:sp>
    </p:spTree>
    <p:extLst>
      <p:ext uri="{BB962C8B-B14F-4D97-AF65-F5344CB8AC3E}">
        <p14:creationId xmlns:p14="http://schemas.microsoft.com/office/powerpoint/2010/main" val="38937011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Crash Test Example, 3</a:t>
            </a:r>
          </a:p>
        </p:txBody>
      </p:sp>
      <p:sp>
        <p:nvSpPr>
          <p:cNvPr id="3891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90000"/>
              </a:lnSpc>
            </a:pPr>
            <a:r>
              <a:rPr lang="en-US" dirty="0"/>
              <a:t>Finalize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The net force is a combination of the normal force on the car from the wall and nay friction force between the tires and the ground as the front of the car crumples.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Check signs on velocities to be sure they are reasonable</a:t>
            </a:r>
          </a:p>
          <a:p>
            <a:pPr marL="0" indent="0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542973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89898-1857-B45E-6E12-7B9D06096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PROBLEM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D3B69F-41EC-D7B5-3347-AF09184033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latin typeface="NewBaskervilleStd-Roman"/>
              </a:rPr>
              <a:t>In a particular crash test, a car of mass 1 500 kg collides with a wall. The initial and final velocities of the car are </a:t>
            </a:r>
            <a:r>
              <a:rPr lang="en-US" sz="1800" b="1" i="0" u="none" strike="noStrike" baseline="0" dirty="0">
                <a:latin typeface="NewBaskerville-Bold"/>
              </a:rPr>
              <a:t>v</a:t>
            </a:r>
            <a:r>
              <a:rPr lang="pl-PL" sz="1800" b="0" i="1" u="none" strike="noStrike" baseline="0" dirty="0">
                <a:latin typeface="NewBaskerville-Italic"/>
              </a:rPr>
              <a:t>i</a:t>
            </a:r>
            <a:r>
              <a:rPr lang="en-US" sz="1800" b="0" i="1" u="none" strike="noStrike" baseline="0" dirty="0">
                <a:latin typeface="NewBaskerville-Italic"/>
              </a:rPr>
              <a:t> = -</a:t>
            </a:r>
            <a:r>
              <a:rPr lang="pl-PL" sz="1800" b="0" i="0" u="none" strike="noStrike" baseline="0" dirty="0">
                <a:latin typeface="NewBaskerville-Roman"/>
              </a:rPr>
              <a:t>15.0 </a:t>
            </a:r>
            <a:r>
              <a:rPr lang="pl-PL" sz="1800" b="1" i="0" u="none" strike="noStrike" baseline="0" dirty="0">
                <a:latin typeface="NewBaskerville-Bold"/>
              </a:rPr>
              <a:t>i</a:t>
            </a:r>
            <a:r>
              <a:rPr lang="pl-PL" sz="1800" b="0" i="0" u="none" strike="noStrike" baseline="0" dirty="0">
                <a:latin typeface="WWDOC11"/>
              </a:rPr>
              <a:t>^ </a:t>
            </a:r>
            <a:r>
              <a:rPr lang="pl-PL" sz="1800" b="0" i="0" u="none" strike="noStrike" baseline="0" dirty="0">
                <a:latin typeface="NewBaskerville-Roman"/>
              </a:rPr>
              <a:t>m</a:t>
            </a:r>
            <a:r>
              <a:rPr lang="pl-PL" sz="1800" b="0" i="0" u="none" strike="noStrike" baseline="0" dirty="0">
                <a:latin typeface="NewBaskervilleStd-Roman"/>
              </a:rPr>
              <a:t>/</a:t>
            </a:r>
            <a:r>
              <a:rPr lang="pl-PL" sz="1800" b="0" i="0" u="none" strike="noStrike" baseline="0" dirty="0">
                <a:latin typeface="NewBaskerville-Roman"/>
              </a:rPr>
              <a:t>s</a:t>
            </a:r>
            <a:r>
              <a:rPr lang="en-US" sz="1800" b="0" i="0" u="none" strike="noStrike" baseline="0" dirty="0">
                <a:latin typeface="NewBaskerville-Roman"/>
              </a:rPr>
              <a:t> </a:t>
            </a:r>
            <a:r>
              <a:rPr lang="en-PH" sz="1800" b="0" i="0" u="none" strike="noStrike" baseline="0" dirty="0">
                <a:latin typeface="NewBaskervilleStd-Roman"/>
              </a:rPr>
              <a:t>and </a:t>
            </a:r>
            <a:r>
              <a:rPr lang="en-PH" sz="1800" b="1" i="0" u="none" strike="noStrike" baseline="0" dirty="0">
                <a:latin typeface="NewBaskerville-Bold"/>
              </a:rPr>
              <a:t>v</a:t>
            </a:r>
            <a:r>
              <a:rPr lang="en-US" sz="1800" b="0" i="1" u="none" strike="noStrike" baseline="0" dirty="0">
                <a:latin typeface="NewBaskerville-Italic"/>
              </a:rPr>
              <a:t>f </a:t>
            </a:r>
            <a:r>
              <a:rPr lang="en-US" dirty="0">
                <a:latin typeface="WWDOC01"/>
              </a:rPr>
              <a:t>= </a:t>
            </a:r>
            <a:r>
              <a:rPr lang="en-US" sz="1800" b="0" i="0" u="none" strike="noStrike" baseline="0" dirty="0">
                <a:latin typeface="NewBaskerville-Roman"/>
              </a:rPr>
              <a:t>2.60 </a:t>
            </a:r>
            <a:r>
              <a:rPr lang="en-US" sz="1800" b="1" i="0" u="none" strike="noStrike" baseline="0" dirty="0" err="1">
                <a:latin typeface="NewBaskerville-Bold"/>
              </a:rPr>
              <a:t>i</a:t>
            </a:r>
            <a:r>
              <a:rPr lang="en-US" sz="1800" b="0" i="0" u="none" strike="noStrike" baseline="0" dirty="0">
                <a:latin typeface="WWDOC11"/>
              </a:rPr>
              <a:t>^ </a:t>
            </a:r>
            <a:r>
              <a:rPr lang="en-US" sz="1800" b="0" i="0" u="none" strike="noStrike" baseline="0" dirty="0">
                <a:latin typeface="NewBaskerville-Roman"/>
              </a:rPr>
              <a:t>m</a:t>
            </a:r>
            <a:r>
              <a:rPr lang="en-US" sz="1800" b="0" i="0" u="none" strike="noStrike" baseline="0" dirty="0">
                <a:latin typeface="NewBaskervilleStd-Roman"/>
              </a:rPr>
              <a:t>/</a:t>
            </a:r>
            <a:r>
              <a:rPr lang="en-US" sz="1800" b="0" i="0" u="none" strike="noStrike" baseline="0" dirty="0">
                <a:latin typeface="NewBaskerville-Roman"/>
              </a:rPr>
              <a:t>s, </a:t>
            </a:r>
            <a:r>
              <a:rPr lang="en-US" sz="1800" b="0" i="0" u="none" strike="noStrike" baseline="0" dirty="0">
                <a:latin typeface="NewBaskervilleStd-Roman"/>
              </a:rPr>
              <a:t>respectively. If the collision lasts 0.150 s, find the impulse caused by the collision and the average net force exerted on the car.</a:t>
            </a:r>
            <a:endParaRPr lang="en-P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36E8ED-B495-D47A-6863-EBD2EEAA19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8560" y="3429000"/>
            <a:ext cx="2827440" cy="32331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73681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671EB-C0EE-00C8-E8D9-589F2E949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4012B2-FD35-F20A-AD76-8527768E36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800A855-559A-79DA-B419-6BA0162C27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2745702"/>
            <a:ext cx="8622556" cy="23002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115949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Collisions – Characteristics 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90000"/>
              </a:lnSpc>
            </a:pPr>
            <a:r>
              <a:rPr lang="en-US"/>
              <a:t>The term </a:t>
            </a:r>
            <a:r>
              <a:rPr lang="en-US" b="1"/>
              <a:t>collision</a:t>
            </a:r>
            <a:r>
              <a:rPr lang="en-US"/>
              <a:t> represents an event during which two particles come close to each other and interact by means of forces.</a:t>
            </a:r>
          </a:p>
          <a:p>
            <a:pPr lvl="1">
              <a:lnSpc>
                <a:spcPct val="90000"/>
              </a:lnSpc>
            </a:pPr>
            <a:r>
              <a:rPr lang="en-US"/>
              <a:t>May involve physical contact, but must be generalized to include cases with interaction without physical contact</a:t>
            </a:r>
          </a:p>
          <a:p>
            <a:pPr marL="0" indent="0">
              <a:lnSpc>
                <a:spcPct val="90000"/>
              </a:lnSpc>
            </a:pPr>
            <a:r>
              <a:rPr lang="en-US"/>
              <a:t>The interaction forces are assumed to be much greater than any external forces present.</a:t>
            </a:r>
          </a:p>
          <a:p>
            <a:pPr lvl="1">
              <a:lnSpc>
                <a:spcPct val="90000"/>
              </a:lnSpc>
            </a:pPr>
            <a:r>
              <a:rPr lang="en-US"/>
              <a:t>This means the impulse approximation can be used.</a:t>
            </a:r>
          </a:p>
          <a:p>
            <a:pPr marL="0" indent="0">
              <a:lnSpc>
                <a:spcPct val="90000"/>
              </a:lnSpc>
            </a:pPr>
            <a:endParaRPr lang="en-US" sz="2600"/>
          </a:p>
        </p:txBody>
      </p:sp>
    </p:spTree>
    <p:extLst>
      <p:ext uri="{BB962C8B-B14F-4D97-AF65-F5344CB8AC3E}">
        <p14:creationId xmlns:p14="http://schemas.microsoft.com/office/powerpoint/2010/main" val="318521646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Collisions – Example 1 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lnSpc>
                <a:spcPct val="90000"/>
              </a:lnSpc>
            </a:pPr>
            <a:r>
              <a:rPr lang="en-US" sz="1800"/>
              <a:t>Collisions may be the result of direct contact.</a:t>
            </a:r>
          </a:p>
          <a:p>
            <a:pPr marL="0" indent="0">
              <a:lnSpc>
                <a:spcPct val="90000"/>
              </a:lnSpc>
            </a:pPr>
            <a:r>
              <a:rPr lang="en-US" sz="1800"/>
              <a:t>The impulsive forces may vary in time in complicated ways.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This force is internal to the system.</a:t>
            </a:r>
          </a:p>
          <a:p>
            <a:pPr lvl="1">
              <a:lnSpc>
                <a:spcPct val="90000"/>
              </a:lnSpc>
            </a:pPr>
            <a:r>
              <a:rPr lang="en-US" sz="1800"/>
              <a:t>Observe the variations in the active figure.</a:t>
            </a:r>
          </a:p>
          <a:p>
            <a:pPr marL="0" indent="0">
              <a:lnSpc>
                <a:spcPct val="90000"/>
              </a:lnSpc>
            </a:pPr>
            <a:r>
              <a:rPr lang="en-US" sz="1800"/>
              <a:t>Momentum is conserved.</a:t>
            </a:r>
          </a:p>
        </p:txBody>
      </p:sp>
      <p:pic>
        <p:nvPicPr>
          <p:cNvPr id="40965" name="Picture 5" descr="0905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7542" y="1752602"/>
            <a:ext cx="4745424" cy="16188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63045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Collisions – Example 2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sz="half" idx="2"/>
          </p:nvPr>
        </p:nvSpPr>
        <p:spPr>
          <a:xfrm>
            <a:off x="609600" y="1676400"/>
            <a:ext cx="5384800" cy="4438650"/>
          </a:xfrm>
        </p:spPr>
        <p:txBody>
          <a:bodyPr/>
          <a:lstStyle/>
          <a:p>
            <a:pPr marL="0" indent="0"/>
            <a:r>
              <a:rPr lang="en-US" sz="1800"/>
              <a:t>The collision need not include physical contact between the objects.</a:t>
            </a:r>
          </a:p>
          <a:p>
            <a:pPr marL="0" indent="0"/>
            <a:r>
              <a:rPr lang="en-US" sz="1800"/>
              <a:t>There are still forces between the particles.</a:t>
            </a:r>
          </a:p>
          <a:p>
            <a:pPr marL="0" indent="0"/>
            <a:r>
              <a:rPr lang="en-US" sz="1800"/>
              <a:t>This type of collision can be analyzed in the same way as those that include physical contact.</a:t>
            </a:r>
          </a:p>
        </p:txBody>
      </p:sp>
      <p:pic>
        <p:nvPicPr>
          <p:cNvPr id="41990" name="Picture 6" descr="0905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9200" y="1524001"/>
            <a:ext cx="5672667" cy="29321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29876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Types of Collisions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90000"/>
              </a:lnSpc>
            </a:pPr>
            <a:r>
              <a:rPr lang="en-US"/>
              <a:t>In an </a:t>
            </a:r>
            <a:r>
              <a:rPr lang="en-US" b="1" i="1"/>
              <a:t>elastic</a:t>
            </a:r>
            <a:r>
              <a:rPr lang="en-US"/>
              <a:t> collision, momentum and kinetic energy are conserved.</a:t>
            </a:r>
          </a:p>
          <a:p>
            <a:pPr lvl="1">
              <a:lnSpc>
                <a:spcPct val="90000"/>
              </a:lnSpc>
            </a:pPr>
            <a:r>
              <a:rPr lang="en-US"/>
              <a:t>Perfectly elastic collisions occur on a microscopic level.</a:t>
            </a:r>
          </a:p>
          <a:p>
            <a:pPr lvl="1">
              <a:lnSpc>
                <a:spcPct val="90000"/>
              </a:lnSpc>
            </a:pPr>
            <a:r>
              <a:rPr lang="en-US"/>
              <a:t>In macroscopic collisions, only approximately elastic collisions actually occur.</a:t>
            </a:r>
          </a:p>
          <a:p>
            <a:pPr lvl="2">
              <a:lnSpc>
                <a:spcPct val="90000"/>
              </a:lnSpc>
            </a:pPr>
            <a:r>
              <a:rPr lang="en-US" sz="1800"/>
              <a:t>Generally some energy is lost to deformation, sound, etc.</a:t>
            </a:r>
          </a:p>
          <a:p>
            <a:pPr lvl="1">
              <a:lnSpc>
                <a:spcPct val="90000"/>
              </a:lnSpc>
            </a:pPr>
            <a:r>
              <a:rPr lang="en-US" sz="2000"/>
              <a:t>These collisions are described by the isolated system model for both energy and momentum.</a:t>
            </a:r>
          </a:p>
          <a:p>
            <a:pPr lvl="2">
              <a:lnSpc>
                <a:spcPct val="90000"/>
              </a:lnSpc>
            </a:pPr>
            <a:r>
              <a:rPr lang="en-US"/>
              <a:t>There must be no transformation of kinetic energy into other types of energy within the system.</a:t>
            </a:r>
          </a:p>
          <a:p>
            <a:pPr marL="0" indent="0">
              <a:lnSpc>
                <a:spcPct val="90000"/>
              </a:lnSpc>
            </a:pPr>
            <a:r>
              <a:rPr lang="en-US"/>
              <a:t>In an </a:t>
            </a:r>
            <a:r>
              <a:rPr lang="en-US" b="1" i="1"/>
              <a:t>inelastic </a:t>
            </a:r>
            <a:r>
              <a:rPr lang="en-US"/>
              <a:t>collision, kinetic energy is not conserved, although momentum is still conserved.</a:t>
            </a:r>
          </a:p>
          <a:p>
            <a:pPr lvl="1">
              <a:lnSpc>
                <a:spcPct val="90000"/>
              </a:lnSpc>
            </a:pPr>
            <a:r>
              <a:rPr lang="en-US"/>
              <a:t>If the objects stick together after the collision, it is a </a:t>
            </a:r>
            <a:r>
              <a:rPr lang="en-US" b="1" i="1"/>
              <a:t>perfectly inelastic </a:t>
            </a:r>
            <a:r>
              <a:rPr lang="en-US"/>
              <a:t>collision.</a:t>
            </a:r>
          </a:p>
        </p:txBody>
      </p:sp>
    </p:spTree>
    <p:extLst>
      <p:ext uri="{BB962C8B-B14F-4D97-AF65-F5344CB8AC3E}">
        <p14:creationId xmlns:p14="http://schemas.microsoft.com/office/powerpoint/2010/main" val="8945894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Collisions, cont.</a:t>
            </a:r>
          </a:p>
        </p:txBody>
      </p:sp>
      <p:sp>
        <p:nvSpPr>
          <p:cNvPr id="4403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US"/>
              <a:t>In an inelastic collision, some kinetic energy is lost, but the objects do not stick together.</a:t>
            </a:r>
          </a:p>
          <a:p>
            <a:pPr marL="0" indent="0"/>
            <a:r>
              <a:rPr lang="en-US"/>
              <a:t>Elastic and perfectly inelastic collisions are limiting cases, most actual collisions fall in between these two types .</a:t>
            </a:r>
          </a:p>
          <a:p>
            <a:pPr marL="0" indent="0"/>
            <a:r>
              <a:rPr lang="en-US"/>
              <a:t>Momentum is conserved in all collisions</a:t>
            </a:r>
          </a:p>
        </p:txBody>
      </p:sp>
    </p:spTree>
    <p:extLst>
      <p:ext uri="{BB962C8B-B14F-4D97-AF65-F5344CB8AC3E}">
        <p14:creationId xmlns:p14="http://schemas.microsoft.com/office/powerpoint/2010/main" val="373769930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Perfectly Inelastic Collisions</a:t>
            </a:r>
          </a:p>
        </p:txBody>
      </p:sp>
      <p:sp>
        <p:nvSpPr>
          <p:cNvPr id="9220" name="Rectangle 3"/>
          <p:cNvSpPr>
            <a:spLocks noGrp="1" noChangeArrowheads="1"/>
          </p:cNvSpPr>
          <p:nvPr>
            <p:ph sz="half" idx="1"/>
          </p:nvPr>
        </p:nvSpPr>
        <p:spPr>
          <a:xfrm>
            <a:off x="508000" y="1752600"/>
            <a:ext cx="5384800" cy="4438650"/>
          </a:xfrm>
        </p:spPr>
        <p:txBody>
          <a:bodyPr/>
          <a:lstStyle/>
          <a:p>
            <a:pPr marL="0" indent="0"/>
            <a:r>
              <a:rPr lang="en-US" sz="1800" dirty="0"/>
              <a:t>Momentum of an isolated system is conserved in any collision, so the total momentum before the collision is equal to the total momentum of the composite system after the collision.</a:t>
            </a:r>
          </a:p>
          <a:p>
            <a:pPr marL="0" indent="0"/>
            <a:r>
              <a:rPr lang="en-US" sz="1800" dirty="0"/>
              <a:t>Since the objects stick together, they share the same velocity after the collision.</a:t>
            </a:r>
          </a:p>
          <a:p>
            <a:pPr marL="0" indent="0"/>
            <a:r>
              <a:rPr lang="en-US" dirty="0"/>
              <a:t> </a:t>
            </a:r>
          </a:p>
        </p:txBody>
      </p:sp>
      <p:graphicFrame>
        <p:nvGraphicFramePr>
          <p:cNvPr id="9218" name="Object 10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32694844"/>
              </p:ext>
            </p:extLst>
          </p:nvPr>
        </p:nvGraphicFramePr>
        <p:xfrm>
          <a:off x="949435" y="3970285"/>
          <a:ext cx="3759200" cy="3603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286000" imgH="291960" progId="Equation.DSMT4">
                  <p:embed/>
                </p:oleObj>
              </mc:Choice>
              <mc:Fallback>
                <p:oleObj name="Equation" r:id="rId2" imgW="2286000" imgH="29196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9435" y="3970285"/>
                        <a:ext cx="3759200" cy="3603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9223" name="Picture 7" descr="090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8237" y="1274379"/>
            <a:ext cx="3606800" cy="510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57189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Elastic Collisions</a:t>
            </a:r>
          </a:p>
        </p:txBody>
      </p:sp>
      <p:sp>
        <p:nvSpPr>
          <p:cNvPr id="10244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pPr marL="0" indent="0"/>
            <a:r>
              <a:rPr lang="en-US" sz="1800"/>
              <a:t>Both momentum and kinetic energy are conserved.</a:t>
            </a:r>
          </a:p>
          <a:p>
            <a:pPr marL="0" indent="0"/>
            <a:endParaRPr lang="en-US" sz="1800"/>
          </a:p>
          <a:p>
            <a:pPr marL="0" indent="0"/>
            <a:endParaRPr lang="en-US" sz="1800"/>
          </a:p>
          <a:p>
            <a:pPr marL="0" indent="0"/>
            <a:endParaRPr lang="en-US" sz="1800"/>
          </a:p>
          <a:p>
            <a:pPr marL="0" indent="0"/>
            <a:endParaRPr lang="en-US" sz="1800"/>
          </a:p>
          <a:p>
            <a:pPr marL="0" indent="0"/>
            <a:endParaRPr lang="en-US" sz="1800"/>
          </a:p>
          <a:p>
            <a:pPr marL="0" indent="0"/>
            <a:r>
              <a:rPr lang="en-US" sz="1800"/>
              <a:t>Typically, there are two unknowns to solve for and so you need two equations.</a:t>
            </a:r>
          </a:p>
          <a:p>
            <a:pPr marL="0" indent="0">
              <a:buFont typeface="Wingdings" pitchFamily="2" charset="2"/>
              <a:buNone/>
            </a:pPr>
            <a:endParaRPr lang="en-US" sz="1800"/>
          </a:p>
        </p:txBody>
      </p:sp>
      <p:graphicFrame>
        <p:nvGraphicFramePr>
          <p:cNvPr id="10242" name="Object 102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22481752"/>
              </p:ext>
            </p:extLst>
          </p:nvPr>
        </p:nvGraphicFramePr>
        <p:xfrm>
          <a:off x="3028732" y="2853561"/>
          <a:ext cx="2743200" cy="197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320480" imgH="1269720" progId="Equation.DSMT4">
                  <p:embed/>
                </p:oleObj>
              </mc:Choice>
              <mc:Fallback>
                <p:oleObj name="Equation" r:id="rId2" imgW="1320480" imgH="126972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28732" y="2853561"/>
                        <a:ext cx="2743200" cy="1978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0247" name="Picture 7" descr="090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1147" y="1066800"/>
            <a:ext cx="4434417" cy="5105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9801888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Thought Experiment</a:t>
            </a:r>
          </a:p>
        </p:txBody>
      </p:sp>
      <p:sp>
        <p:nvSpPr>
          <p:cNvPr id="29699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latin typeface="NewBaskervilleStd-Roman"/>
              </a:rPr>
              <a:t>A 60-kg archer stands at rest on frictionless ice and fires a 0.030-kg arrow horizontally at 85 m/s. With what velocity does the archer move across the ice </a:t>
            </a:r>
            <a:r>
              <a:rPr lang="en-PH" sz="1800" b="0" i="0" u="none" strike="noStrike" baseline="0" dirty="0">
                <a:latin typeface="NewBaskervilleStd-Roman"/>
              </a:rPr>
              <a:t>after firing the arrow?</a:t>
            </a:r>
          </a:p>
          <a:p>
            <a:pPr lvl="1"/>
            <a:r>
              <a:rPr lang="en-US" dirty="0"/>
              <a:t>Motion models such as a particle under constant acceleration cannot be used.</a:t>
            </a:r>
          </a:p>
          <a:p>
            <a:pPr lvl="2"/>
            <a:r>
              <a:rPr lang="en-US" dirty="0"/>
              <a:t>No information about the acceleration of the arrow</a:t>
            </a:r>
          </a:p>
          <a:p>
            <a:pPr lvl="1"/>
            <a:r>
              <a:rPr lang="en-US" dirty="0"/>
              <a:t>Model of a particle under constant force cannot be used.</a:t>
            </a:r>
          </a:p>
          <a:p>
            <a:pPr lvl="2"/>
            <a:r>
              <a:rPr lang="en-US" dirty="0"/>
              <a:t>No information about forces involved</a:t>
            </a:r>
          </a:p>
          <a:p>
            <a:pPr lvl="1"/>
            <a:r>
              <a:rPr lang="en-US" dirty="0"/>
              <a:t>Energy models cannot be used.</a:t>
            </a:r>
          </a:p>
          <a:p>
            <a:pPr lvl="2"/>
            <a:r>
              <a:rPr lang="en-US" dirty="0"/>
              <a:t>No information about the work or the energy (energies) involved</a:t>
            </a:r>
          </a:p>
          <a:p>
            <a:pPr marL="0" indent="0"/>
            <a:r>
              <a:rPr lang="en-US" dirty="0"/>
              <a:t>A new quantity is needed – linear momentum.</a:t>
            </a:r>
          </a:p>
        </p:txBody>
      </p:sp>
    </p:spTree>
    <p:extLst>
      <p:ext uri="{BB962C8B-B14F-4D97-AF65-F5344CB8AC3E}">
        <p14:creationId xmlns:p14="http://schemas.microsoft.com/office/powerpoint/2010/main" val="203691118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Elastic Collisions, cont.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90000"/>
              </a:lnSpc>
            </a:pPr>
            <a:r>
              <a:rPr lang="en-US" dirty="0"/>
              <a:t>The kinetic energy equation can be difficult to use.</a:t>
            </a:r>
          </a:p>
          <a:p>
            <a:pPr marL="0" indent="0">
              <a:lnSpc>
                <a:spcPct val="90000"/>
              </a:lnSpc>
            </a:pPr>
            <a:r>
              <a:rPr lang="en-US" dirty="0"/>
              <a:t>With some algebraic manipulation, a different equation can be used.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i="1" dirty="0"/>
              <a:t>v</a:t>
            </a:r>
            <a:r>
              <a:rPr lang="en-US" baseline="-25000" dirty="0"/>
              <a:t>1</a:t>
            </a:r>
            <a:r>
              <a:rPr lang="en-US" i="1" baseline="-25000" dirty="0"/>
              <a:t>i</a:t>
            </a:r>
            <a:r>
              <a:rPr lang="en-US" dirty="0"/>
              <a:t> – v</a:t>
            </a:r>
            <a:r>
              <a:rPr lang="en-US" baseline="-25000" dirty="0"/>
              <a:t>2</a:t>
            </a:r>
            <a:r>
              <a:rPr lang="en-US" i="1" baseline="-25000" dirty="0"/>
              <a:t>i</a:t>
            </a:r>
            <a:r>
              <a:rPr lang="en-US" dirty="0"/>
              <a:t> = -(</a:t>
            </a:r>
            <a:r>
              <a:rPr lang="en-US" i="1" dirty="0"/>
              <a:t>v</a:t>
            </a:r>
            <a:r>
              <a:rPr lang="en-US" baseline="-25000" dirty="0"/>
              <a:t>1</a:t>
            </a:r>
            <a:r>
              <a:rPr lang="en-US" i="1" baseline="-25000" dirty="0"/>
              <a:t>f</a:t>
            </a:r>
            <a:r>
              <a:rPr lang="en-US" dirty="0"/>
              <a:t> - </a:t>
            </a:r>
            <a:r>
              <a:rPr lang="en-US" i="1" dirty="0"/>
              <a:t>v</a:t>
            </a:r>
            <a:r>
              <a:rPr lang="en-US" baseline="-25000" dirty="0"/>
              <a:t>2</a:t>
            </a:r>
            <a:r>
              <a:rPr lang="en-US" i="1" baseline="-25000" dirty="0"/>
              <a:t>f</a:t>
            </a:r>
            <a:r>
              <a:rPr lang="en-US" i="1" baseline="30000" dirty="0"/>
              <a:t> </a:t>
            </a:r>
            <a:r>
              <a:rPr lang="en-US" i="1" dirty="0"/>
              <a:t>)</a:t>
            </a:r>
          </a:p>
          <a:p>
            <a:pPr marL="0" indent="0">
              <a:lnSpc>
                <a:spcPct val="90000"/>
              </a:lnSpc>
            </a:pPr>
            <a:r>
              <a:rPr lang="en-US" dirty="0"/>
              <a:t>This equation, along with conservation of momentum, can be used to solve for the two unknowns.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It can only be used with a one-dimensional, elastic collision between two objects.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Using this equation eliminates the need for using an equation with quadratic terms (from the kinetic energy equation).</a:t>
            </a:r>
          </a:p>
          <a:p>
            <a:pPr marL="0" indent="0">
              <a:lnSpc>
                <a:spcPct val="90000"/>
              </a:lnSpc>
            </a:pPr>
            <a:r>
              <a:rPr lang="en-US" dirty="0"/>
              <a:t>Remember to use the appropriate signs for all velocities.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r>
              <a:rPr lang="en-US" dirty="0"/>
              <a:t>	</a:t>
            </a:r>
            <a:r>
              <a:rPr lang="en-US" baseline="-25000" dirty="0"/>
              <a:t>	</a:t>
            </a:r>
          </a:p>
          <a:p>
            <a:pPr lvl="1">
              <a:lnSpc>
                <a:spcPct val="90000"/>
              </a:lnSpc>
              <a:buFont typeface="Wingdings" pitchFamily="2" charset="2"/>
              <a:buNone/>
            </a:pP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13880918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CFB08-4F93-D442-2F06-C82F0A7E1D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DERIVE</a:t>
            </a:r>
            <a:endParaRPr lang="en-PH" dirty="0"/>
          </a:p>
        </p:txBody>
      </p:sp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D34E04DE-DD18-5C7D-DD80-4EFED433F88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343275" y="3730368"/>
            <a:ext cx="2752725" cy="466725"/>
          </a:xfr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63768F1-2681-6202-CD27-CC5880B9BB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7731" y="1423987"/>
            <a:ext cx="4552950" cy="9620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C0E63D1-5622-527A-B02D-32089B220A8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568380" y="2490564"/>
            <a:ext cx="2914650" cy="42862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A1EB32D-B278-19CA-E36F-6B593A77CB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68380" y="2976512"/>
            <a:ext cx="4248150" cy="4953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1AE1454-F0EE-DE19-4BFB-98193AB4F7CE}"/>
              </a:ext>
            </a:extLst>
          </p:cNvPr>
          <p:cNvSpPr txBox="1"/>
          <p:nvPr/>
        </p:nvSpPr>
        <p:spPr>
          <a:xfrm>
            <a:off x="9025705" y="1904999"/>
            <a:ext cx="1056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EQN 2</a:t>
            </a:r>
            <a:endParaRPr lang="en-PH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13A2916-9545-2CB2-8F3D-2CD48EB2C2BC}"/>
              </a:ext>
            </a:extLst>
          </p:cNvPr>
          <p:cNvSpPr txBox="1"/>
          <p:nvPr/>
        </p:nvSpPr>
        <p:spPr>
          <a:xfrm>
            <a:off x="9025705" y="1564330"/>
            <a:ext cx="1056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EQN 1</a:t>
            </a:r>
            <a:endParaRPr lang="en-PH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AB7E25A-D5E7-14F0-3C5A-925971971B28}"/>
              </a:ext>
            </a:extLst>
          </p:cNvPr>
          <p:cNvSpPr txBox="1"/>
          <p:nvPr/>
        </p:nvSpPr>
        <p:spPr>
          <a:xfrm>
            <a:off x="6685628" y="2504192"/>
            <a:ext cx="1056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EQN 2</a:t>
            </a:r>
            <a:endParaRPr lang="en-PH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04E59ED-2013-7C08-F67C-880EE353575F}"/>
              </a:ext>
            </a:extLst>
          </p:cNvPr>
          <p:cNvSpPr txBox="1"/>
          <p:nvPr/>
        </p:nvSpPr>
        <p:spPr>
          <a:xfrm>
            <a:off x="2286307" y="3827761"/>
            <a:ext cx="10569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EQN 1</a:t>
            </a:r>
            <a:endParaRPr lang="en-PH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D6DC357-34DE-42D9-6B49-C730309F6228}"/>
              </a:ext>
            </a:extLst>
          </p:cNvPr>
          <p:cNvSpPr txBox="1"/>
          <p:nvPr/>
        </p:nvSpPr>
        <p:spPr>
          <a:xfrm>
            <a:off x="3143404" y="4354139"/>
            <a:ext cx="16570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DIVIDE THEM</a:t>
            </a:r>
            <a:endParaRPr lang="en-PH" dirty="0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F60A2AC6-22D0-869E-BDFB-014F085BE7D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47850" y="4849025"/>
            <a:ext cx="4248150" cy="495300"/>
          </a:xfrm>
          <a:prstGeom prst="rect">
            <a:avLst/>
          </a:prstGeom>
        </p:spPr>
      </p:pic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007F14B-2C44-13FE-91A5-42E91E9DA618}"/>
              </a:ext>
            </a:extLst>
          </p:cNvPr>
          <p:cNvCxnSpPr/>
          <p:nvPr/>
        </p:nvCxnSpPr>
        <p:spPr>
          <a:xfrm>
            <a:off x="1526306" y="5608265"/>
            <a:ext cx="488171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" name="Content Placeholder 10">
            <a:extLst>
              <a:ext uri="{FF2B5EF4-FFF2-40B4-BE49-F238E27FC236}">
                <a16:creationId xmlns:a16="http://schemas.microsoft.com/office/drawing/2014/main" id="{77D20DFF-8B5B-C7A5-F06C-1A8F81FC01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0801" y="5800505"/>
            <a:ext cx="2752725" cy="466725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E5D5F0C-AADC-EBE4-25A0-C7D29BE47FC2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25886" y="5081588"/>
            <a:ext cx="1800225" cy="35242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FA141C42-F446-B06D-79B3-1B60F4D2404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259198" y="5800505"/>
            <a:ext cx="2133600" cy="504825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9056E0B3-86F4-FAB9-8C7C-81CBC1D025D6}"/>
                  </a:ext>
                </a:extLst>
              </p14:cNvPr>
              <p14:cNvContentPartPr/>
              <p14:nvPr/>
            </p14:nvContentPartPr>
            <p14:xfrm>
              <a:off x="6901514" y="5574391"/>
              <a:ext cx="438480" cy="1800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9056E0B3-86F4-FAB9-8C7C-81CBC1D025D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892874" y="5565751"/>
                <a:ext cx="456120" cy="3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7D2CCE72-DF5E-820D-9214-5633FE661263}"/>
                  </a:ext>
                </a:extLst>
              </p14:cNvPr>
              <p14:cNvContentPartPr/>
              <p14:nvPr/>
            </p14:nvContentPartPr>
            <p14:xfrm>
              <a:off x="6872354" y="5735671"/>
              <a:ext cx="470520" cy="3096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7D2CCE72-DF5E-820D-9214-5633FE66126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863714" y="5726671"/>
                <a:ext cx="488160" cy="48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0307222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Elastic Collisions, final</a:t>
            </a:r>
          </a:p>
        </p:txBody>
      </p:sp>
      <p:sp>
        <p:nvSpPr>
          <p:cNvPr id="4608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90000"/>
              </a:lnSpc>
            </a:pPr>
            <a:r>
              <a:rPr lang="en-US"/>
              <a:t>Example of some special cases:</a:t>
            </a:r>
          </a:p>
          <a:p>
            <a:pPr lvl="1">
              <a:lnSpc>
                <a:spcPct val="90000"/>
              </a:lnSpc>
            </a:pPr>
            <a:r>
              <a:rPr lang="en-US" i="1"/>
              <a:t>m</a:t>
            </a:r>
            <a:r>
              <a:rPr lang="en-US" baseline="-25000"/>
              <a:t>1</a:t>
            </a:r>
            <a:r>
              <a:rPr lang="en-US"/>
              <a:t> = </a:t>
            </a:r>
            <a:r>
              <a:rPr lang="en-US" i="1"/>
              <a:t>m</a:t>
            </a:r>
            <a:r>
              <a:rPr lang="en-US" baseline="-25000"/>
              <a:t>2</a:t>
            </a:r>
            <a:r>
              <a:rPr lang="en-US"/>
              <a:t> – the particles exchange velocities</a:t>
            </a:r>
          </a:p>
          <a:p>
            <a:pPr lvl="1">
              <a:lnSpc>
                <a:spcPct val="90000"/>
              </a:lnSpc>
            </a:pPr>
            <a:r>
              <a:rPr lang="en-US"/>
              <a:t>When a very heavy particle collides head-on with a very light one initially at rest, the heavy particle continues in motion unaltered and the light particle rebounds with a speed of about twice the initial speed of the heavy particle.</a:t>
            </a:r>
          </a:p>
          <a:p>
            <a:pPr lvl="1">
              <a:lnSpc>
                <a:spcPct val="90000"/>
              </a:lnSpc>
            </a:pPr>
            <a:r>
              <a:rPr lang="en-US"/>
              <a:t>When a very light particle collides head-on with a very heavy particle initially at rest, the light particle has its velocity reversed and the heavy particle remains approximately at rest.</a:t>
            </a:r>
          </a:p>
        </p:txBody>
      </p:sp>
    </p:spTree>
    <p:extLst>
      <p:ext uri="{BB962C8B-B14F-4D97-AF65-F5344CB8AC3E}">
        <p14:creationId xmlns:p14="http://schemas.microsoft.com/office/powerpoint/2010/main" val="281191471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652E2-4458-D407-871B-20776CB496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PROBLEM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949FB8-2FFB-1B2C-1D52-85B09A800B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latin typeface="NewBaskervilleStd-Roman"/>
              </a:rPr>
              <a:t>An 1 800-kg car stopped at a traffic light is struck from the rear by a 900-kg car. The two cars become entangled, moving along the same path as that of the originally moving car. If the smaller car were moving at 20.0 m/s before the collision, what is the velocity of the entangled cars after the collision?</a:t>
            </a:r>
            <a:endParaRPr lang="en-P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93FD352-A8F2-8E6C-48A9-C9823408E2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7665" y="3947853"/>
            <a:ext cx="8239138" cy="19633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591699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97F28-3FCD-0786-1501-4962E3EF7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SAMPLE PROBLEM 2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22EEC9-079A-A36F-D5FF-3452970586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lang="en-US" sz="1800" b="0" i="0" u="none" strike="noStrike" baseline="0" dirty="0">
                <a:latin typeface="NewBaskervilleStd-Roman"/>
              </a:rPr>
              <a:t>A block of mass </a:t>
            </a:r>
            <a:r>
              <a:rPr lang="en-US" sz="1800" b="0" i="1" u="none" strike="noStrike" baseline="0" dirty="0">
                <a:latin typeface="NewBaskervilleStd-Italic"/>
              </a:rPr>
              <a:t>m</a:t>
            </a:r>
            <a:r>
              <a:rPr lang="en-US" sz="1800" b="0" i="0" u="none" strike="noStrike" baseline="0" dirty="0">
                <a:latin typeface="NewBaskervilleStd-Roman"/>
              </a:rPr>
              <a:t>1 =</a:t>
            </a:r>
            <a:r>
              <a:rPr lang="en-US" sz="1800" b="0" i="0" u="none" strike="noStrike" baseline="0" dirty="0">
                <a:latin typeface="WWDOC01"/>
              </a:rPr>
              <a:t> </a:t>
            </a:r>
            <a:r>
              <a:rPr lang="en-US" sz="1800" b="0" i="0" u="none" strike="noStrike" baseline="0" dirty="0">
                <a:latin typeface="NewBaskervilleStd-Roman"/>
              </a:rPr>
              <a:t>1.60 kg initially moving to the right with a speed of 4.00 m/s on a frictionless, horizontal track collides with a light spring attached to a second block of mass </a:t>
            </a:r>
            <a:r>
              <a:rPr lang="en-US" sz="1800" b="0" i="1" u="none" strike="noStrike" baseline="0" dirty="0">
                <a:latin typeface="NewBaskervilleStd-Italic"/>
              </a:rPr>
              <a:t>m</a:t>
            </a:r>
            <a:r>
              <a:rPr lang="en-US" sz="1800" b="0" i="0" u="none" strike="noStrike" baseline="0" dirty="0">
                <a:latin typeface="NewBaskervilleStd-Roman"/>
              </a:rPr>
              <a:t>2 </a:t>
            </a:r>
            <a:r>
              <a:rPr lang="en-US" dirty="0">
                <a:latin typeface="WWDOC01"/>
              </a:rPr>
              <a:t>=</a:t>
            </a:r>
            <a:r>
              <a:rPr lang="en-US" sz="1800" b="0" i="0" u="none" strike="noStrike" baseline="0" dirty="0">
                <a:latin typeface="WWDOC01"/>
              </a:rPr>
              <a:t> </a:t>
            </a:r>
            <a:r>
              <a:rPr lang="en-US" sz="1800" b="0" i="0" u="none" strike="noStrike" baseline="0" dirty="0">
                <a:latin typeface="NewBaskervilleStd-Roman"/>
              </a:rPr>
              <a:t>2.10 kg initially moving to the left with a speed of 2.50 m/s as shown in Figure 9.10a. The spring constant is 600 N/m.</a:t>
            </a:r>
            <a:endParaRPr lang="en-P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AFD9C8F-18F4-C364-F2DD-CE7BD1F7D4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1375" y="3689555"/>
            <a:ext cx="4069804" cy="1827842"/>
          </a:xfrm>
          <a:prstGeom prst="rect">
            <a:avLst/>
          </a:prstGeom>
        </p:spPr>
      </p:pic>
      <p:graphicFrame>
        <p:nvGraphicFramePr>
          <p:cNvPr id="8" name="Object 1024">
            <a:extLst>
              <a:ext uri="{FF2B5EF4-FFF2-40B4-BE49-F238E27FC236}">
                <a16:creationId xmlns:a16="http://schemas.microsoft.com/office/drawing/2014/main" id="{E2256084-A216-2CBD-F4E2-234DB0FCC91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67104597"/>
              </p:ext>
            </p:extLst>
          </p:nvPr>
        </p:nvGraphicFramePr>
        <p:xfrm>
          <a:off x="8231188" y="3689555"/>
          <a:ext cx="2743200" cy="197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1320480" imgH="1269720" progId="Equation.DSMT4">
                  <p:embed/>
                </p:oleObj>
              </mc:Choice>
              <mc:Fallback>
                <p:oleObj name="Equation" r:id="rId3" imgW="1320480" imgH="1269720" progId="Equation.DSMT4">
                  <p:embed/>
                  <p:pic>
                    <p:nvPicPr>
                      <p:cNvPr id="10242" name="Object 102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31188" y="3689555"/>
                        <a:ext cx="2743200" cy="1978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41510435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9F5908-C3F7-6673-0923-E2B188200E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LETS PLAY ON THE FORMULAS</a:t>
            </a:r>
            <a:endParaRPr lang="en-P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A20A60-195E-7E53-297E-05C38A760A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9212" y="1743075"/>
            <a:ext cx="2371725" cy="39052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C0B7F26-FCDD-7D7D-B4F9-884A93FF10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9212" y="2487254"/>
            <a:ext cx="1885950" cy="3238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BBC0C20E-8C91-0D8D-25BE-9420A05CC7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32437" y="2471584"/>
            <a:ext cx="2457450" cy="33337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78DACEF5-A26A-1580-FFAD-8B671652198C}"/>
              </a:ext>
            </a:extLst>
          </p:cNvPr>
          <p:cNvSpPr txBox="1"/>
          <p:nvPr/>
        </p:nvSpPr>
        <p:spPr>
          <a:xfrm>
            <a:off x="1352203" y="1775030"/>
            <a:ext cx="1238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EQN 1</a:t>
            </a:r>
            <a:endParaRPr lang="en-PH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3282074-C3B2-1793-EACC-8192B517D4D3}"/>
              </a:ext>
            </a:extLst>
          </p:cNvPr>
          <p:cNvSpPr txBox="1"/>
          <p:nvPr/>
        </p:nvSpPr>
        <p:spPr>
          <a:xfrm>
            <a:off x="1350347" y="2400138"/>
            <a:ext cx="12388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EQN 2</a:t>
            </a:r>
            <a:endParaRPr lang="en-PH" dirty="0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AE5972FB-72E6-426F-B2C2-645671A4811D}"/>
              </a:ext>
            </a:extLst>
          </p:cNvPr>
          <p:cNvGrpSpPr/>
          <p:nvPr/>
        </p:nvGrpSpPr>
        <p:grpSpPr>
          <a:xfrm>
            <a:off x="4645394" y="2521231"/>
            <a:ext cx="469800" cy="235080"/>
            <a:chOff x="4645394" y="2521231"/>
            <a:chExt cx="469800" cy="2350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FA09C8DD-8B58-2F30-0F21-A4EB3F2766AA}"/>
                    </a:ext>
                  </a:extLst>
                </p14:cNvPr>
                <p14:cNvContentPartPr/>
                <p14:nvPr/>
              </p14:nvContentPartPr>
              <p14:xfrm>
                <a:off x="4645394" y="2639311"/>
                <a:ext cx="367560" cy="1440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FA09C8DD-8B58-2F30-0F21-A4EB3F2766AA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636754" y="2630311"/>
                  <a:ext cx="38520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31881487-F4BC-9803-EF3E-C45E65F7BEDA}"/>
                    </a:ext>
                  </a:extLst>
                </p14:cNvPr>
                <p14:cNvContentPartPr/>
                <p14:nvPr/>
              </p14:nvContentPartPr>
              <p14:xfrm>
                <a:off x="4925474" y="2521231"/>
                <a:ext cx="189720" cy="23508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31881487-F4BC-9803-EF3E-C45E65F7BEDA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4916834" y="2512231"/>
                  <a:ext cx="207360" cy="2527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B025BD3-BEED-884C-E6E6-3F493C661E24}"/>
                  </a:ext>
                </a:extLst>
              </p14:cNvPr>
              <p14:cNvContentPartPr/>
              <p14:nvPr/>
            </p14:nvContentPartPr>
            <p14:xfrm>
              <a:off x="1875914" y="2550751"/>
              <a:ext cx="27000" cy="972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B025BD3-BEED-884C-E6E6-3F493C661E24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1866914" y="2541751"/>
                <a:ext cx="44640" cy="27360"/>
              </a:xfrm>
              <a:prstGeom prst="rect">
                <a:avLst/>
              </a:prstGeom>
            </p:spPr>
          </p:pic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40271AE3-09B4-0DEA-2251-1241425A5C23}"/>
              </a:ext>
            </a:extLst>
          </p:cNvPr>
          <p:cNvSpPr txBox="1"/>
          <p:nvPr/>
        </p:nvSpPr>
        <p:spPr>
          <a:xfrm>
            <a:off x="1283481" y="3284185"/>
            <a:ext cx="12388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 1 &amp; 2</a:t>
            </a:r>
            <a:endParaRPr lang="en-PH" dirty="0"/>
          </a:p>
        </p:txBody>
      </p:sp>
      <p:pic>
        <p:nvPicPr>
          <p:cNvPr id="22" name="Content Placeholder 21">
            <a:extLst>
              <a:ext uri="{FF2B5EF4-FFF2-40B4-BE49-F238E27FC236}">
                <a16:creationId xmlns:a16="http://schemas.microsoft.com/office/drawing/2014/main" id="{103087ED-C41F-E020-C8E0-C51FAAC5D40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48609" y="3265266"/>
            <a:ext cx="2371725" cy="39052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D0BBB5E0-4CB9-1518-87CF-6472DD1A70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48609" y="3756332"/>
            <a:ext cx="2457450" cy="333375"/>
          </a:xfrm>
          <a:prstGeom prst="rect">
            <a:avLst/>
          </a:prstGeom>
        </p:spPr>
      </p:pic>
      <p:grpSp>
        <p:nvGrpSpPr>
          <p:cNvPr id="26" name="Group 25">
            <a:extLst>
              <a:ext uri="{FF2B5EF4-FFF2-40B4-BE49-F238E27FC236}">
                <a16:creationId xmlns:a16="http://schemas.microsoft.com/office/drawing/2014/main" id="{F7392090-CE00-BED1-6006-2DA8646FCEC0}"/>
              </a:ext>
            </a:extLst>
          </p:cNvPr>
          <p:cNvGrpSpPr/>
          <p:nvPr/>
        </p:nvGrpSpPr>
        <p:grpSpPr>
          <a:xfrm>
            <a:off x="2374154" y="4155271"/>
            <a:ext cx="2789640" cy="93240"/>
            <a:chOff x="2374154" y="4155271"/>
            <a:chExt cx="2789640" cy="93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24E36AF9-B25A-DEC3-75A4-1B8372944648}"/>
                    </a:ext>
                  </a:extLst>
                </p14:cNvPr>
                <p14:cNvContentPartPr/>
                <p14:nvPr/>
              </p14:nvContentPartPr>
              <p14:xfrm>
                <a:off x="2374154" y="4247431"/>
                <a:ext cx="360" cy="36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24E36AF9-B25A-DEC3-75A4-1B8372944648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2365154" y="4238431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44C3A645-9C86-DFAC-C302-68BC1976B4BA}"/>
                    </a:ext>
                  </a:extLst>
                </p14:cNvPr>
                <p14:cNvContentPartPr/>
                <p14:nvPr/>
              </p14:nvContentPartPr>
              <p14:xfrm>
                <a:off x="2388554" y="4155271"/>
                <a:ext cx="2775240" cy="932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44C3A645-9C86-DFAC-C302-68BC1976B4BA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379914" y="4146631"/>
                  <a:ext cx="2792880" cy="110880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28" name="Picture 27">
            <a:extLst>
              <a:ext uri="{FF2B5EF4-FFF2-40B4-BE49-F238E27FC236}">
                <a16:creationId xmlns:a16="http://schemas.microsoft.com/office/drawing/2014/main" id="{0376D6C8-60BA-F0DB-D2A0-5D124D5AA171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2324759" y="4445231"/>
            <a:ext cx="3105150" cy="419100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08FE46B2-E013-D889-A6CC-F1711BA75724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389187" y="5379046"/>
            <a:ext cx="2571750" cy="590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240964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2F76D8-FA89-47CC-3CBE-D9F02097C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SOLVE</a:t>
            </a:r>
            <a:endParaRPr lang="en-P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15CF5F-1DB1-A5C7-CFC0-1E2634750C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3B7156-98E8-28C7-754B-317F77FAA9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5879" y="2867025"/>
            <a:ext cx="8036390" cy="1426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070128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33F4C5-AAD6-D6B9-D373-0E147C8FA2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THEREFORE, FORE ELASTIC COLLISION (SIMPLIFIED FORMULAS)</a:t>
            </a:r>
            <a:endParaRPr lang="en-P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02491F5-3776-38E5-68DF-9D67C253E0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2925" y="2685485"/>
            <a:ext cx="8010202" cy="28994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3092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Linear Momentum</a:t>
            </a:r>
          </a:p>
        </p:txBody>
      </p:sp>
      <p:sp>
        <p:nvSpPr>
          <p:cNvPr id="102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/>
            <a:r>
              <a:rPr lang="en-US" dirty="0"/>
              <a:t>The </a:t>
            </a:r>
            <a:r>
              <a:rPr lang="en-US" b="1" dirty="0"/>
              <a:t>linear momentum</a:t>
            </a:r>
            <a:r>
              <a:rPr lang="en-US" dirty="0"/>
              <a:t> of a particle or an object that can be modeled as a particle of mass </a:t>
            </a:r>
            <a:r>
              <a:rPr lang="en-US" i="1" dirty="0"/>
              <a:t>m</a:t>
            </a:r>
            <a:r>
              <a:rPr lang="en-US" dirty="0"/>
              <a:t> moving with a velocity </a:t>
            </a:r>
            <a:r>
              <a:rPr lang="en-US" b="1" dirty="0"/>
              <a:t>     </a:t>
            </a:r>
            <a:r>
              <a:rPr lang="en-US" dirty="0"/>
              <a:t>is defined to be the product of the mass and velocity:</a:t>
            </a:r>
          </a:p>
          <a:p>
            <a:pPr lvl="1"/>
            <a:r>
              <a:rPr lang="en-US" b="1" dirty="0"/>
              <a:t> </a:t>
            </a:r>
          </a:p>
          <a:p>
            <a:pPr lvl="2"/>
            <a:r>
              <a:rPr lang="en-US" dirty="0"/>
              <a:t>The terms momentum and linear momentum will be used interchangeably in the text.</a:t>
            </a:r>
          </a:p>
          <a:p>
            <a:pPr marL="0" indent="0"/>
            <a:r>
              <a:rPr lang="en-US" dirty="0"/>
              <a:t>Linear momentum is a vector quantity.</a:t>
            </a:r>
          </a:p>
          <a:p>
            <a:pPr lvl="1"/>
            <a:r>
              <a:rPr lang="en-US" dirty="0"/>
              <a:t>Its direction is the same as the direction of the velocity.</a:t>
            </a:r>
          </a:p>
          <a:p>
            <a:pPr marL="0" indent="0"/>
            <a:r>
              <a:rPr lang="en-US" dirty="0"/>
              <a:t>The dimensions of momentum are ML/T.</a:t>
            </a:r>
          </a:p>
          <a:p>
            <a:pPr marL="0" indent="0"/>
            <a:r>
              <a:rPr lang="en-US" dirty="0"/>
              <a:t>The SI units of momentum are kg · m / s.</a:t>
            </a:r>
          </a:p>
          <a:p>
            <a:pPr marL="0" indent="0"/>
            <a:r>
              <a:rPr lang="en-US" dirty="0"/>
              <a:t>Momentum can be expressed in component form:</a:t>
            </a:r>
          </a:p>
          <a:p>
            <a:pPr lvl="1"/>
            <a:r>
              <a:rPr lang="en-US" dirty="0" err="1"/>
              <a:t>p</a:t>
            </a:r>
            <a:r>
              <a:rPr lang="en-US" baseline="-25000" dirty="0" err="1"/>
              <a:t>x</a:t>
            </a:r>
            <a:r>
              <a:rPr lang="en-US" dirty="0"/>
              <a:t> = m </a:t>
            </a:r>
            <a:r>
              <a:rPr lang="en-US" dirty="0" err="1"/>
              <a:t>v</a:t>
            </a:r>
            <a:r>
              <a:rPr lang="en-US" baseline="-25000" dirty="0" err="1"/>
              <a:t>x</a:t>
            </a:r>
            <a:r>
              <a:rPr lang="en-US" dirty="0"/>
              <a:t> 	</a:t>
            </a:r>
            <a:r>
              <a:rPr lang="en-US" dirty="0" err="1"/>
              <a:t>p</a:t>
            </a:r>
            <a:r>
              <a:rPr lang="en-US" baseline="-25000" dirty="0" err="1"/>
              <a:t>y</a:t>
            </a:r>
            <a:r>
              <a:rPr lang="en-US" dirty="0"/>
              <a:t> = m </a:t>
            </a:r>
            <a:r>
              <a:rPr lang="en-US" dirty="0" err="1"/>
              <a:t>v</a:t>
            </a:r>
            <a:r>
              <a:rPr lang="en-US" baseline="-25000" dirty="0" err="1"/>
              <a:t>y</a:t>
            </a:r>
            <a:r>
              <a:rPr lang="en-US" dirty="0"/>
              <a:t>		</a:t>
            </a:r>
            <a:r>
              <a:rPr lang="en-US" dirty="0" err="1"/>
              <a:t>p</a:t>
            </a:r>
            <a:r>
              <a:rPr lang="en-US" baseline="-25000" dirty="0" err="1"/>
              <a:t>z</a:t>
            </a:r>
            <a:r>
              <a:rPr lang="en-US" dirty="0"/>
              <a:t> = m </a:t>
            </a:r>
            <a:r>
              <a:rPr lang="en-US" dirty="0" err="1"/>
              <a:t>v</a:t>
            </a:r>
            <a:r>
              <a:rPr lang="en-US" baseline="-25000" dirty="0" err="1"/>
              <a:t>z</a:t>
            </a:r>
            <a:endParaRPr lang="en-US" baseline="-25000" dirty="0"/>
          </a:p>
          <a:p>
            <a:pPr lvl="3"/>
            <a:endParaRPr lang="en-US" dirty="0"/>
          </a:p>
        </p:txBody>
      </p:sp>
      <p:graphicFrame>
        <p:nvGraphicFramePr>
          <p:cNvPr id="102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86994316"/>
              </p:ext>
            </p:extLst>
          </p:nvPr>
        </p:nvGraphicFramePr>
        <p:xfrm>
          <a:off x="7341477" y="2362199"/>
          <a:ext cx="3048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52280" imgH="203040" progId="Equation.DSMT4">
                  <p:embed/>
                </p:oleObj>
              </mc:Choice>
              <mc:Fallback>
                <p:oleObj name="Equation" r:id="rId2" imgW="152280" imgH="2030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341477" y="2362199"/>
                        <a:ext cx="3048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2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85829376"/>
              </p:ext>
            </p:extLst>
          </p:nvPr>
        </p:nvGraphicFramePr>
        <p:xfrm>
          <a:off x="3513959" y="2998077"/>
          <a:ext cx="996951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622080" imgH="253800" progId="Equation.DSMT4">
                  <p:embed/>
                </p:oleObj>
              </mc:Choice>
              <mc:Fallback>
                <p:oleObj name="Equation" r:id="rId4" imgW="622080" imgH="2538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13959" y="2998077"/>
                        <a:ext cx="996951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50654419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Momentum and Kinetic Energy</a:t>
            </a:r>
          </a:p>
        </p:txBody>
      </p:sp>
      <p:sp>
        <p:nvSpPr>
          <p:cNvPr id="3072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US"/>
              <a:t>Momentum and kinetic energy both involve mass and velocity.</a:t>
            </a:r>
          </a:p>
          <a:p>
            <a:pPr marL="0" indent="0"/>
            <a:r>
              <a:rPr lang="en-US"/>
              <a:t>There are major differences between them:</a:t>
            </a:r>
          </a:p>
          <a:p>
            <a:pPr lvl="1"/>
            <a:r>
              <a:rPr lang="en-US"/>
              <a:t>Kinetic energy is a scalar and momentum is a vector.</a:t>
            </a:r>
          </a:p>
          <a:p>
            <a:pPr lvl="1"/>
            <a:r>
              <a:rPr lang="en-US"/>
              <a:t>Kinetic energy can be transformed to other types of energy.</a:t>
            </a:r>
          </a:p>
          <a:p>
            <a:pPr lvl="2"/>
            <a:r>
              <a:rPr lang="en-US"/>
              <a:t>There is only one type of linear momentum, so there are no similar transformations.</a:t>
            </a:r>
          </a:p>
          <a:p>
            <a:pPr marL="0" indent="0"/>
            <a:r>
              <a:rPr lang="en-US"/>
              <a:t>Analysis models based on momentum are separate from those based on energy.</a:t>
            </a:r>
          </a:p>
          <a:p>
            <a:pPr marL="0" indent="0"/>
            <a:r>
              <a:rPr lang="en-US"/>
              <a:t>This difference allows an independent tool to use in solving problems.</a:t>
            </a:r>
          </a:p>
        </p:txBody>
      </p:sp>
    </p:spTree>
    <p:extLst>
      <p:ext uri="{BB962C8B-B14F-4D97-AF65-F5344CB8AC3E}">
        <p14:creationId xmlns:p14="http://schemas.microsoft.com/office/powerpoint/2010/main" val="7093941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Newton’s Second Law and Momentum</a:t>
            </a:r>
          </a:p>
        </p:txBody>
      </p:sp>
      <p:sp>
        <p:nvSpPr>
          <p:cNvPr id="2052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90000"/>
              </a:lnSpc>
            </a:pPr>
            <a:r>
              <a:rPr lang="en-US"/>
              <a:t>Newton’s Second Law can be used to relate the momentum of a particle to the resultant force acting on it.</a:t>
            </a:r>
          </a:p>
          <a:p>
            <a:pPr marL="0" indent="0">
              <a:lnSpc>
                <a:spcPct val="90000"/>
              </a:lnSpc>
            </a:pPr>
            <a:endParaRPr lang="en-US"/>
          </a:p>
          <a:p>
            <a:pPr marL="0" indent="0">
              <a:lnSpc>
                <a:spcPct val="90000"/>
              </a:lnSpc>
            </a:pPr>
            <a:endParaRPr lang="en-US"/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r>
              <a:rPr lang="en-US"/>
              <a:t>with constant mass</a:t>
            </a:r>
          </a:p>
          <a:p>
            <a:pPr marL="0" indent="0">
              <a:lnSpc>
                <a:spcPct val="90000"/>
              </a:lnSpc>
            </a:pPr>
            <a:r>
              <a:rPr lang="en-US"/>
              <a:t>The time rate of change of the linear momentum of a particle is equal to the net force acting on the particle.</a:t>
            </a:r>
          </a:p>
          <a:p>
            <a:pPr lvl="1">
              <a:lnSpc>
                <a:spcPct val="90000"/>
              </a:lnSpc>
            </a:pPr>
            <a:r>
              <a:rPr lang="en-US"/>
              <a:t>This is the form in which Newton presented the Second Law.</a:t>
            </a:r>
          </a:p>
          <a:p>
            <a:pPr lvl="1">
              <a:lnSpc>
                <a:spcPct val="90000"/>
              </a:lnSpc>
            </a:pPr>
            <a:r>
              <a:rPr lang="en-US"/>
              <a:t>It is a more general form than the one we used previously.</a:t>
            </a:r>
          </a:p>
          <a:p>
            <a:pPr lvl="1">
              <a:lnSpc>
                <a:spcPct val="90000"/>
              </a:lnSpc>
            </a:pPr>
            <a:r>
              <a:rPr lang="en-US"/>
              <a:t>This form also allows for mass changes.</a:t>
            </a:r>
          </a:p>
          <a:p>
            <a:pPr marL="0" indent="0">
              <a:lnSpc>
                <a:spcPct val="90000"/>
              </a:lnSpc>
              <a:buFont typeface="Wingdings" pitchFamily="2" charset="2"/>
              <a:buNone/>
            </a:pPr>
            <a:endParaRPr lang="en-US"/>
          </a:p>
          <a:p>
            <a:pPr marL="0" indent="0">
              <a:lnSpc>
                <a:spcPct val="90000"/>
              </a:lnSpc>
            </a:pPr>
            <a:endParaRPr lang="en-US"/>
          </a:p>
        </p:txBody>
      </p:sp>
      <p:graphicFrame>
        <p:nvGraphicFramePr>
          <p:cNvPr id="2050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3390828"/>
              </p:ext>
            </p:extLst>
          </p:nvPr>
        </p:nvGraphicFramePr>
        <p:xfrm>
          <a:off x="3265214" y="2730063"/>
          <a:ext cx="4978400" cy="768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095200" imgH="431640" progId="Equation.DSMT4">
                  <p:embed/>
                </p:oleObj>
              </mc:Choice>
              <mc:Fallback>
                <p:oleObj name="Equation" r:id="rId2" imgW="2095200" imgH="43164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65214" y="2730063"/>
                        <a:ext cx="4978400" cy="768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87035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Conservation of Linear Momentum</a:t>
            </a:r>
          </a:p>
        </p:txBody>
      </p:sp>
      <p:sp>
        <p:nvSpPr>
          <p:cNvPr id="31747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US"/>
              <a:t>Whenever two or more particles in an isolated system interact, the total momentum of the system remains constant.</a:t>
            </a:r>
          </a:p>
          <a:p>
            <a:pPr lvl="1"/>
            <a:r>
              <a:rPr lang="en-US"/>
              <a:t>The momentum of the system is conserved, not necessarily the momentum of an individual particle.</a:t>
            </a:r>
          </a:p>
          <a:p>
            <a:pPr lvl="2"/>
            <a:r>
              <a:rPr lang="en-US"/>
              <a:t>Avoid applying conservation of momentum to a single particle.</a:t>
            </a:r>
          </a:p>
          <a:p>
            <a:pPr lvl="1"/>
            <a:r>
              <a:rPr lang="en-US"/>
              <a:t>This also tells us that the total momentum of an isolated system equals its initial momentum.</a:t>
            </a:r>
          </a:p>
        </p:txBody>
      </p:sp>
    </p:spTree>
    <p:extLst>
      <p:ext uri="{BB962C8B-B14F-4D97-AF65-F5344CB8AC3E}">
        <p14:creationId xmlns:p14="http://schemas.microsoft.com/office/powerpoint/2010/main" val="29481504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Conservation of Momentum, 2</a:t>
            </a:r>
          </a:p>
        </p:txBody>
      </p:sp>
      <p:sp>
        <p:nvSpPr>
          <p:cNvPr id="307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lnSpc>
                <a:spcPct val="90000"/>
              </a:lnSpc>
            </a:pPr>
            <a:r>
              <a:rPr lang="en-US" dirty="0"/>
              <a:t>Conservation of momentum can be expressed mathematically in various ways:</a:t>
            </a:r>
          </a:p>
          <a:p>
            <a:pPr lvl="1">
              <a:lnSpc>
                <a:spcPct val="90000"/>
              </a:lnSpc>
            </a:pPr>
            <a:r>
              <a:rPr lang="en-US" b="1" dirty="0"/>
              <a:t> </a:t>
            </a:r>
            <a:endParaRPr lang="en-US" dirty="0"/>
          </a:p>
          <a:p>
            <a:pPr lvl="1">
              <a:lnSpc>
                <a:spcPct val="90000"/>
              </a:lnSpc>
            </a:pPr>
            <a:r>
              <a:rPr lang="en-US" dirty="0"/>
              <a:t> </a:t>
            </a:r>
          </a:p>
          <a:p>
            <a:pPr lvl="1">
              <a:lnSpc>
                <a:spcPct val="90000"/>
              </a:lnSpc>
            </a:pPr>
            <a:r>
              <a:rPr lang="en-US" dirty="0"/>
              <a:t>This is the mathematical statement of a new analysis model, the isolated system (momentum).</a:t>
            </a:r>
          </a:p>
          <a:p>
            <a:pPr marL="0" indent="0">
              <a:lnSpc>
                <a:spcPct val="90000"/>
              </a:lnSpc>
            </a:pPr>
            <a:r>
              <a:rPr lang="en-US" dirty="0"/>
              <a:t>In component form, the total momenta in each direction are independently conserved.</a:t>
            </a:r>
          </a:p>
          <a:p>
            <a:pPr lvl="1">
              <a:lnSpc>
                <a:spcPct val="90000"/>
              </a:lnSpc>
            </a:pPr>
            <a:r>
              <a:rPr lang="en-US" i="1" dirty="0"/>
              <a:t>p</a:t>
            </a:r>
            <a:r>
              <a:rPr lang="en-US" i="1" baseline="-25000" dirty="0"/>
              <a:t>1ix</a:t>
            </a:r>
            <a:r>
              <a:rPr lang="en-US" dirty="0"/>
              <a:t> + </a:t>
            </a:r>
            <a:r>
              <a:rPr lang="en-US" i="1" dirty="0"/>
              <a:t>p</a:t>
            </a:r>
            <a:r>
              <a:rPr lang="en-US" i="1" baseline="-25000" dirty="0"/>
              <a:t>2ix</a:t>
            </a:r>
            <a:r>
              <a:rPr lang="en-US" dirty="0"/>
              <a:t> = </a:t>
            </a:r>
            <a:r>
              <a:rPr lang="en-US" i="1" dirty="0"/>
              <a:t>p</a:t>
            </a:r>
            <a:r>
              <a:rPr lang="en-US" i="1" baseline="-25000" dirty="0"/>
              <a:t>1fx </a:t>
            </a:r>
            <a:r>
              <a:rPr lang="en-US" i="1" dirty="0"/>
              <a:t>+ p</a:t>
            </a:r>
            <a:r>
              <a:rPr lang="en-US" i="1" baseline="-25000" dirty="0"/>
              <a:t>2fx</a:t>
            </a:r>
            <a:r>
              <a:rPr lang="en-US" dirty="0"/>
              <a:t> 	 </a:t>
            </a:r>
            <a:r>
              <a:rPr lang="en-US" i="1" dirty="0"/>
              <a:t>p</a:t>
            </a:r>
            <a:r>
              <a:rPr lang="en-US" i="1" baseline="-25000" dirty="0"/>
              <a:t>1iy</a:t>
            </a:r>
            <a:r>
              <a:rPr lang="en-US" dirty="0"/>
              <a:t> + </a:t>
            </a:r>
            <a:r>
              <a:rPr lang="en-US" i="1" dirty="0"/>
              <a:t>p</a:t>
            </a:r>
            <a:r>
              <a:rPr lang="en-US" i="1" baseline="-25000" dirty="0"/>
              <a:t>2iy</a:t>
            </a:r>
            <a:r>
              <a:rPr lang="en-US" dirty="0"/>
              <a:t> = </a:t>
            </a:r>
            <a:r>
              <a:rPr lang="en-US" i="1" dirty="0"/>
              <a:t>p</a:t>
            </a:r>
            <a:r>
              <a:rPr lang="en-US" i="1" baseline="-25000" dirty="0"/>
              <a:t>1fy</a:t>
            </a:r>
            <a:r>
              <a:rPr lang="en-US" i="1" dirty="0"/>
              <a:t>+ p</a:t>
            </a:r>
            <a:r>
              <a:rPr lang="en-US" i="1" baseline="-25000" dirty="0"/>
              <a:t>2fy</a:t>
            </a:r>
            <a:r>
              <a:rPr lang="en-US" dirty="0"/>
              <a:t> 	</a:t>
            </a:r>
            <a:r>
              <a:rPr lang="en-US" i="1" dirty="0"/>
              <a:t> p</a:t>
            </a:r>
            <a:r>
              <a:rPr lang="en-US" i="1" baseline="-25000" dirty="0"/>
              <a:t>1iz</a:t>
            </a:r>
            <a:r>
              <a:rPr lang="en-US" dirty="0"/>
              <a:t> + </a:t>
            </a:r>
            <a:r>
              <a:rPr lang="en-US" i="1" dirty="0"/>
              <a:t>p</a:t>
            </a:r>
            <a:r>
              <a:rPr lang="en-US" i="1" baseline="-25000" dirty="0"/>
              <a:t>2iz</a:t>
            </a:r>
            <a:r>
              <a:rPr lang="en-US" dirty="0"/>
              <a:t> = </a:t>
            </a:r>
            <a:r>
              <a:rPr lang="en-US" i="1" dirty="0"/>
              <a:t>p</a:t>
            </a:r>
            <a:r>
              <a:rPr lang="en-US" i="1" baseline="-25000" dirty="0"/>
              <a:t>1fz </a:t>
            </a:r>
            <a:r>
              <a:rPr lang="en-US" i="1" dirty="0"/>
              <a:t>+ p</a:t>
            </a:r>
            <a:r>
              <a:rPr lang="en-US" i="1" baseline="-25000" dirty="0"/>
              <a:t>2fz</a:t>
            </a:r>
            <a:r>
              <a:rPr lang="en-US" dirty="0"/>
              <a:t> </a:t>
            </a:r>
            <a:endParaRPr lang="en-US" i="1" dirty="0"/>
          </a:p>
          <a:p>
            <a:pPr marL="0" indent="0">
              <a:lnSpc>
                <a:spcPct val="90000"/>
              </a:lnSpc>
            </a:pPr>
            <a:r>
              <a:rPr lang="en-US" dirty="0"/>
              <a:t>Conservation of momentum can be applied to systems with any number of particles.</a:t>
            </a:r>
          </a:p>
          <a:p>
            <a:pPr marL="0" indent="0">
              <a:lnSpc>
                <a:spcPct val="90000"/>
              </a:lnSpc>
            </a:pPr>
            <a:r>
              <a:rPr lang="en-US" dirty="0"/>
              <a:t>The momentum version of the isolated system model states </a:t>
            </a:r>
            <a:r>
              <a:rPr lang="en-US" i="1" dirty="0"/>
              <a:t>whenever two or more particles in an isolated system interact, the total momentum of the system remains constant.</a:t>
            </a:r>
            <a:endParaRPr lang="en-US" dirty="0"/>
          </a:p>
        </p:txBody>
      </p:sp>
      <p:graphicFrame>
        <p:nvGraphicFramePr>
          <p:cNvPr id="307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5086356"/>
              </p:ext>
            </p:extLst>
          </p:nvPr>
        </p:nvGraphicFramePr>
        <p:xfrm>
          <a:off x="3577021" y="2394387"/>
          <a:ext cx="3657600" cy="3317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197080" imgH="266400" progId="Equation.DSMT4">
                  <p:embed/>
                </p:oleObj>
              </mc:Choice>
              <mc:Fallback>
                <p:oleObj name="Equation" r:id="rId2" imgW="2197080" imgH="26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7021" y="2394387"/>
                        <a:ext cx="3657600" cy="3317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075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914943525"/>
              </p:ext>
            </p:extLst>
          </p:nvPr>
        </p:nvGraphicFramePr>
        <p:xfrm>
          <a:off x="3577020" y="2732963"/>
          <a:ext cx="2540000" cy="3365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511280" imgH="266400" progId="Equation.DSMT4">
                  <p:embed/>
                </p:oleObj>
              </mc:Choice>
              <mc:Fallback>
                <p:oleObj name="Equation" r:id="rId4" imgW="1511280" imgH="266400" progId="Equation.DSMT4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77020" y="2732963"/>
                        <a:ext cx="2540000" cy="3365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357675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Forces and Conservation of Momentum</a:t>
            </a:r>
          </a:p>
        </p:txBody>
      </p:sp>
      <p:sp>
        <p:nvSpPr>
          <p:cNvPr id="3277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/>
            <a:r>
              <a:rPr lang="en-US"/>
              <a:t>In conservation of momentum, there is no statement concerning the types of forces acting on the particles of the system.</a:t>
            </a:r>
          </a:p>
          <a:p>
            <a:pPr marL="0" indent="0"/>
            <a:r>
              <a:rPr lang="en-US"/>
              <a:t>The forces are not specified as conservative or non-conservative.</a:t>
            </a:r>
          </a:p>
          <a:p>
            <a:pPr marL="0" indent="0"/>
            <a:r>
              <a:rPr lang="en-US"/>
              <a:t>There is no indication if the forces are constant or not.</a:t>
            </a:r>
          </a:p>
          <a:p>
            <a:pPr marL="0" indent="0"/>
            <a:r>
              <a:rPr lang="en-US"/>
              <a:t>The only requirement is that the forces must be internal to the system.</a:t>
            </a:r>
          </a:p>
          <a:p>
            <a:pPr lvl="1"/>
            <a:r>
              <a:rPr lang="en-US"/>
              <a:t>This gives a hint about the power of this new model.</a:t>
            </a:r>
          </a:p>
        </p:txBody>
      </p:sp>
    </p:spTree>
    <p:extLst>
      <p:ext uri="{BB962C8B-B14F-4D97-AF65-F5344CB8AC3E}">
        <p14:creationId xmlns:p14="http://schemas.microsoft.com/office/powerpoint/2010/main" val="155682731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219</TotalTime>
  <Words>2372</Words>
  <Application>Microsoft Office PowerPoint</Application>
  <PresentationFormat>Widescreen</PresentationFormat>
  <Paragraphs>228</Paragraphs>
  <Slides>37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52" baseType="lpstr">
      <vt:lpstr>Arial</vt:lpstr>
      <vt:lpstr>Calibri</vt:lpstr>
      <vt:lpstr>Century Gothic</vt:lpstr>
      <vt:lpstr>NewBaskerville-Bold</vt:lpstr>
      <vt:lpstr>NewBaskerville-Italic</vt:lpstr>
      <vt:lpstr>NewBaskerville-Roman</vt:lpstr>
      <vt:lpstr>NewBaskervilleStd-Italic</vt:lpstr>
      <vt:lpstr>NewBaskervilleStd-Roman</vt:lpstr>
      <vt:lpstr>Symbol</vt:lpstr>
      <vt:lpstr>Wingdings</vt:lpstr>
      <vt:lpstr>Wingdings 3</vt:lpstr>
      <vt:lpstr>WWDOC01</vt:lpstr>
      <vt:lpstr>WWDOC11</vt:lpstr>
      <vt:lpstr>Wisp</vt:lpstr>
      <vt:lpstr>Equation</vt:lpstr>
      <vt:lpstr>LINEAR MOMENTUM AND COLLISION</vt:lpstr>
      <vt:lpstr>Momentum Analysis Models</vt:lpstr>
      <vt:lpstr>Thought Experiment</vt:lpstr>
      <vt:lpstr>Linear Momentum</vt:lpstr>
      <vt:lpstr>Momentum and Kinetic Energy</vt:lpstr>
      <vt:lpstr>Newton’s Second Law and Momentum</vt:lpstr>
      <vt:lpstr>Conservation of Linear Momentum</vt:lpstr>
      <vt:lpstr>Conservation of Momentum, 2</vt:lpstr>
      <vt:lpstr>Forces and Conservation of Momentum</vt:lpstr>
      <vt:lpstr>Conservation of Momentum, Archer Example Revisited</vt:lpstr>
      <vt:lpstr>Archer Example, 2</vt:lpstr>
      <vt:lpstr>Archer Example, 3</vt:lpstr>
      <vt:lpstr>Impulse and Momentum</vt:lpstr>
      <vt:lpstr>Impulse-Momentum Theorem</vt:lpstr>
      <vt:lpstr>More About Impulse</vt:lpstr>
      <vt:lpstr>Impulse, Final</vt:lpstr>
      <vt:lpstr>Impulse Approximation</vt:lpstr>
      <vt:lpstr>Impulse-Momentum: Crash Test Example</vt:lpstr>
      <vt:lpstr>Crash Test Example, 2</vt:lpstr>
      <vt:lpstr>Crash Test Example, 3</vt:lpstr>
      <vt:lpstr>SAMPLE PROBLEM</vt:lpstr>
      <vt:lpstr>ANSWER</vt:lpstr>
      <vt:lpstr>Collisions – Characteristics </vt:lpstr>
      <vt:lpstr>Collisions – Example 1 </vt:lpstr>
      <vt:lpstr>Collisions – Example 2</vt:lpstr>
      <vt:lpstr>Types of Collisions</vt:lpstr>
      <vt:lpstr>Collisions, cont.</vt:lpstr>
      <vt:lpstr>Perfectly Inelastic Collisions</vt:lpstr>
      <vt:lpstr>Elastic Collisions</vt:lpstr>
      <vt:lpstr>Elastic Collisions, cont.</vt:lpstr>
      <vt:lpstr>DERIVE</vt:lpstr>
      <vt:lpstr>Elastic Collisions, final</vt:lpstr>
      <vt:lpstr>SAMPLE PROBLEM</vt:lpstr>
      <vt:lpstr>SAMPLE PROBLEM 2</vt:lpstr>
      <vt:lpstr>LETS PLAY ON THE FORMULAS</vt:lpstr>
      <vt:lpstr>SOLVE</vt:lpstr>
      <vt:lpstr>THEREFORE, FORE ELASTIC COLLISION (SIMPLIFIED FORMULAS)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KINEMATICS IN ONE DIMENSION</dc:title>
  <dc:creator>rechelleann.marquez@gmail.com</dc:creator>
  <cp:lastModifiedBy>Raven Maghinang</cp:lastModifiedBy>
  <cp:revision>32</cp:revision>
  <dcterms:created xsi:type="dcterms:W3CDTF">2020-07-10T10:29:03Z</dcterms:created>
  <dcterms:modified xsi:type="dcterms:W3CDTF">2023-03-12T15:59:43Z</dcterms:modified>
</cp:coreProperties>
</file>