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50"/>
  </p:notesMasterIdLst>
  <p:handoutMasterIdLst>
    <p:handoutMasterId r:id="rId51"/>
  </p:handoutMasterIdLst>
  <p:sldIdLst>
    <p:sldId id="281" r:id="rId5"/>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8" r:id="rId46"/>
    <p:sldId id="299" r:id="rId47"/>
    <p:sldId id="300" r:id="rId48"/>
    <p:sldId id="30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879" autoAdjust="0"/>
  </p:normalViewPr>
  <p:slideViewPr>
    <p:cSldViewPr snapToGrid="0">
      <p:cViewPr varScale="1">
        <p:scale>
          <a:sx n="64" d="100"/>
          <a:sy n="64" d="100"/>
        </p:scale>
        <p:origin x="84" y="10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7/14/2025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7/14/2025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6D8061D-18C3-4F4F-85EF-561633F58754}" type="datetimeFigureOut">
              <a:rPr lang="en-US" smtClean="0"/>
              <a:t>7/14/2025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97313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22250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29340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D12358-51D2-46B3-9BDE-DF29528B945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037949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863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D8061D-18C3-4F4F-85EF-561633F58754}"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354928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D8061D-18C3-4F4F-85EF-561633F58754}"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75471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166373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6D8061D-18C3-4F4F-85EF-561633F58754}" type="datetimeFigureOut">
              <a:rPr lang="en-US" smtClean="0"/>
              <a:t>7/14/2025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357273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18128758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B80C8-E795-E1CA-553B-7E1C5289C29D}"/>
              </a:ext>
            </a:extLst>
          </p:cNvPr>
          <p:cNvSpPr>
            <a:spLocks noGrp="1"/>
          </p:cNvSpPr>
          <p:nvPr>
            <p:ph type="title"/>
          </p:nvPr>
        </p:nvSpPr>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136E899-B26A-2733-E385-7969CA7A398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9C25E84-E7C5-0F5F-BF78-B15E5C063228}"/>
              </a:ext>
            </a:extLst>
          </p:cNvPr>
          <p:cNvSpPr>
            <a:spLocks noGrp="1"/>
          </p:cNvSpPr>
          <p:nvPr>
            <p:ph type="dt" sz="half" idx="10"/>
          </p:nvPr>
        </p:nvSpPr>
        <p:spPr/>
        <p:txBody>
          <a:bodyPr/>
          <a:lstStyle/>
          <a:p>
            <a:fld id="{C4D94293-E2DE-43FF-973F-408FDC997399}" type="datetimeFigureOut">
              <a:rPr lang="en-PH" smtClean="0"/>
              <a:t>14/07/2025</a:t>
            </a:fld>
            <a:endParaRPr lang="en-PH"/>
          </a:p>
        </p:txBody>
      </p:sp>
      <p:sp>
        <p:nvSpPr>
          <p:cNvPr id="5" name="Footer Placeholder 4">
            <a:extLst>
              <a:ext uri="{FF2B5EF4-FFF2-40B4-BE49-F238E27FC236}">
                <a16:creationId xmlns:a16="http://schemas.microsoft.com/office/drawing/2014/main" id="{ADA68A83-03C3-AC09-DD37-1E836320586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1423E44D-BF05-2E67-D8A3-694479C79072}"/>
              </a:ext>
            </a:extLst>
          </p:cNvPr>
          <p:cNvSpPr>
            <a:spLocks noGrp="1"/>
          </p:cNvSpPr>
          <p:nvPr>
            <p:ph type="sldNum" sz="quarter" idx="12"/>
          </p:nvPr>
        </p:nvSpPr>
        <p:spPr/>
        <p:txBody>
          <a:bodyPr/>
          <a:lstStyle/>
          <a:p>
            <a:fld id="{4C0D46B8-BFD7-4C0D-9FAA-1200E3AA76BD}" type="slidenum">
              <a:rPr lang="en-PH" smtClean="0"/>
              <a:t>‹#›</a:t>
            </a:fld>
            <a:endParaRPr lang="en-PH"/>
          </a:p>
        </p:txBody>
      </p:sp>
    </p:spTree>
    <p:extLst>
      <p:ext uri="{BB962C8B-B14F-4D97-AF65-F5344CB8AC3E}">
        <p14:creationId xmlns:p14="http://schemas.microsoft.com/office/powerpoint/2010/main" val="86580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D8061D-18C3-4F4F-85EF-561633F58754}" type="datetimeFigureOut">
              <a:rPr lang="en-US" smtClean="0"/>
              <a:t>7/14/2025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96519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7/14/2025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6D8061D-18C3-4F4F-85EF-561633F58754}" type="datetimeFigureOut">
              <a:rPr lang="en-US" smtClean="0"/>
              <a:t>7/14/2025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3204326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081062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D8061D-18C3-4F4F-85EF-561633F58754}" type="datetimeFigureOut">
              <a:rPr lang="en-US" smtClean="0"/>
              <a:t>7/14/2025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028830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D8061D-18C3-4F4F-85EF-561633F58754}" type="datetimeFigureOut">
              <a:rPr lang="en-US" smtClean="0"/>
              <a:t>7/14/2025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133466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8061D-18C3-4F4F-85EF-561633F58754}" type="datetimeFigureOut">
              <a:rPr lang="en-US" smtClean="0"/>
              <a:t>7/14/2025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96674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203711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D8061D-18C3-4F4F-85EF-561633F58754}" type="datetimeFigureOut">
              <a:rPr lang="en-US" smtClean="0"/>
              <a:t>7/14/2025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92222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6D8061D-18C3-4F4F-85EF-561633F58754}" type="datetimeFigureOut">
              <a:rPr lang="en-US" smtClean="0"/>
              <a:t>7/14/2025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376480615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660" r:id="rId20"/>
    <p:sldLayoutId id="2147483659" r:id="rId21"/>
    <p:sldLayoutId id="2147483650" r:id="rId22"/>
    <p:sldLayoutId id="2147483649" r:id="rId23"/>
    <p:sldLayoutId id="2147483662" r:id="rId24"/>
    <p:sldLayoutId id="2147483663" r:id="rId25"/>
    <p:sldLayoutId id="2147483652" r:id="rId26"/>
    <p:sldLayoutId id="2147483666" r:id="rId27"/>
    <p:sldLayoutId id="2147483664" r:id="rId28"/>
    <p:sldLayoutId id="2147483665" r:id="rId29"/>
    <p:sldLayoutId id="2147483661" r:id="rId30"/>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descr="abstract image">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rotWithShape="1">
          <a:blip r:embed="rId2">
            <a:alphaModFix amt="52000"/>
            <a:extLst>
              <a:ext uri="{BEBA8EAE-BF5A-486C-A8C5-ECC9F3942E4B}">
                <a14:imgProps xmlns:a14="http://schemas.microsoft.com/office/drawing/2010/main">
                  <a14:imgLayer r:embed="rId3">
                    <a14:imgEffect>
                      <a14:saturation sat="0"/>
                    </a14:imgEffect>
                  </a14:imgLayer>
                </a14:imgProps>
              </a:ext>
            </a:extLst>
          </a:blip>
          <a:srcRect/>
          <a:stretch/>
        </p:blipFill>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p:txBody>
          <a:bodyPr/>
          <a:lstStyle/>
          <a:p>
            <a:r>
              <a:rPr lang="en-US" dirty="0"/>
              <a:t>Internet of Things</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3A7D-3229-CF25-8FB6-5D738D725D8A}"/>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5. Smart Cities and Infrastructure</a:t>
            </a:r>
          </a:p>
        </p:txBody>
      </p:sp>
      <p:sp>
        <p:nvSpPr>
          <p:cNvPr id="3" name="Text Placeholder 2">
            <a:extLst>
              <a:ext uri="{FF2B5EF4-FFF2-40B4-BE49-F238E27FC236}">
                <a16:creationId xmlns:a16="http://schemas.microsoft.com/office/drawing/2014/main" id="{0604C4AD-F8CD-6ADF-83C3-3655581FAEE9}"/>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Traffic optimization: real-time traffic systems adapt lights based on flow; smart street lighting dims when no one is present.</a:t>
            </a:r>
          </a:p>
          <a:p>
            <a:pPr marR="0" lvl="0" rtl="0"/>
            <a:r>
              <a:rPr lang="en-US" b="0" i="0" u="none" strike="noStrike" kern="100" baseline="0">
                <a:solidFill>
                  <a:srgbClr val="0F4761"/>
                </a:solidFill>
                <a:latin typeface="Times New Roman" panose="02020603050405020304" pitchFamily="18" charset="0"/>
              </a:rPr>
              <a:t>Structural health monitoring: sensors on bridges and wind farms report stress and vibration</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773073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C1B9-4824-6FB8-A40A-213C7D92503E}"/>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6. Precision Agriculture</a:t>
            </a:r>
          </a:p>
        </p:txBody>
      </p:sp>
      <p:sp>
        <p:nvSpPr>
          <p:cNvPr id="3" name="Text Placeholder 2">
            <a:extLst>
              <a:ext uri="{FF2B5EF4-FFF2-40B4-BE49-F238E27FC236}">
                <a16:creationId xmlns:a16="http://schemas.microsoft.com/office/drawing/2014/main" id="{5ADFF7EF-EDFF-0AD8-41C8-A3FD07C202D3}"/>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Smart irrigation: moisture sensors and climate data tailor watering schedules; improves yields.</a:t>
            </a:r>
          </a:p>
          <a:p>
            <a:pPr marR="0" lvl="0" rtl="0"/>
            <a:r>
              <a:rPr lang="en-US" b="0" i="0" u="none" strike="noStrike" kern="100" baseline="0">
                <a:solidFill>
                  <a:srgbClr val="0F4761"/>
                </a:solidFill>
                <a:latin typeface="Times New Roman" panose="02020603050405020304" pitchFamily="18" charset="0"/>
              </a:rPr>
              <a:t>Livestock monitoring: sensors track animals’ location, health, and breeding cycles.</a:t>
            </a:r>
          </a:p>
        </p:txBody>
      </p:sp>
    </p:spTree>
    <p:extLst>
      <p:ext uri="{BB962C8B-B14F-4D97-AF65-F5344CB8AC3E}">
        <p14:creationId xmlns:p14="http://schemas.microsoft.com/office/powerpoint/2010/main" val="321364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4AAD4-0098-5344-2390-E2EE68E3B07D}"/>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7. Satellite-Enabled IoT</a:t>
            </a:r>
          </a:p>
        </p:txBody>
      </p:sp>
      <p:sp>
        <p:nvSpPr>
          <p:cNvPr id="3" name="Text Placeholder 2">
            <a:extLst>
              <a:ext uri="{FF2B5EF4-FFF2-40B4-BE49-F238E27FC236}">
                <a16:creationId xmlns:a16="http://schemas.microsoft.com/office/drawing/2014/main" id="{9A05CA40-9B52-D91D-708D-C2D9055BBBE6}"/>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Global non-terrestrial networks (NTN): systems such as Verizon and Skylo offer satellite IoT services, enabling connectivity in remote or disaster zones.</a:t>
            </a:r>
          </a:p>
          <a:p>
            <a:pPr marR="0" lvl="0" rtl="0"/>
            <a:r>
              <a:rPr lang="en-US" b="0" i="0" u="none" strike="noStrike" kern="100" baseline="0">
                <a:solidFill>
                  <a:srgbClr val="0F4761"/>
                </a:solidFill>
                <a:latin typeface="Times New Roman" panose="02020603050405020304" pitchFamily="18" charset="0"/>
              </a:rPr>
              <a:t>Ambient IoT: ubiquitous sensor networks that monitor supply chains, environmental conditions, and more—down to “smart labels” on products.</a:t>
            </a:r>
          </a:p>
        </p:txBody>
      </p:sp>
    </p:spTree>
    <p:extLst>
      <p:ext uri="{BB962C8B-B14F-4D97-AF65-F5344CB8AC3E}">
        <p14:creationId xmlns:p14="http://schemas.microsoft.com/office/powerpoint/2010/main" val="235079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0950-9362-3B36-9118-0BD156CB1D1E}"/>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Why IoT Matters</a:t>
            </a:r>
          </a:p>
        </p:txBody>
      </p:sp>
      <p:sp>
        <p:nvSpPr>
          <p:cNvPr id="3" name="Text Placeholder 2">
            <a:extLst>
              <a:ext uri="{FF2B5EF4-FFF2-40B4-BE49-F238E27FC236}">
                <a16:creationId xmlns:a16="http://schemas.microsoft.com/office/drawing/2014/main" id="{6DE59EB4-8B1A-7FFB-EA7C-8BE6304107A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Efficiency and cost savings: predictive maintenance and automation reduce wasted resources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Enhanced decision-making: real-time data from distributed sensors helps governments and businesses respond more effectively</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New services and business models: usage-based billing for utilities, fleet monitoring, smart agriculture platforms.</a:t>
            </a:r>
          </a:p>
          <a:p>
            <a:pPr marR="0" lvl="0" rtl="0"/>
            <a:r>
              <a:rPr lang="en-US" b="0" i="0" u="none" strike="noStrike" kern="100" baseline="0">
                <a:solidFill>
                  <a:srgbClr val="0F4761"/>
                </a:solidFill>
                <a:latin typeface="Times New Roman" panose="02020603050405020304" pitchFamily="18" charset="0"/>
              </a:rPr>
              <a:t>Challenges remain: interoperation standards, security risks (many devices have weak default credentials), and privacy issues due to pervasive data collection.</a:t>
            </a:r>
          </a:p>
        </p:txBody>
      </p:sp>
    </p:spTree>
    <p:extLst>
      <p:ext uri="{BB962C8B-B14F-4D97-AF65-F5344CB8AC3E}">
        <p14:creationId xmlns:p14="http://schemas.microsoft.com/office/powerpoint/2010/main" val="2463201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2C82F-9B37-EB45-D818-2A6433DA7E5F}"/>
              </a:ext>
            </a:extLst>
          </p:cNvPr>
          <p:cNvSpPr>
            <a:spLocks noGrp="1"/>
          </p:cNvSpPr>
          <p:nvPr>
            <p:ph type="title"/>
          </p:nvPr>
        </p:nvSpPr>
        <p:spPr/>
        <p:txBody>
          <a:bodyPr>
            <a:normAutofit/>
          </a:bodyPr>
          <a:lstStyle/>
          <a:p>
            <a:pPr marR="0" rtl="0"/>
            <a:r>
              <a:rPr lang="en-PH" b="0" i="0" u="none" strike="noStrike" kern="100" baseline="0">
                <a:solidFill>
                  <a:srgbClr val="0F4761"/>
                </a:solidFill>
                <a:latin typeface="Times New Roman" panose="02020603050405020304" pitchFamily="18" charset="0"/>
              </a:rPr>
              <a:t>IoT Architecture and Components</a:t>
            </a:r>
          </a:p>
        </p:txBody>
      </p:sp>
      <p:sp>
        <p:nvSpPr>
          <p:cNvPr id="3" name="Text Placeholder 2">
            <a:extLst>
              <a:ext uri="{FF2B5EF4-FFF2-40B4-BE49-F238E27FC236}">
                <a16:creationId xmlns:a16="http://schemas.microsoft.com/office/drawing/2014/main" id="{A0EC21C2-8D38-9A90-E66E-0B29C6D498F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 typical IoT system consists of four key layers, each playing a distinct role in how data is collected, transmitted, processed, and used. Below is a breakdown of each layer, including common devices, protocols, and services that are used or could be found in local implementations.</a:t>
            </a:r>
          </a:p>
        </p:txBody>
      </p:sp>
    </p:spTree>
    <p:extLst>
      <p:ext uri="{BB962C8B-B14F-4D97-AF65-F5344CB8AC3E}">
        <p14:creationId xmlns:p14="http://schemas.microsoft.com/office/powerpoint/2010/main" val="228214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9E52E-9A7E-8734-0655-30AFC9924CF4}"/>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1. Sensing Layer</a:t>
            </a:r>
          </a:p>
        </p:txBody>
      </p:sp>
      <p:sp>
        <p:nvSpPr>
          <p:cNvPr id="3" name="Text Placeholder 2">
            <a:extLst>
              <a:ext uri="{FF2B5EF4-FFF2-40B4-BE49-F238E27FC236}">
                <a16:creationId xmlns:a16="http://schemas.microsoft.com/office/drawing/2014/main" id="{5DA63AC2-C677-EF8E-DCE9-CD128AFC9DB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Function: This layer collects raw data from the physical environment using electronic devices.</a:t>
            </a:r>
          </a:p>
          <a:p>
            <a:pPr marR="0" lvl="0" rtl="0"/>
            <a:r>
              <a:rPr lang="en-PH" b="0" i="0" u="none" strike="noStrike" kern="100" baseline="0">
                <a:solidFill>
                  <a:srgbClr val="0F4761"/>
                </a:solidFill>
                <a:latin typeface="Times New Roman" panose="02020603050405020304" pitchFamily="18" charset="0"/>
              </a:rPr>
              <a:t>Common Devices &amp; Examples:</a:t>
            </a:r>
          </a:p>
          <a:p>
            <a:pPr marR="0" lvl="0" rtl="0"/>
            <a:r>
              <a:rPr lang="en-US" b="0" i="0" u="none" strike="noStrike" kern="100" baseline="0">
                <a:solidFill>
                  <a:srgbClr val="0F4761"/>
                </a:solidFill>
                <a:latin typeface="Times New Roman" panose="02020603050405020304" pitchFamily="18" charset="0"/>
              </a:rPr>
              <a:t>Sensors: temperature sensors, moisture sensors (used in smart farming), air quality sensors, gas leak detectors</a:t>
            </a:r>
          </a:p>
          <a:p>
            <a:pPr marR="0" lvl="0" rtl="0"/>
            <a:r>
              <a:rPr lang="en-US" b="0" i="0" u="none" strike="noStrike" kern="100" baseline="0">
                <a:solidFill>
                  <a:srgbClr val="0F4761"/>
                </a:solidFill>
                <a:latin typeface="Times New Roman" panose="02020603050405020304" pitchFamily="18" charset="0"/>
              </a:rPr>
              <a:t>RFID tags: used in inventory tracking or animal identification</a:t>
            </a:r>
          </a:p>
          <a:p>
            <a:pPr marR="0" lvl="0" rtl="0"/>
            <a:r>
              <a:rPr lang="en-US" b="0" i="0" u="none" strike="noStrike" kern="100" baseline="0">
                <a:solidFill>
                  <a:srgbClr val="0F4761"/>
                </a:solidFill>
                <a:latin typeface="Times New Roman" panose="02020603050405020304" pitchFamily="18" charset="0"/>
              </a:rPr>
              <a:t>Wearables: smartwatches or medical devices that monitor vitals like heart rate or oxygen levels</a:t>
            </a:r>
          </a:p>
          <a:p>
            <a:pPr marR="0" lvl="0" rtl="0"/>
            <a:r>
              <a:rPr lang="en-US" b="0" i="0" u="none" strike="noStrike" kern="100" baseline="0">
                <a:solidFill>
                  <a:srgbClr val="0F4761"/>
                </a:solidFill>
                <a:latin typeface="Times New Roman" panose="02020603050405020304" pitchFamily="18" charset="0"/>
              </a:rPr>
              <a:t>Cameras: used in traffic management or security systems</a:t>
            </a:r>
          </a:p>
        </p:txBody>
      </p:sp>
    </p:spTree>
    <p:extLst>
      <p:ext uri="{BB962C8B-B14F-4D97-AF65-F5344CB8AC3E}">
        <p14:creationId xmlns:p14="http://schemas.microsoft.com/office/powerpoint/2010/main" val="36225349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74E9-BFC5-79B1-1ACF-40FBDA609D6E}"/>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2. Network Layer</a:t>
            </a:r>
          </a:p>
        </p:txBody>
      </p:sp>
      <p:sp>
        <p:nvSpPr>
          <p:cNvPr id="3" name="Text Placeholder 2">
            <a:extLst>
              <a:ext uri="{FF2B5EF4-FFF2-40B4-BE49-F238E27FC236}">
                <a16:creationId xmlns:a16="http://schemas.microsoft.com/office/drawing/2014/main" id="{9F72476B-EA29-DADD-9CD8-4FA5C1D75C2D}"/>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Function: Responsible for transmitting data from sensing devices to processing units or storage systems.</a:t>
            </a:r>
          </a:p>
          <a:p>
            <a:pPr marR="0" lvl="0" rtl="0"/>
            <a:r>
              <a:rPr lang="en-PH" b="0" i="0" u="none" strike="noStrike" kern="100" baseline="0">
                <a:solidFill>
                  <a:srgbClr val="0F4761"/>
                </a:solidFill>
                <a:latin typeface="Times New Roman" panose="02020603050405020304" pitchFamily="18" charset="0"/>
              </a:rPr>
              <a:t>Technologies/Protocols:</a:t>
            </a:r>
          </a:p>
          <a:p>
            <a:pPr marR="0" lvl="0" rtl="0"/>
            <a:r>
              <a:rPr lang="en-US" b="0" i="0" u="none" strike="noStrike" kern="100" baseline="0">
                <a:solidFill>
                  <a:srgbClr val="0F4761"/>
                </a:solidFill>
                <a:latin typeface="Times New Roman" panose="02020603050405020304" pitchFamily="18" charset="0"/>
              </a:rPr>
              <a:t>Wi-Fi / Bluetooth / Zigbee – short-range communication (e.g., home automation)</a:t>
            </a:r>
          </a:p>
          <a:p>
            <a:pPr marR="0" lvl="0" rtl="0"/>
            <a:r>
              <a:rPr lang="en-US" b="0" i="0" u="none" strike="noStrike" kern="100" baseline="0">
                <a:solidFill>
                  <a:srgbClr val="0F4761"/>
                </a:solidFill>
                <a:latin typeface="Times New Roman" panose="02020603050405020304" pitchFamily="18" charset="0"/>
              </a:rPr>
              <a:t>4G / LTE / 5G – used in mobile and real-time data transmission</a:t>
            </a:r>
          </a:p>
          <a:p>
            <a:pPr marR="0" lvl="0" rtl="0"/>
            <a:r>
              <a:rPr lang="en-US" b="0" i="0" u="none" strike="noStrike" kern="100" baseline="0">
                <a:solidFill>
                  <a:srgbClr val="0F4761"/>
                </a:solidFill>
                <a:latin typeface="Times New Roman" panose="02020603050405020304" pitchFamily="18" charset="0"/>
              </a:rPr>
              <a:t>LoRaWAN / NB-IoT – low-power wide-area networks suited for remote areas</a:t>
            </a:r>
          </a:p>
          <a:p>
            <a:pPr marR="0" lvl="0" rtl="0"/>
            <a:r>
              <a:rPr lang="en-US" b="0" i="0" u="none" strike="noStrike" kern="100" baseline="0">
                <a:solidFill>
                  <a:srgbClr val="0F4761"/>
                </a:solidFill>
                <a:latin typeface="Times New Roman" panose="02020603050405020304" pitchFamily="18" charset="0"/>
              </a:rPr>
              <a:t>Ethernet / Fiber – used in stable, fixed installations like city monitoring systems</a:t>
            </a:r>
          </a:p>
        </p:txBody>
      </p:sp>
    </p:spTree>
    <p:extLst>
      <p:ext uri="{BB962C8B-B14F-4D97-AF65-F5344CB8AC3E}">
        <p14:creationId xmlns:p14="http://schemas.microsoft.com/office/powerpoint/2010/main" val="1286002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6DF5B-E289-FBEC-392D-02B85FED9345}"/>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3. Data Processing Layer</a:t>
            </a:r>
          </a:p>
        </p:txBody>
      </p:sp>
      <p:sp>
        <p:nvSpPr>
          <p:cNvPr id="3" name="Text Placeholder 2">
            <a:extLst>
              <a:ext uri="{FF2B5EF4-FFF2-40B4-BE49-F238E27FC236}">
                <a16:creationId xmlns:a16="http://schemas.microsoft.com/office/drawing/2014/main" id="{DD2C5E97-3899-7D4F-AC57-747DC381D9FB}"/>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Function: Analyzes and stores the collected data; may trigger automated decisions or alerts.</a:t>
            </a:r>
          </a:p>
          <a:p>
            <a:pPr marR="0" lvl="0" rtl="0"/>
            <a:r>
              <a:rPr lang="en-PH" b="0" i="0" u="none" strike="noStrike" kern="100" baseline="0">
                <a:solidFill>
                  <a:srgbClr val="0F4761"/>
                </a:solidFill>
                <a:latin typeface="Times New Roman" panose="02020603050405020304" pitchFamily="18" charset="0"/>
              </a:rPr>
              <a:t>Tools &amp; Platforms:</a:t>
            </a:r>
          </a:p>
          <a:p>
            <a:pPr marR="0" lvl="0" rtl="0"/>
            <a:r>
              <a:rPr lang="en-PH" b="0" i="0" u="none" strike="noStrike" kern="100" baseline="0">
                <a:solidFill>
                  <a:srgbClr val="0F4761"/>
                </a:solidFill>
                <a:latin typeface="Times New Roman" panose="02020603050405020304" pitchFamily="18" charset="0"/>
              </a:rPr>
              <a:t>Cloud Platforms: AWS IoT Core, Microsoft Azure IoT, Google Cloud IoT</a:t>
            </a:r>
          </a:p>
          <a:p>
            <a:pPr marR="0" lvl="0" rtl="0"/>
            <a:r>
              <a:rPr lang="en-PH" b="0" i="0" u="none" strike="noStrike" kern="100" baseline="0">
                <a:solidFill>
                  <a:srgbClr val="0F4761"/>
                </a:solidFill>
                <a:latin typeface="Times New Roman" panose="02020603050405020304" pitchFamily="18" charset="0"/>
              </a:rPr>
              <a:t>Edge Devices: Raspberry Pi, NVIDIA Jetson, Arduino with AI capabilities</a:t>
            </a:r>
          </a:p>
          <a:p>
            <a:pPr marR="0" lvl="0" rtl="0"/>
            <a:r>
              <a:rPr lang="en-PH" b="0" i="0" u="none" strike="noStrike" kern="100" baseline="0">
                <a:solidFill>
                  <a:srgbClr val="0F4761"/>
                </a:solidFill>
                <a:latin typeface="Times New Roman" panose="02020603050405020304" pitchFamily="18" charset="0"/>
              </a:rPr>
              <a:t>Databases: MongoDB, InfluxDB (time-series data), Firebase</a:t>
            </a:r>
          </a:p>
          <a:p>
            <a:pPr marR="0" lvl="0" rtl="0"/>
            <a:r>
              <a:rPr lang="en-US" b="0" i="0" u="none" strike="noStrike" kern="100" baseline="0">
                <a:solidFill>
                  <a:srgbClr val="0F4761"/>
                </a:solidFill>
                <a:latin typeface="Times New Roman" panose="02020603050405020304" pitchFamily="18" charset="0"/>
              </a:rPr>
              <a:t>AI/ML Libraries: TensorFlow Lite for edge devices, Scikit-learn for cloud systems</a:t>
            </a:r>
          </a:p>
        </p:txBody>
      </p:sp>
    </p:spTree>
    <p:extLst>
      <p:ext uri="{BB962C8B-B14F-4D97-AF65-F5344CB8AC3E}">
        <p14:creationId xmlns:p14="http://schemas.microsoft.com/office/powerpoint/2010/main" val="3178663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1A9B-8026-FD0E-589A-3CB172E2D516}"/>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4. Application Layer</a:t>
            </a:r>
          </a:p>
        </p:txBody>
      </p:sp>
      <p:sp>
        <p:nvSpPr>
          <p:cNvPr id="3" name="Text Placeholder 2">
            <a:extLst>
              <a:ext uri="{FF2B5EF4-FFF2-40B4-BE49-F238E27FC236}">
                <a16:creationId xmlns:a16="http://schemas.microsoft.com/office/drawing/2014/main" id="{8E6A6E26-CE6E-82B1-C417-D987FAECFFDD}"/>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Function: Provides user interaction, visualizations, control, or reporting based on data insights.</a:t>
            </a:r>
          </a:p>
          <a:p>
            <a:pPr marR="0" lvl="0" rtl="0"/>
            <a:r>
              <a:rPr lang="en-PH" b="0" i="0" u="none" strike="noStrike" kern="100" baseline="0">
                <a:solidFill>
                  <a:srgbClr val="0F4761"/>
                </a:solidFill>
                <a:latin typeface="Times New Roman" panose="02020603050405020304" pitchFamily="18" charset="0"/>
              </a:rPr>
              <a:t>Examples of Interfaces/Tools:</a:t>
            </a:r>
          </a:p>
          <a:p>
            <a:pPr marR="0" lvl="0" rtl="0"/>
            <a:r>
              <a:rPr lang="en-US" b="0" i="0" u="none" strike="noStrike" kern="100" baseline="0">
                <a:solidFill>
                  <a:srgbClr val="0F4761"/>
                </a:solidFill>
                <a:latin typeface="Times New Roman" panose="02020603050405020304" pitchFamily="18" charset="0"/>
              </a:rPr>
              <a:t>Mobile apps: used by farmers to monitor soil data</a:t>
            </a:r>
          </a:p>
          <a:p>
            <a:pPr marR="0" lvl="0" rtl="0"/>
            <a:r>
              <a:rPr lang="en-US" b="0" i="0" u="none" strike="noStrike" kern="100" baseline="0">
                <a:solidFill>
                  <a:srgbClr val="0F4761"/>
                </a:solidFill>
                <a:latin typeface="Times New Roman" panose="02020603050405020304" pitchFamily="18" charset="0"/>
              </a:rPr>
              <a:t>Web dashboards: for LGU disaster response centers to track flood warnings</a:t>
            </a:r>
          </a:p>
          <a:p>
            <a:pPr marR="0" lvl="0" rtl="0"/>
            <a:r>
              <a:rPr lang="en-US" b="0" i="0" u="none" strike="noStrike" kern="100" baseline="0">
                <a:solidFill>
                  <a:srgbClr val="0F4761"/>
                </a:solidFill>
                <a:latin typeface="Times New Roman" panose="02020603050405020304" pitchFamily="18" charset="0"/>
              </a:rPr>
              <a:t>Chatbots / Alerts: SMS warnings sent to citizens in affected areas</a:t>
            </a:r>
          </a:p>
          <a:p>
            <a:pPr marR="0" lvl="0" rtl="0"/>
            <a:r>
              <a:rPr lang="en-US" b="0" i="0" u="none" strike="noStrike" kern="100" baseline="0">
                <a:solidFill>
                  <a:srgbClr val="0F4761"/>
                </a:solidFill>
                <a:latin typeface="Times New Roman" panose="02020603050405020304" pitchFamily="18" charset="0"/>
              </a:rPr>
              <a:t>Voice Assistants / APIs: smart home systems like Google Home, Alexa, or localized versions</a:t>
            </a:r>
          </a:p>
        </p:txBody>
      </p:sp>
    </p:spTree>
    <p:extLst>
      <p:ext uri="{BB962C8B-B14F-4D97-AF65-F5344CB8AC3E}">
        <p14:creationId xmlns:p14="http://schemas.microsoft.com/office/powerpoint/2010/main" val="3582756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DE3C7-8E3A-B7C1-8960-B23AF9D3D00F}"/>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Summary Table</a:t>
            </a:r>
          </a:p>
        </p:txBody>
      </p:sp>
      <p:graphicFrame>
        <p:nvGraphicFramePr>
          <p:cNvPr id="5" name="Table 4">
            <a:extLst>
              <a:ext uri="{FF2B5EF4-FFF2-40B4-BE49-F238E27FC236}">
                <a16:creationId xmlns:a16="http://schemas.microsoft.com/office/drawing/2014/main" id="{AA2FE4C5-2F5F-6519-7605-9337C63D229B}"/>
              </a:ext>
            </a:extLst>
          </p:cNvPr>
          <p:cNvGraphicFramePr>
            <a:graphicFrameLocks noGrp="1"/>
          </p:cNvGraphicFramePr>
          <p:nvPr>
            <p:extLst>
              <p:ext uri="{D42A27DB-BD31-4B8C-83A1-F6EECF244321}">
                <p14:modId xmlns:p14="http://schemas.microsoft.com/office/powerpoint/2010/main" val="1134974604"/>
              </p:ext>
            </p:extLst>
          </p:nvPr>
        </p:nvGraphicFramePr>
        <p:xfrm>
          <a:off x="685800" y="1783829"/>
          <a:ext cx="10820400" cy="4857821"/>
        </p:xfrm>
        <a:graphic>
          <a:graphicData uri="http://schemas.openxmlformats.org/drawingml/2006/table">
            <a:tbl>
              <a:tblPr firstRow="1" firstCol="1" bandRow="1">
                <a:tableStyleId>{7E9639D4-E3E2-4D34-9284-5A2195B3D0D7}</a:tableStyleId>
              </a:tblPr>
              <a:tblGrid>
                <a:gridCol w="2705100">
                  <a:extLst>
                    <a:ext uri="{9D8B030D-6E8A-4147-A177-3AD203B41FA5}">
                      <a16:colId xmlns:a16="http://schemas.microsoft.com/office/drawing/2014/main" val="3412060644"/>
                    </a:ext>
                  </a:extLst>
                </a:gridCol>
                <a:gridCol w="2705100">
                  <a:extLst>
                    <a:ext uri="{9D8B030D-6E8A-4147-A177-3AD203B41FA5}">
                      <a16:colId xmlns:a16="http://schemas.microsoft.com/office/drawing/2014/main" val="1980923387"/>
                    </a:ext>
                  </a:extLst>
                </a:gridCol>
                <a:gridCol w="2705100">
                  <a:extLst>
                    <a:ext uri="{9D8B030D-6E8A-4147-A177-3AD203B41FA5}">
                      <a16:colId xmlns:a16="http://schemas.microsoft.com/office/drawing/2014/main" val="983631519"/>
                    </a:ext>
                  </a:extLst>
                </a:gridCol>
                <a:gridCol w="2705100">
                  <a:extLst>
                    <a:ext uri="{9D8B030D-6E8A-4147-A177-3AD203B41FA5}">
                      <a16:colId xmlns:a16="http://schemas.microsoft.com/office/drawing/2014/main" val="2878244206"/>
                    </a:ext>
                  </a:extLst>
                </a:gridCol>
              </a:tblGrid>
              <a:tr h="511523">
                <a:tc>
                  <a:txBody>
                    <a:bodyPr/>
                    <a:lstStyle/>
                    <a:p>
                      <a:pPr>
                        <a:lnSpc>
                          <a:spcPct val="115000"/>
                        </a:lnSpc>
                        <a:spcAft>
                          <a:spcPts val="800"/>
                        </a:spcAft>
                        <a:buNone/>
                      </a:pPr>
                      <a:r>
                        <a:rPr lang="en-PH" sz="2000" kern="100" dirty="0">
                          <a:effectLst/>
                        </a:rPr>
                        <a:t>Layer</a:t>
                      </a:r>
                      <a:endParaRPr lang="en-PH"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Function</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Example Devices/Tools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Philippine Context</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23522139"/>
                  </a:ext>
                </a:extLst>
              </a:tr>
              <a:tr h="1007624">
                <a:tc>
                  <a:txBody>
                    <a:bodyPr/>
                    <a:lstStyle/>
                    <a:p>
                      <a:pPr>
                        <a:lnSpc>
                          <a:spcPct val="115000"/>
                        </a:lnSpc>
                        <a:spcAft>
                          <a:spcPts val="800"/>
                        </a:spcAft>
                        <a:buNone/>
                      </a:pPr>
                      <a:r>
                        <a:rPr lang="en-PH" sz="2000" kern="100" dirty="0">
                          <a:effectLst/>
                        </a:rPr>
                        <a:t>Sensing Layer</a:t>
                      </a:r>
                      <a:endParaRPr lang="en-PH"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Data collection from environment</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Sensors, RFID, cameras, wearables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DOST river flood sensors, urban CCTVs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3335374"/>
                  </a:ext>
                </a:extLst>
              </a:tr>
              <a:tr h="1007624">
                <a:tc>
                  <a:txBody>
                    <a:bodyPr/>
                    <a:lstStyle/>
                    <a:p>
                      <a:pPr>
                        <a:lnSpc>
                          <a:spcPct val="115000"/>
                        </a:lnSpc>
                        <a:spcAft>
                          <a:spcPts val="800"/>
                        </a:spcAft>
                        <a:buNone/>
                      </a:pPr>
                      <a:r>
                        <a:rPr lang="en-PH" sz="2000" kern="100">
                          <a:effectLst/>
                        </a:rPr>
                        <a:t>Network Layer</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Data transmission</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Wi-Fi, 4G, Zigbee, LoRaWAN</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MMDA traffic cameras, BRT sensor relays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3624506"/>
                  </a:ext>
                </a:extLst>
              </a:tr>
              <a:tr h="1007624">
                <a:tc>
                  <a:txBody>
                    <a:bodyPr/>
                    <a:lstStyle/>
                    <a:p>
                      <a:pPr>
                        <a:lnSpc>
                          <a:spcPct val="115000"/>
                        </a:lnSpc>
                        <a:spcAft>
                          <a:spcPts val="800"/>
                        </a:spcAft>
                        <a:buNone/>
                      </a:pPr>
                      <a:r>
                        <a:rPr lang="en-PH" sz="2000" kern="100">
                          <a:effectLst/>
                        </a:rPr>
                        <a:t>Data Processing Layer</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Analyze, store, and respond to data</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Edge devices, Cloud platforms, ML models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Tricycle fleet analysis, smart power grid analytics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9837422"/>
                  </a:ext>
                </a:extLst>
              </a:tr>
              <a:tr h="1007624">
                <a:tc>
                  <a:txBody>
                    <a:bodyPr/>
                    <a:lstStyle/>
                    <a:p>
                      <a:pPr>
                        <a:lnSpc>
                          <a:spcPct val="115000"/>
                        </a:lnSpc>
                        <a:spcAft>
                          <a:spcPts val="800"/>
                        </a:spcAft>
                        <a:buNone/>
                      </a:pPr>
                      <a:r>
                        <a:rPr lang="en-PH" sz="2000" kern="100">
                          <a:effectLst/>
                        </a:rPr>
                        <a:t>Application Layer</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User interface and interaction</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a:effectLst/>
                        </a:rPr>
                        <a:t>Dashboards, mobile apps, alerts, APIs</a:t>
                      </a:r>
                      <a:endParaRPr lang="en-PH" sz="20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2000" kern="100" dirty="0">
                          <a:effectLst/>
                        </a:rPr>
                        <a:t>Barangay monitoring portals, public SMS flood warnings</a:t>
                      </a:r>
                      <a:endParaRPr lang="en-PH"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632873"/>
                  </a:ext>
                </a:extLst>
              </a:tr>
            </a:tbl>
          </a:graphicData>
        </a:graphic>
      </p:graphicFrame>
    </p:spTree>
    <p:extLst>
      <p:ext uri="{BB962C8B-B14F-4D97-AF65-F5344CB8AC3E}">
        <p14:creationId xmlns:p14="http://schemas.microsoft.com/office/powerpoint/2010/main" val="249884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C428-36B3-53AC-6BB0-B144383F9C64}"/>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Learning Objectives</a:t>
            </a:r>
          </a:p>
        </p:txBody>
      </p:sp>
      <p:sp>
        <p:nvSpPr>
          <p:cNvPr id="3" name="Text Placeholder 2">
            <a:extLst>
              <a:ext uri="{FF2B5EF4-FFF2-40B4-BE49-F238E27FC236}">
                <a16:creationId xmlns:a16="http://schemas.microsoft.com/office/drawing/2014/main" id="{FE1A9030-6484-4C41-82D8-2749CEFCB85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By the end of this session, students should be able to:</a:t>
            </a:r>
          </a:p>
          <a:p>
            <a:pPr marR="0" lvl="0" rtl="0"/>
            <a:r>
              <a:rPr lang="en-US" b="0" i="0" u="none" strike="noStrike" kern="100" baseline="0">
                <a:solidFill>
                  <a:srgbClr val="0F4761"/>
                </a:solidFill>
                <a:latin typeface="Times New Roman" panose="02020603050405020304" pitchFamily="18" charset="0"/>
              </a:rPr>
              <a:t>Define the Internet of Things (IoT) and explain its core principles.</a:t>
            </a:r>
          </a:p>
          <a:p>
            <a:pPr marR="0" lvl="0" rtl="0"/>
            <a:r>
              <a:rPr lang="en-US" b="0" i="0" u="none" strike="noStrike" kern="100" baseline="0">
                <a:solidFill>
                  <a:srgbClr val="0F4761"/>
                </a:solidFill>
                <a:latin typeface="Times New Roman" panose="02020603050405020304" pitchFamily="18" charset="0"/>
              </a:rPr>
              <a:t>Describe the architecture and components of IoT systems.</a:t>
            </a:r>
          </a:p>
          <a:p>
            <a:pPr marR="0" lvl="0" rtl="0"/>
            <a:r>
              <a:rPr lang="en-US" b="0" i="0" u="none" strike="noStrike" kern="100" baseline="0">
                <a:solidFill>
                  <a:srgbClr val="0F4761"/>
                </a:solidFill>
                <a:latin typeface="Times New Roman" panose="02020603050405020304" pitchFamily="18" charset="0"/>
              </a:rPr>
              <a:t>Differentiate between edge computing and cloud computing in IoT.</a:t>
            </a:r>
          </a:p>
          <a:p>
            <a:pPr marR="0" lvl="0" rtl="0"/>
            <a:r>
              <a:rPr lang="en-US" b="0" i="0" u="none" strike="noStrike" kern="100" baseline="0">
                <a:solidFill>
                  <a:srgbClr val="0F4761"/>
                </a:solidFill>
                <a:latin typeface="Times New Roman" panose="02020603050405020304" pitchFamily="18" charset="0"/>
              </a:rPr>
              <a:t>Identify real-world and local applications of IoT in various sectors.</a:t>
            </a:r>
          </a:p>
          <a:p>
            <a:pPr marR="0" lvl="0" rtl="0"/>
            <a:r>
              <a:rPr lang="en-US" b="0" i="0" u="none" strike="noStrike" kern="100" baseline="0">
                <a:solidFill>
                  <a:srgbClr val="0F4761"/>
                </a:solidFill>
                <a:latin typeface="Times New Roman" panose="02020603050405020304" pitchFamily="18" charset="0"/>
              </a:rPr>
              <a:t>Discuss potential security and privacy concerns related to IoT deployments.</a:t>
            </a:r>
          </a:p>
        </p:txBody>
      </p:sp>
    </p:spTree>
    <p:extLst>
      <p:ext uri="{BB962C8B-B14F-4D97-AF65-F5344CB8AC3E}">
        <p14:creationId xmlns:p14="http://schemas.microsoft.com/office/powerpoint/2010/main" val="11912433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417FF-9CCF-F338-8C6A-A448B6F1DB8A}"/>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Edge Computing vs. Cloud Computing in IoT</a:t>
            </a:r>
          </a:p>
        </p:txBody>
      </p:sp>
      <p:sp>
        <p:nvSpPr>
          <p:cNvPr id="3" name="Text Placeholder 2">
            <a:extLst>
              <a:ext uri="{FF2B5EF4-FFF2-40B4-BE49-F238E27FC236}">
                <a16:creationId xmlns:a16="http://schemas.microsoft.com/office/drawing/2014/main" id="{2B5FAB3A-A817-68EB-FC06-17766B3A74DC}"/>
              </a:ext>
            </a:extLst>
          </p:cNvPr>
          <p:cNvSpPr>
            <a:spLocks noGrp="1"/>
          </p:cNvSpPr>
          <p:nvPr>
            <p:ph type="body" idx="1"/>
          </p:nvPr>
        </p:nvSpPr>
        <p:spPr/>
        <p:txBody>
          <a:bodyPr/>
          <a:lstStyle/>
          <a:p>
            <a:pPr marR="0" lvl="0" rtl="0"/>
            <a:r>
              <a:rPr lang="en-US" b="1" i="0" u="none" strike="noStrike" kern="100" baseline="0">
                <a:solidFill>
                  <a:srgbClr val="0F4761"/>
                </a:solidFill>
                <a:latin typeface="Times New Roman" panose="02020603050405020304" pitchFamily="18" charset="0"/>
              </a:rPr>
              <a:t>Cloud computing</a:t>
            </a:r>
            <a:r>
              <a:rPr lang="en-US" b="0" i="0" u="none" strike="noStrike" kern="100" baseline="0">
                <a:solidFill>
                  <a:srgbClr val="0F4761"/>
                </a:solidFill>
                <a:latin typeface="Times New Roman" panose="02020603050405020304" pitchFamily="18" charset="0"/>
              </a:rPr>
              <a:t> uses remote servers to store and analyze data. It is scalable but may introduce delay (latency).</a:t>
            </a:r>
          </a:p>
          <a:p>
            <a:pPr marR="0" lvl="0" rtl="0"/>
            <a:r>
              <a:rPr lang="en-US" b="1" i="0" u="none" strike="noStrike" kern="100" baseline="0">
                <a:solidFill>
                  <a:srgbClr val="0F4761"/>
                </a:solidFill>
                <a:latin typeface="Times New Roman" panose="02020603050405020304" pitchFamily="18" charset="0"/>
              </a:rPr>
              <a:t>Edge computing</a:t>
            </a:r>
            <a:r>
              <a:rPr lang="en-US" b="0" i="0" u="none" strike="noStrike" kern="100" baseline="0">
                <a:solidFill>
                  <a:srgbClr val="0F4761"/>
                </a:solidFill>
                <a:latin typeface="Times New Roman" panose="02020603050405020304" pitchFamily="18" charset="0"/>
              </a:rPr>
              <a:t> processes data close to the source—right at the device—allowing for faster response times.</a:t>
            </a:r>
          </a:p>
          <a:p>
            <a:pPr marR="0" lvl="0" rtl="0"/>
            <a:r>
              <a:rPr lang="en-US" b="0" i="0" u="none" strike="noStrike" kern="100" baseline="0">
                <a:solidFill>
                  <a:srgbClr val="0F4761"/>
                </a:solidFill>
                <a:latin typeface="Times New Roman" panose="02020603050405020304" pitchFamily="18" charset="0"/>
              </a:rPr>
              <a:t>Many real-world systems use a </a:t>
            </a:r>
            <a:r>
              <a:rPr lang="en-US" b="1" i="0" u="none" strike="noStrike" kern="100" baseline="0">
                <a:solidFill>
                  <a:srgbClr val="0F4761"/>
                </a:solidFill>
                <a:latin typeface="Times New Roman" panose="02020603050405020304" pitchFamily="18" charset="0"/>
              </a:rPr>
              <a:t>hybrid model</a:t>
            </a:r>
            <a:r>
              <a:rPr lang="en-US" b="0" i="0" u="none" strike="noStrike" kern="100" baseline="0">
                <a:solidFill>
                  <a:srgbClr val="0F4761"/>
                </a:solidFill>
                <a:latin typeface="Times New Roman" panose="02020603050405020304" pitchFamily="18" charset="0"/>
              </a:rPr>
              <a:t>, where immediate decisions are made at the edge and overall patterns are analyzed in the cloud.</a:t>
            </a:r>
          </a:p>
        </p:txBody>
      </p:sp>
    </p:spTree>
    <p:extLst>
      <p:ext uri="{BB962C8B-B14F-4D97-AF65-F5344CB8AC3E}">
        <p14:creationId xmlns:p14="http://schemas.microsoft.com/office/powerpoint/2010/main" val="4151305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751B6-5556-F42A-0904-F9E9D5163715}"/>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Cloud Computing vs. Edge Computing: Core Differences</a:t>
            </a:r>
          </a:p>
        </p:txBody>
      </p:sp>
      <p:sp>
        <p:nvSpPr>
          <p:cNvPr id="3" name="Text Placeholder 2">
            <a:extLst>
              <a:ext uri="{FF2B5EF4-FFF2-40B4-BE49-F238E27FC236}">
                <a16:creationId xmlns:a16="http://schemas.microsoft.com/office/drawing/2014/main" id="{D174C3A8-8B8D-1BC3-722E-DDD9FF2C9ECD}"/>
              </a:ext>
            </a:extLst>
          </p:cNvPr>
          <p:cNvSpPr>
            <a:spLocks noGrp="1"/>
          </p:cNvSpPr>
          <p:nvPr>
            <p:ph type="body" idx="1"/>
          </p:nvPr>
        </p:nvSpPr>
        <p:spPr/>
        <p:txBody>
          <a:bodyPr/>
          <a:lstStyle/>
          <a:p>
            <a:endParaRPr lang="en-PH"/>
          </a:p>
        </p:txBody>
      </p:sp>
      <p:graphicFrame>
        <p:nvGraphicFramePr>
          <p:cNvPr id="4" name="Table 3">
            <a:extLst>
              <a:ext uri="{FF2B5EF4-FFF2-40B4-BE49-F238E27FC236}">
                <a16:creationId xmlns:a16="http://schemas.microsoft.com/office/drawing/2014/main" id="{A55BC34C-CC6D-44E2-CA7E-72BE6DA04A3A}"/>
              </a:ext>
            </a:extLst>
          </p:cNvPr>
          <p:cNvGraphicFramePr>
            <a:graphicFrameLocks noGrp="1"/>
          </p:cNvGraphicFramePr>
          <p:nvPr>
            <p:extLst>
              <p:ext uri="{D42A27DB-BD31-4B8C-83A1-F6EECF244321}">
                <p14:modId xmlns:p14="http://schemas.microsoft.com/office/powerpoint/2010/main" val="1643337713"/>
              </p:ext>
            </p:extLst>
          </p:nvPr>
        </p:nvGraphicFramePr>
        <p:xfrm>
          <a:off x="685800" y="2057401"/>
          <a:ext cx="10820400" cy="4759322"/>
        </p:xfrm>
        <a:graphic>
          <a:graphicData uri="http://schemas.openxmlformats.org/drawingml/2006/table">
            <a:tbl>
              <a:tblPr firstRow="1" firstCol="1" bandRow="1">
                <a:tableStyleId>{7E9639D4-E3E2-4D34-9284-5A2195B3D0D7}</a:tableStyleId>
              </a:tblPr>
              <a:tblGrid>
                <a:gridCol w="3606800">
                  <a:extLst>
                    <a:ext uri="{9D8B030D-6E8A-4147-A177-3AD203B41FA5}">
                      <a16:colId xmlns:a16="http://schemas.microsoft.com/office/drawing/2014/main" val="3616879139"/>
                    </a:ext>
                  </a:extLst>
                </a:gridCol>
                <a:gridCol w="3606800">
                  <a:extLst>
                    <a:ext uri="{9D8B030D-6E8A-4147-A177-3AD203B41FA5}">
                      <a16:colId xmlns:a16="http://schemas.microsoft.com/office/drawing/2014/main" val="439298327"/>
                    </a:ext>
                  </a:extLst>
                </a:gridCol>
                <a:gridCol w="3606800">
                  <a:extLst>
                    <a:ext uri="{9D8B030D-6E8A-4147-A177-3AD203B41FA5}">
                      <a16:colId xmlns:a16="http://schemas.microsoft.com/office/drawing/2014/main" val="918298281"/>
                    </a:ext>
                  </a:extLst>
                </a:gridCol>
              </a:tblGrid>
              <a:tr h="340009">
                <a:tc>
                  <a:txBody>
                    <a:bodyPr/>
                    <a:lstStyle/>
                    <a:p>
                      <a:pPr>
                        <a:lnSpc>
                          <a:spcPct val="115000"/>
                        </a:lnSpc>
                        <a:spcAft>
                          <a:spcPts val="800"/>
                        </a:spcAft>
                        <a:buNone/>
                      </a:pPr>
                      <a:r>
                        <a:rPr lang="en-PH" sz="1400" kern="100">
                          <a:effectLst/>
                        </a:rPr>
                        <a:t>Aspect</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Cloud Computing</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Edge Computing</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4983969"/>
                  </a:ext>
                </a:extLst>
              </a:tr>
              <a:tr h="669767">
                <a:tc>
                  <a:txBody>
                    <a:bodyPr/>
                    <a:lstStyle/>
                    <a:p>
                      <a:pPr>
                        <a:lnSpc>
                          <a:spcPct val="115000"/>
                        </a:lnSpc>
                        <a:spcAft>
                          <a:spcPts val="800"/>
                        </a:spcAft>
                        <a:buNone/>
                      </a:pPr>
                      <a:r>
                        <a:rPr lang="en-PH" sz="1400" kern="100" dirty="0">
                          <a:effectLst/>
                        </a:rPr>
                        <a:t>Latency</a:t>
                      </a:r>
                      <a:endParaRPr lang="en-PH"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High latency due to data traveling to remote servers</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Low latency, as data is processed close to the source</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52171907"/>
                  </a:ext>
                </a:extLst>
              </a:tr>
              <a:tr h="669767">
                <a:tc>
                  <a:txBody>
                    <a:bodyPr/>
                    <a:lstStyle/>
                    <a:p>
                      <a:pPr>
                        <a:lnSpc>
                          <a:spcPct val="115000"/>
                        </a:lnSpc>
                        <a:spcAft>
                          <a:spcPts val="800"/>
                        </a:spcAft>
                        <a:buNone/>
                      </a:pPr>
                      <a:r>
                        <a:rPr lang="en-PH" sz="1400" kern="100">
                          <a:effectLst/>
                        </a:rPr>
                        <a:t>Scalability</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Virtually unlimited storage and computing power via centralized data centers </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Limited by local device capacity</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3627632"/>
                  </a:ext>
                </a:extLst>
              </a:tr>
              <a:tr h="669767">
                <a:tc>
                  <a:txBody>
                    <a:bodyPr/>
                    <a:lstStyle/>
                    <a:p>
                      <a:pPr>
                        <a:lnSpc>
                          <a:spcPct val="115000"/>
                        </a:lnSpc>
                        <a:spcAft>
                          <a:spcPts val="800"/>
                        </a:spcAft>
                        <a:buNone/>
                      </a:pPr>
                      <a:r>
                        <a:rPr lang="en-PH" sz="1400" kern="100">
                          <a:effectLst/>
                        </a:rPr>
                        <a:t>Reliability</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Requires internet connection; vulnerable to outages</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Can operate offline; ideal for remote or unstable networks </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28587394"/>
                  </a:ext>
                </a:extLst>
              </a:tr>
              <a:tr h="999327">
                <a:tc>
                  <a:txBody>
                    <a:bodyPr/>
                    <a:lstStyle/>
                    <a:p>
                      <a:pPr>
                        <a:lnSpc>
                          <a:spcPct val="115000"/>
                        </a:lnSpc>
                        <a:spcAft>
                          <a:spcPts val="800"/>
                        </a:spcAft>
                        <a:buNone/>
                      </a:pPr>
                      <a:r>
                        <a:rPr lang="en-PH" sz="1400" kern="100">
                          <a:effectLst/>
                        </a:rPr>
                        <a:t>Privacy &amp; Security</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Sensitive data stored centrally—potential target for breaches; regulated data may require residency restrictions </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Data is processed locally, reducing exposure and improving compliance</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30343896"/>
                  </a:ext>
                </a:extLst>
              </a:tr>
              <a:tr h="669767">
                <a:tc>
                  <a:txBody>
                    <a:bodyPr/>
                    <a:lstStyle/>
                    <a:p>
                      <a:pPr>
                        <a:lnSpc>
                          <a:spcPct val="115000"/>
                        </a:lnSpc>
                        <a:spcAft>
                          <a:spcPts val="800"/>
                        </a:spcAft>
                        <a:buNone/>
                      </a:pPr>
                      <a:r>
                        <a:rPr lang="en-PH" sz="1400" kern="100">
                          <a:effectLst/>
                        </a:rPr>
                        <a:t>Cost &amp; Bandwidth</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May incur high bandwidth and cloud resource charges</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Cuts bandwidth by sending only summarized data upstream </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11254758"/>
                  </a:ext>
                </a:extLst>
              </a:tr>
              <a:tr h="669767">
                <a:tc>
                  <a:txBody>
                    <a:bodyPr/>
                    <a:lstStyle/>
                    <a:p>
                      <a:pPr>
                        <a:lnSpc>
                          <a:spcPct val="115000"/>
                        </a:lnSpc>
                        <a:spcAft>
                          <a:spcPts val="800"/>
                        </a:spcAft>
                        <a:buNone/>
                      </a:pPr>
                      <a:r>
                        <a:rPr lang="en-PH" sz="1400" kern="100">
                          <a:effectLst/>
                        </a:rPr>
                        <a:t>Deployment Suitability</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a:effectLst/>
                        </a:rPr>
                        <a:t>Best for analytics, backups, global oversight, and training heavy AI models</a:t>
                      </a:r>
                      <a:endParaRPr lang="en-PH"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PH" sz="1400" kern="100" dirty="0">
                          <a:effectLst/>
                        </a:rPr>
                        <a:t>Best for real-time, safety-critical, or location-specific processing </a:t>
                      </a:r>
                      <a:endParaRPr lang="en-PH"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17774140"/>
                  </a:ext>
                </a:extLst>
              </a:tr>
            </a:tbl>
          </a:graphicData>
        </a:graphic>
      </p:graphicFrame>
    </p:spTree>
    <p:extLst>
      <p:ext uri="{BB962C8B-B14F-4D97-AF65-F5344CB8AC3E}">
        <p14:creationId xmlns:p14="http://schemas.microsoft.com/office/powerpoint/2010/main" val="3450152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EB6A8-8718-A4B0-12AF-320FCE4AF73F}"/>
              </a:ext>
            </a:extLst>
          </p:cNvPr>
          <p:cNvSpPr>
            <a:spLocks noGrp="1"/>
          </p:cNvSpPr>
          <p:nvPr>
            <p:ph type="title"/>
          </p:nvPr>
        </p:nvSpPr>
        <p:spPr/>
        <p:txBody>
          <a:bodyPr/>
          <a:lstStyle/>
          <a:p>
            <a:pPr marR="0" rtl="0"/>
            <a:r>
              <a:rPr lang="en-PH" b="1" i="0" u="none" strike="noStrike" kern="100" baseline="0">
                <a:solidFill>
                  <a:srgbClr val="0F4761"/>
                </a:solidFill>
                <a:latin typeface="Times New Roman" panose="02020603050405020304" pitchFamily="18" charset="0"/>
              </a:rPr>
              <a:t>Real-Life Examples</a:t>
            </a:r>
          </a:p>
        </p:txBody>
      </p:sp>
      <p:sp>
        <p:nvSpPr>
          <p:cNvPr id="4" name="Text Placeholder 3">
            <a:extLst>
              <a:ext uri="{FF2B5EF4-FFF2-40B4-BE49-F238E27FC236}">
                <a16:creationId xmlns:a16="http://schemas.microsoft.com/office/drawing/2014/main" id="{5C573C58-0F4E-C580-A1B6-55BFECC4E2B1}"/>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38115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678D-F36E-638D-320F-9ED0BA430809}"/>
              </a:ext>
            </a:extLst>
          </p:cNvPr>
          <p:cNvSpPr>
            <a:spLocks noGrp="1"/>
          </p:cNvSpPr>
          <p:nvPr>
            <p:ph type="title"/>
          </p:nvPr>
        </p:nvSpPr>
        <p:spPr/>
        <p:txBody>
          <a:bodyPr/>
          <a:lstStyle/>
          <a:p>
            <a:pPr marR="0" rtl="0"/>
            <a:r>
              <a:rPr lang="en-PH" b="1" i="0" u="none" strike="noStrike" kern="100" baseline="0">
                <a:solidFill>
                  <a:srgbClr val="0F4761"/>
                </a:solidFill>
                <a:latin typeface="Times New Roman" panose="02020603050405020304" pitchFamily="18" charset="0"/>
              </a:rPr>
              <a:t>Cloud-Only Examples</a:t>
            </a:r>
          </a:p>
        </p:txBody>
      </p:sp>
      <p:sp>
        <p:nvSpPr>
          <p:cNvPr id="3" name="Text Placeholder 2">
            <a:extLst>
              <a:ext uri="{FF2B5EF4-FFF2-40B4-BE49-F238E27FC236}">
                <a16:creationId xmlns:a16="http://schemas.microsoft.com/office/drawing/2014/main" id="{48A8D885-3231-B794-E885-787A01129DCC}"/>
              </a:ext>
            </a:extLst>
          </p:cNvPr>
          <p:cNvSpPr>
            <a:spLocks noGrp="1"/>
          </p:cNvSpPr>
          <p:nvPr>
            <p:ph type="body" idx="1"/>
          </p:nvPr>
        </p:nvSpPr>
        <p:spPr/>
        <p:txBody>
          <a:bodyPr/>
          <a:lstStyle/>
          <a:p>
            <a:pPr marL="0" marR="0" lvl="0" indent="0" rtl="0">
              <a:buNone/>
            </a:pPr>
            <a:r>
              <a:rPr lang="en-US" b="1" i="0" u="none" strike="noStrike" kern="100" baseline="0" dirty="0">
                <a:solidFill>
                  <a:srgbClr val="0F4761"/>
                </a:solidFill>
                <a:latin typeface="Times New Roman" panose="02020603050405020304" pitchFamily="18" charset="0"/>
              </a:rPr>
              <a:t>E-commerce platforms</a:t>
            </a:r>
            <a:r>
              <a:rPr lang="en-US" b="0" i="0" u="none" strike="noStrike" kern="100" baseline="0" dirty="0">
                <a:solidFill>
                  <a:srgbClr val="0F4761"/>
                </a:solidFill>
                <a:latin typeface="Times New Roman" panose="02020603050405020304" pitchFamily="18" charset="0"/>
              </a:rPr>
              <a:t> like Amazon or Shopify relying on cloud for inventory, analytics, and payment processing </a:t>
            </a:r>
          </a:p>
          <a:p>
            <a:pPr marL="0" marR="0" lvl="0" indent="0" rtl="0">
              <a:buNone/>
            </a:pPr>
            <a:r>
              <a:rPr lang="en-US" b="1" i="0" u="none" strike="noStrike" kern="100" baseline="0" dirty="0">
                <a:solidFill>
                  <a:srgbClr val="0F4761"/>
                </a:solidFill>
                <a:latin typeface="Times New Roman" panose="02020603050405020304" pitchFamily="18" charset="0"/>
              </a:rPr>
              <a:t>Streaming services</a:t>
            </a:r>
            <a:r>
              <a:rPr lang="en-US" b="0" i="0" u="none" strike="noStrike" kern="100" baseline="0" dirty="0">
                <a:solidFill>
                  <a:srgbClr val="0F4761"/>
                </a:solidFill>
                <a:latin typeface="Times New Roman" panose="02020603050405020304" pitchFamily="18" charset="0"/>
              </a:rPr>
              <a:t> (Netflix, Disney+) using global CDNs to cache content near users </a:t>
            </a:r>
          </a:p>
          <a:p>
            <a:pPr marL="0" marR="0" lvl="0" indent="0" rtl="0">
              <a:buNone/>
            </a:pPr>
            <a:r>
              <a:rPr lang="en-US" b="1" i="0" u="none" strike="noStrike" kern="100" baseline="0" dirty="0">
                <a:solidFill>
                  <a:srgbClr val="0F4761"/>
                </a:solidFill>
                <a:latin typeface="Times New Roman" panose="02020603050405020304" pitchFamily="18" charset="0"/>
              </a:rPr>
              <a:t>Big data analytics</a:t>
            </a:r>
            <a:r>
              <a:rPr lang="en-US" b="0" i="0" u="none" strike="noStrike" kern="100" baseline="0" dirty="0">
                <a:solidFill>
                  <a:srgbClr val="0F4761"/>
                </a:solidFill>
                <a:latin typeface="Times New Roman" panose="02020603050405020304" pitchFamily="18" charset="0"/>
              </a:rPr>
              <a:t> in industries, such as comparing energy usage across multiple factories via centralized dashboards </a:t>
            </a:r>
          </a:p>
        </p:txBody>
      </p:sp>
    </p:spTree>
    <p:extLst>
      <p:ext uri="{BB962C8B-B14F-4D97-AF65-F5344CB8AC3E}">
        <p14:creationId xmlns:p14="http://schemas.microsoft.com/office/powerpoint/2010/main" val="3634601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1341A-346E-0CBA-2538-DB3D5D085716}"/>
              </a:ext>
            </a:extLst>
          </p:cNvPr>
          <p:cNvSpPr>
            <a:spLocks noGrp="1"/>
          </p:cNvSpPr>
          <p:nvPr>
            <p:ph type="title"/>
          </p:nvPr>
        </p:nvSpPr>
        <p:spPr/>
        <p:txBody>
          <a:bodyPr/>
          <a:lstStyle/>
          <a:p>
            <a:pPr marR="0" rtl="0"/>
            <a:r>
              <a:rPr lang="en-PH" b="1" i="0" u="none" strike="noStrike" kern="100" baseline="0">
                <a:solidFill>
                  <a:srgbClr val="0F4761"/>
                </a:solidFill>
                <a:latin typeface="Times New Roman" panose="02020603050405020304" pitchFamily="18" charset="0"/>
              </a:rPr>
              <a:t>Edge-Only Examples</a:t>
            </a:r>
          </a:p>
        </p:txBody>
      </p:sp>
      <p:sp>
        <p:nvSpPr>
          <p:cNvPr id="3" name="Text Placeholder 2">
            <a:extLst>
              <a:ext uri="{FF2B5EF4-FFF2-40B4-BE49-F238E27FC236}">
                <a16:creationId xmlns:a16="http://schemas.microsoft.com/office/drawing/2014/main" id="{10AE96F0-D3F2-30D5-5C5B-5D58D9EE5D7C}"/>
              </a:ext>
            </a:extLst>
          </p:cNvPr>
          <p:cNvSpPr>
            <a:spLocks noGrp="1"/>
          </p:cNvSpPr>
          <p:nvPr>
            <p:ph type="body" idx="1"/>
          </p:nvPr>
        </p:nvSpPr>
        <p:spPr/>
        <p:txBody>
          <a:bodyPr/>
          <a:lstStyle/>
          <a:p>
            <a:pPr marL="0" marR="0" lvl="0" indent="0" rtl="0">
              <a:buNone/>
            </a:pPr>
            <a:r>
              <a:rPr lang="en-US" b="1" i="0" u="none" strike="noStrike" kern="100" baseline="0" dirty="0">
                <a:solidFill>
                  <a:srgbClr val="0F4761"/>
                </a:solidFill>
                <a:latin typeface="Times New Roman" panose="02020603050405020304" pitchFamily="18" charset="0"/>
              </a:rPr>
              <a:t>Self-driving cars</a:t>
            </a:r>
            <a:r>
              <a:rPr lang="en-US" b="0" i="0" u="none" strike="noStrike" kern="100" baseline="0" dirty="0">
                <a:solidFill>
                  <a:srgbClr val="0F4761"/>
                </a:solidFill>
                <a:latin typeface="Times New Roman" panose="02020603050405020304" pitchFamily="18" charset="0"/>
              </a:rPr>
              <a:t>: Vehicles must process LIDAR and camera data in real time to avoid obstacles </a:t>
            </a:r>
          </a:p>
          <a:p>
            <a:pPr marL="0" marR="0" lvl="0" indent="0" rtl="0">
              <a:buNone/>
            </a:pPr>
            <a:r>
              <a:rPr lang="en-US" b="1" i="0" u="none" strike="noStrike" kern="100" baseline="0" dirty="0">
                <a:solidFill>
                  <a:srgbClr val="0F4761"/>
                </a:solidFill>
                <a:latin typeface="Times New Roman" panose="02020603050405020304" pitchFamily="18" charset="0"/>
              </a:rPr>
              <a:t>Smart thermostats &amp; home security</a:t>
            </a:r>
            <a:r>
              <a:rPr lang="en-US" b="0" i="0" u="none" strike="noStrike" kern="100" baseline="0" dirty="0">
                <a:solidFill>
                  <a:srgbClr val="0F4761"/>
                </a:solidFill>
                <a:latin typeface="Times New Roman" panose="02020603050405020304" pitchFamily="18" charset="0"/>
              </a:rPr>
              <a:t>: On-device processing ensures rapid reaction even with intermittent internet .</a:t>
            </a:r>
          </a:p>
          <a:p>
            <a:pPr marL="0" marR="0" lvl="0" indent="0" rtl="0">
              <a:buNone/>
            </a:pPr>
            <a:r>
              <a:rPr lang="en-US" b="1" i="0" u="none" strike="noStrike" kern="100" baseline="0" dirty="0">
                <a:solidFill>
                  <a:srgbClr val="0F4761"/>
                </a:solidFill>
                <a:latin typeface="Times New Roman" panose="02020603050405020304" pitchFamily="18" charset="0"/>
              </a:rPr>
              <a:t>Industrial automation</a:t>
            </a:r>
            <a:r>
              <a:rPr lang="en-US" b="0" i="0" u="none" strike="noStrike" kern="100" baseline="0" dirty="0">
                <a:solidFill>
                  <a:srgbClr val="0F4761"/>
                </a:solidFill>
                <a:latin typeface="Times New Roman" panose="02020603050405020304" pitchFamily="18" charset="0"/>
              </a:rPr>
              <a:t>: Factories employ edge AI to detect defects or halt machines instantaneously </a:t>
            </a:r>
          </a:p>
        </p:txBody>
      </p:sp>
    </p:spTree>
    <p:extLst>
      <p:ext uri="{BB962C8B-B14F-4D97-AF65-F5344CB8AC3E}">
        <p14:creationId xmlns:p14="http://schemas.microsoft.com/office/powerpoint/2010/main" val="179622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16D7-FCC3-0D62-2585-E7F9A322580D}"/>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Hybrid (Edge + Cloud) Examples</a:t>
            </a:r>
          </a:p>
        </p:txBody>
      </p:sp>
      <p:sp>
        <p:nvSpPr>
          <p:cNvPr id="3" name="Text Placeholder 2">
            <a:extLst>
              <a:ext uri="{FF2B5EF4-FFF2-40B4-BE49-F238E27FC236}">
                <a16:creationId xmlns:a16="http://schemas.microsoft.com/office/drawing/2014/main" id="{126E5002-12FB-3176-A5AE-5D70D18F3FB4}"/>
              </a:ext>
            </a:extLst>
          </p:cNvPr>
          <p:cNvSpPr>
            <a:spLocks noGrp="1"/>
          </p:cNvSpPr>
          <p:nvPr>
            <p:ph type="body" idx="1"/>
          </p:nvPr>
        </p:nvSpPr>
        <p:spPr/>
        <p:txBody>
          <a:bodyPr/>
          <a:lstStyle/>
          <a:p>
            <a:pPr marL="0" marR="0" lvl="0" indent="0" rtl="0">
              <a:buNone/>
            </a:pPr>
            <a:r>
              <a:rPr lang="en-US" b="1" i="0" u="none" strike="noStrike" kern="100" baseline="0" dirty="0">
                <a:solidFill>
                  <a:srgbClr val="0F4761"/>
                </a:solidFill>
                <a:latin typeface="Times New Roman" panose="02020603050405020304" pitchFamily="18" charset="0"/>
              </a:rPr>
              <a:t>Smart traffic lights</a:t>
            </a:r>
            <a:r>
              <a:rPr lang="en-US" b="0" i="0" u="none" strike="noStrike" kern="100" baseline="0" dirty="0">
                <a:solidFill>
                  <a:srgbClr val="0F4761"/>
                </a:solidFill>
                <a:latin typeface="Times New Roman" panose="02020603050405020304" pitchFamily="18" charset="0"/>
              </a:rPr>
              <a:t>: Local sensors control signal timing; cloud stores long-term traffic patterns for planning.</a:t>
            </a:r>
          </a:p>
          <a:p>
            <a:pPr marL="0" marR="0" lvl="0" indent="0" rtl="0">
              <a:buNone/>
            </a:pPr>
            <a:r>
              <a:rPr lang="en-US" b="1" i="0" u="none" strike="noStrike" kern="100" baseline="0" dirty="0">
                <a:solidFill>
                  <a:srgbClr val="0F4761"/>
                </a:solidFill>
                <a:latin typeface="Times New Roman" panose="02020603050405020304" pitchFamily="18" charset="0"/>
              </a:rPr>
              <a:t>Smart parking systems</a:t>
            </a:r>
            <a:r>
              <a:rPr lang="en-US" b="0" i="0" u="none" strike="noStrike" kern="100" baseline="0" dirty="0">
                <a:solidFill>
                  <a:srgbClr val="0F4761"/>
                </a:solidFill>
                <a:latin typeface="Times New Roman" panose="02020603050405020304" pitchFamily="18" charset="0"/>
              </a:rPr>
              <a:t>: On-site cameras register space availability; cloud handles user apps and analytics</a:t>
            </a:r>
          </a:p>
          <a:p>
            <a:pPr marL="0" marR="0" lvl="0" indent="0" rtl="0">
              <a:buNone/>
            </a:pPr>
            <a:r>
              <a:rPr lang="en-US" b="1" i="0" u="none" strike="noStrike" kern="100" baseline="0" dirty="0">
                <a:solidFill>
                  <a:srgbClr val="0F4761"/>
                </a:solidFill>
                <a:latin typeface="Times New Roman" panose="02020603050405020304" pitchFamily="18" charset="0"/>
              </a:rPr>
              <a:t>Connected villages in remote areas</a:t>
            </a:r>
            <a:r>
              <a:rPr lang="en-US" b="0" i="0" u="none" strike="noStrike" kern="100" baseline="0" dirty="0">
                <a:solidFill>
                  <a:srgbClr val="0F4761"/>
                </a:solidFill>
                <a:latin typeface="Times New Roman" panose="02020603050405020304" pitchFamily="18" charset="0"/>
              </a:rPr>
              <a:t>: Drones/cameras process wildlife or agricultural data locally and sync summarized results to the cloud when connectivity returns .</a:t>
            </a:r>
          </a:p>
          <a:p>
            <a:pPr marL="0" marR="0" lvl="0" indent="0" rtl="0">
              <a:buNone/>
            </a:pPr>
            <a:r>
              <a:rPr lang="en-US" b="1" i="0" u="none" strike="noStrike" kern="100" baseline="0" dirty="0">
                <a:solidFill>
                  <a:srgbClr val="0F4761"/>
                </a:solidFill>
                <a:latin typeface="Times New Roman" panose="02020603050405020304" pitchFamily="18" charset="0"/>
              </a:rPr>
              <a:t>Healthcare wearables</a:t>
            </a:r>
            <a:r>
              <a:rPr lang="en-US" b="0" i="0" u="none" strike="noStrike" kern="100" baseline="0" dirty="0">
                <a:solidFill>
                  <a:srgbClr val="0F4761"/>
                </a:solidFill>
                <a:latin typeface="Times New Roman" panose="02020603050405020304" pitchFamily="18" charset="0"/>
              </a:rPr>
              <a:t>: Real-time alerts for emergencies processed on-device or via a home gateway; cloud used for long-term health trends and medical records .</a:t>
            </a:r>
          </a:p>
        </p:txBody>
      </p:sp>
    </p:spTree>
    <p:extLst>
      <p:ext uri="{BB962C8B-B14F-4D97-AF65-F5344CB8AC3E}">
        <p14:creationId xmlns:p14="http://schemas.microsoft.com/office/powerpoint/2010/main" val="20081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0E536-E73F-FE55-F82F-C9F24289270F}"/>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Why the Difference Matters</a:t>
            </a:r>
          </a:p>
        </p:txBody>
      </p:sp>
      <p:sp>
        <p:nvSpPr>
          <p:cNvPr id="3" name="Text Placeholder 2">
            <a:extLst>
              <a:ext uri="{FF2B5EF4-FFF2-40B4-BE49-F238E27FC236}">
                <a16:creationId xmlns:a16="http://schemas.microsoft.com/office/drawing/2014/main" id="{7412BC69-D57E-F710-7011-8F7CA8F8D1EB}"/>
              </a:ext>
            </a:extLst>
          </p:cNvPr>
          <p:cNvSpPr>
            <a:spLocks noGrp="1"/>
          </p:cNvSpPr>
          <p:nvPr>
            <p:ph type="body" idx="1"/>
          </p:nvPr>
        </p:nvSpPr>
        <p:spPr/>
        <p:txBody>
          <a:bodyPr>
            <a:normAutofit/>
          </a:bodyPr>
          <a:lstStyle/>
          <a:p>
            <a:pPr marL="0" marR="0" lvl="0" indent="0" rtl="0">
              <a:buNone/>
            </a:pPr>
            <a:r>
              <a:rPr lang="en-US" b="1" i="0" u="none" strike="noStrike" kern="100" baseline="0" dirty="0">
                <a:solidFill>
                  <a:srgbClr val="0F4761"/>
                </a:solidFill>
                <a:latin typeface="Times New Roman" panose="02020603050405020304" pitchFamily="18" charset="0"/>
              </a:rPr>
              <a:t>Latency</a:t>
            </a:r>
            <a:r>
              <a:rPr lang="en-US" b="0" i="0" u="none" strike="noStrike" kern="100" baseline="0" dirty="0">
                <a:solidFill>
                  <a:srgbClr val="0F4761"/>
                </a:solidFill>
                <a:latin typeface="Times New Roman" panose="02020603050405020304" pitchFamily="18" charset="0"/>
              </a:rPr>
              <a:t>: Cutting delays is essential for safety-critical systems like autonomous cars and medical devices </a:t>
            </a:r>
          </a:p>
          <a:p>
            <a:pPr marL="0" marR="0" lvl="0" indent="0" rtl="0">
              <a:buNone/>
            </a:pPr>
            <a:r>
              <a:rPr lang="en-US" b="1" i="0" u="none" strike="noStrike" kern="100" baseline="0" dirty="0">
                <a:solidFill>
                  <a:srgbClr val="0F4761"/>
                </a:solidFill>
                <a:latin typeface="Times New Roman" panose="02020603050405020304" pitchFamily="18" charset="0"/>
              </a:rPr>
              <a:t>Reliability</a:t>
            </a:r>
            <a:r>
              <a:rPr lang="en-US" b="0" i="0" u="none" strike="noStrike" kern="100" baseline="0" dirty="0">
                <a:solidFill>
                  <a:srgbClr val="0F4761"/>
                </a:solidFill>
                <a:latin typeface="Times New Roman" panose="02020603050405020304" pitchFamily="18" charset="0"/>
              </a:rPr>
              <a:t>: Edge computing ensures systems work even when connectivity is low or unavailable </a:t>
            </a:r>
          </a:p>
          <a:p>
            <a:pPr marL="0" marR="0" lvl="0" indent="0" rtl="0">
              <a:buNone/>
            </a:pPr>
            <a:r>
              <a:rPr lang="en-US" b="1" i="0" u="none" strike="noStrike" kern="100" baseline="0" dirty="0">
                <a:solidFill>
                  <a:srgbClr val="0F4761"/>
                </a:solidFill>
                <a:latin typeface="Times New Roman" panose="02020603050405020304" pitchFamily="18" charset="0"/>
              </a:rPr>
              <a:t>Data Management</a:t>
            </a:r>
            <a:r>
              <a:rPr lang="en-US" b="0" i="0" u="none" strike="noStrike" kern="100" baseline="0" dirty="0">
                <a:solidFill>
                  <a:srgbClr val="0F4761"/>
                </a:solidFill>
                <a:latin typeface="Times New Roman" panose="02020603050405020304" pitchFamily="18" charset="0"/>
              </a:rPr>
              <a:t>: Cloud is better for heavy, non-real-time processing, centralized audit, and oversight .</a:t>
            </a:r>
          </a:p>
          <a:p>
            <a:pPr marL="0" marR="0" lvl="0" indent="0" rtl="0">
              <a:buNone/>
            </a:pPr>
            <a:r>
              <a:rPr lang="en-US" b="1" i="0" u="none" strike="noStrike" kern="100" baseline="0" dirty="0">
                <a:solidFill>
                  <a:srgbClr val="0F4761"/>
                </a:solidFill>
                <a:latin typeface="Times New Roman" panose="02020603050405020304" pitchFamily="18" charset="0"/>
              </a:rPr>
              <a:t>Security &amp; Compliance</a:t>
            </a:r>
            <a:r>
              <a:rPr lang="en-US" b="0" i="0" u="none" strike="noStrike" kern="100" baseline="0" dirty="0">
                <a:solidFill>
                  <a:srgbClr val="0F4761"/>
                </a:solidFill>
                <a:latin typeface="Times New Roman" panose="02020603050405020304" pitchFamily="18" charset="0"/>
              </a:rPr>
              <a:t>: Edge limits exposure by keeping sensitive data close and complies with privacy laws </a:t>
            </a:r>
          </a:p>
          <a:p>
            <a:pPr marL="0" marR="0" lvl="0" indent="0" rtl="0">
              <a:buNone/>
            </a:pPr>
            <a:r>
              <a:rPr lang="en-US" b="1" i="0" u="none" strike="noStrike" kern="100" baseline="0" dirty="0">
                <a:solidFill>
                  <a:srgbClr val="0F4761"/>
                </a:solidFill>
                <a:latin typeface="Times New Roman" panose="02020603050405020304" pitchFamily="18" charset="0"/>
              </a:rPr>
              <a:t>Cost Efficiency</a:t>
            </a:r>
            <a:r>
              <a:rPr lang="en-US" b="0" i="0" u="none" strike="noStrike" kern="100" baseline="0" dirty="0">
                <a:solidFill>
                  <a:srgbClr val="0F4761"/>
                </a:solidFill>
                <a:latin typeface="Times New Roman" panose="02020603050405020304" pitchFamily="18" charset="0"/>
              </a:rPr>
              <a:t>: Edge reduces bandwidth loads by filtering and compressing data before sending it up </a:t>
            </a:r>
          </a:p>
        </p:txBody>
      </p:sp>
    </p:spTree>
    <p:extLst>
      <p:ext uri="{BB962C8B-B14F-4D97-AF65-F5344CB8AC3E}">
        <p14:creationId xmlns:p14="http://schemas.microsoft.com/office/powerpoint/2010/main" val="172028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490D0-1323-DB81-554D-406E742D9600}"/>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Ethical and Security Concerns in IoT</a:t>
            </a:r>
          </a:p>
        </p:txBody>
      </p:sp>
      <p:sp>
        <p:nvSpPr>
          <p:cNvPr id="4" name="Text Placeholder 3">
            <a:extLst>
              <a:ext uri="{FF2B5EF4-FFF2-40B4-BE49-F238E27FC236}">
                <a16:creationId xmlns:a16="http://schemas.microsoft.com/office/drawing/2014/main" id="{406123B2-99A1-3C4D-F0E7-186594444ABB}"/>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3421210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11B1-1C81-A0B9-820E-130AF5D17102}"/>
              </a:ext>
            </a:extLst>
          </p:cNvPr>
          <p:cNvSpPr>
            <a:spLocks noGrp="1"/>
          </p:cNvSpPr>
          <p:nvPr>
            <p:ph type="title"/>
          </p:nvPr>
        </p:nvSpPr>
        <p:spPr/>
        <p:txBody>
          <a:bodyPr>
            <a:normAutofit fontScale="90000"/>
          </a:bodyPr>
          <a:lstStyle/>
          <a:p>
            <a:pPr marR="0" rtl="0"/>
            <a:r>
              <a:rPr lang="en-US" b="0" i="0" u="none" strike="noStrike" kern="100" baseline="0">
                <a:solidFill>
                  <a:srgbClr val="0F4761"/>
                </a:solidFill>
                <a:latin typeface="Times New Roman" panose="02020603050405020304" pitchFamily="18" charset="0"/>
              </a:rPr>
              <a:t>With increased use of IoT comes several important concerns:</a:t>
            </a:r>
          </a:p>
        </p:txBody>
      </p:sp>
      <p:sp>
        <p:nvSpPr>
          <p:cNvPr id="3" name="Text Placeholder 2">
            <a:extLst>
              <a:ext uri="{FF2B5EF4-FFF2-40B4-BE49-F238E27FC236}">
                <a16:creationId xmlns:a16="http://schemas.microsoft.com/office/drawing/2014/main" id="{D61C3114-5E51-46B0-5A77-4CE92DCD9857}"/>
              </a:ext>
            </a:extLst>
          </p:cNvPr>
          <p:cNvSpPr>
            <a:spLocks noGrp="1"/>
          </p:cNvSpPr>
          <p:nvPr>
            <p:ph type="body" idx="1"/>
          </p:nvPr>
        </p:nvSpPr>
        <p:spPr/>
        <p:txBody>
          <a:bodyPr/>
          <a:lstStyle/>
          <a:p>
            <a:pPr marR="0" lvl="0" rtl="0"/>
            <a:r>
              <a:rPr lang="en-US" b="1" i="0" u="none" strike="noStrike" kern="100" baseline="0">
                <a:solidFill>
                  <a:srgbClr val="0F4761"/>
                </a:solidFill>
                <a:latin typeface="Times New Roman" panose="02020603050405020304" pitchFamily="18" charset="0"/>
              </a:rPr>
              <a:t>Data Privacy:</a:t>
            </a:r>
            <a:r>
              <a:rPr lang="en-US" b="0" i="0" u="none" strike="noStrike" kern="100" baseline="0">
                <a:solidFill>
                  <a:srgbClr val="0F4761"/>
                </a:solidFill>
                <a:latin typeface="Times New Roman" panose="02020603050405020304" pitchFamily="18" charset="0"/>
              </a:rPr>
              <a:t> Devices collect personal/environmental data, often without full user knowledge or consent.</a:t>
            </a:r>
          </a:p>
          <a:p>
            <a:pPr marR="0" lvl="0" rtl="0"/>
            <a:r>
              <a:rPr lang="en-US" b="1" i="0" u="none" strike="noStrike" kern="100" baseline="0">
                <a:solidFill>
                  <a:srgbClr val="0F4761"/>
                </a:solidFill>
                <a:latin typeface="Times New Roman" panose="02020603050405020304" pitchFamily="18" charset="0"/>
              </a:rPr>
              <a:t>Unauthorized Access:</a:t>
            </a:r>
            <a:r>
              <a:rPr lang="en-US" b="0" i="0" u="none" strike="noStrike" kern="100" baseline="0">
                <a:solidFill>
                  <a:srgbClr val="0F4761"/>
                </a:solidFill>
                <a:latin typeface="Times New Roman" panose="02020603050405020304" pitchFamily="18" charset="0"/>
              </a:rPr>
              <a:t> Weak security can lead to hacking or spying.</a:t>
            </a:r>
          </a:p>
          <a:p>
            <a:pPr marR="0" lvl="0" rtl="0"/>
            <a:r>
              <a:rPr lang="en-US" b="1" i="0" u="none" strike="noStrike" kern="100" baseline="0">
                <a:solidFill>
                  <a:srgbClr val="0F4761"/>
                </a:solidFill>
                <a:latin typeface="Times New Roman" panose="02020603050405020304" pitchFamily="18" charset="0"/>
              </a:rPr>
              <a:t>Surveillance:</a:t>
            </a:r>
            <a:r>
              <a:rPr lang="en-US" b="0" i="0" u="none" strike="noStrike" kern="100" baseline="0">
                <a:solidFill>
                  <a:srgbClr val="0F4761"/>
                </a:solidFill>
                <a:latin typeface="Times New Roman" panose="02020603050405020304" pitchFamily="18" charset="0"/>
              </a:rPr>
              <a:t> Governments or corporations may use IoT data for mass monitoring or social profiling.</a:t>
            </a:r>
          </a:p>
          <a:p>
            <a:pPr marR="0" lvl="0" rtl="0"/>
            <a:r>
              <a:rPr lang="en-US" b="1" i="0" u="none" strike="noStrike" kern="100" baseline="0">
                <a:solidFill>
                  <a:srgbClr val="0F4761"/>
                </a:solidFill>
                <a:latin typeface="Times New Roman" panose="02020603050405020304" pitchFamily="18" charset="0"/>
              </a:rPr>
              <a:t>Job Displacement:</a:t>
            </a:r>
            <a:r>
              <a:rPr lang="en-US" b="0" i="0" u="none" strike="noStrike" kern="100" baseline="0">
                <a:solidFill>
                  <a:srgbClr val="0F4761"/>
                </a:solidFill>
                <a:latin typeface="Times New Roman" panose="02020603050405020304" pitchFamily="18" charset="0"/>
              </a:rPr>
              <a:t> Automated systems may replace human roles (e.g., meter readers, traffic enforcers).</a:t>
            </a:r>
          </a:p>
        </p:txBody>
      </p:sp>
    </p:spTree>
    <p:extLst>
      <p:ext uri="{BB962C8B-B14F-4D97-AF65-F5344CB8AC3E}">
        <p14:creationId xmlns:p14="http://schemas.microsoft.com/office/powerpoint/2010/main" val="40261252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D3C61-3560-0513-25F8-729CFFCD6C61}"/>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Market Transformation: Scale &amp; Economic Impact</a:t>
            </a:r>
          </a:p>
        </p:txBody>
      </p:sp>
      <p:sp>
        <p:nvSpPr>
          <p:cNvPr id="3" name="Text Placeholder 2">
            <a:extLst>
              <a:ext uri="{FF2B5EF4-FFF2-40B4-BE49-F238E27FC236}">
                <a16:creationId xmlns:a16="http://schemas.microsoft.com/office/drawing/2014/main" id="{25648B67-7976-3C23-0520-3A835A8A5B6E}"/>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The global IoT market was valued at </a:t>
            </a:r>
            <a:r>
              <a:rPr lang="en-US" b="1" i="0" u="none" strike="noStrike" kern="100" baseline="0">
                <a:solidFill>
                  <a:srgbClr val="0F4761"/>
                </a:solidFill>
                <a:latin typeface="Times New Roman" panose="02020603050405020304" pitchFamily="18" charset="0"/>
              </a:rPr>
              <a:t>$387</a:t>
            </a:r>
            <a:r>
              <a:rPr lang="en-US" b="1" i="0" u="none" strike="noStrike" kern="100" baseline="0">
                <a:solidFill>
                  <a:srgbClr val="0F4761"/>
                </a:solidFill>
                <a:latin typeface="Arial" panose="020B0604020202020204" pitchFamily="34" charset="0"/>
              </a:rPr>
              <a:t> </a:t>
            </a:r>
            <a:r>
              <a:rPr lang="en-US" b="1" i="0" u="none" strike="noStrike" kern="100" baseline="0">
                <a:solidFill>
                  <a:srgbClr val="0F4761"/>
                </a:solidFill>
                <a:latin typeface="Times New Roman" panose="02020603050405020304" pitchFamily="18" charset="0"/>
              </a:rPr>
              <a:t>billion in 2022</a:t>
            </a:r>
            <a:r>
              <a:rPr lang="en-US" b="0" i="0" u="none" strike="noStrike" kern="100" baseline="0">
                <a:solidFill>
                  <a:srgbClr val="0F4761"/>
                </a:solidFill>
                <a:latin typeface="Times New Roman" panose="02020603050405020304" pitchFamily="18" charset="0"/>
              </a:rPr>
              <a:t>, projected to grow to approximately </a:t>
            </a:r>
            <a:r>
              <a:rPr lang="en-US" b="1" i="0" u="none" strike="noStrike" kern="100" baseline="0">
                <a:solidFill>
                  <a:srgbClr val="0F4761"/>
                </a:solidFill>
                <a:latin typeface="Times New Roman" panose="02020603050405020304" pitchFamily="18" charset="0"/>
              </a:rPr>
              <a:t>$991</a:t>
            </a:r>
            <a:r>
              <a:rPr lang="en-US" b="1" i="0" u="none" strike="noStrike" kern="100" baseline="0">
                <a:solidFill>
                  <a:srgbClr val="0F4761"/>
                </a:solidFill>
                <a:latin typeface="Arial" panose="020B0604020202020204" pitchFamily="34" charset="0"/>
              </a:rPr>
              <a:t> </a:t>
            </a:r>
            <a:r>
              <a:rPr lang="en-US" b="1" i="0" u="none" strike="noStrike" kern="100" baseline="0">
                <a:solidFill>
                  <a:srgbClr val="0F4761"/>
                </a:solidFill>
                <a:latin typeface="Times New Roman" panose="02020603050405020304" pitchFamily="18" charset="0"/>
              </a:rPr>
              <a:t>billion by 2028</a:t>
            </a:r>
            <a:r>
              <a:rPr lang="en-US" b="0" i="0" u="none" strike="noStrike" kern="100" baseline="0">
                <a:solidFill>
                  <a:srgbClr val="0F4761"/>
                </a:solidFill>
                <a:latin typeface="Arial" panose="020B0604020202020204" pitchFamily="34" charset="0"/>
              </a:rPr>
              <a:t> </a:t>
            </a:r>
          </a:p>
          <a:p>
            <a:pPr marR="0" lvl="0" rtl="0"/>
            <a:r>
              <a:rPr lang="en-US" b="0" i="0" u="none" strike="noStrike" kern="100" baseline="0">
                <a:solidFill>
                  <a:srgbClr val="0F4761"/>
                </a:solidFill>
                <a:latin typeface="Times New Roman" panose="02020603050405020304" pitchFamily="18" charset="0"/>
              </a:rPr>
              <a:t>The number of connected devices is skyrocketing—from ~16 billion in 2023 to </a:t>
            </a:r>
            <a:r>
              <a:rPr lang="en-US" b="1" i="0" u="none" strike="noStrike" kern="100" baseline="0">
                <a:solidFill>
                  <a:srgbClr val="0F4761"/>
                </a:solidFill>
                <a:latin typeface="Times New Roman" panose="02020603050405020304" pitchFamily="18" charset="0"/>
              </a:rPr>
              <a:t>30–40</a:t>
            </a:r>
            <a:r>
              <a:rPr lang="en-US" b="1" i="0" u="none" strike="noStrike" kern="100" baseline="0">
                <a:solidFill>
                  <a:srgbClr val="0F4761"/>
                </a:solidFill>
                <a:latin typeface="Arial" panose="020B0604020202020204" pitchFamily="34" charset="0"/>
              </a:rPr>
              <a:t> </a:t>
            </a:r>
            <a:r>
              <a:rPr lang="en-US" b="1" i="0" u="none" strike="noStrike" kern="100" baseline="0">
                <a:solidFill>
                  <a:srgbClr val="0F4761"/>
                </a:solidFill>
                <a:latin typeface="Times New Roman" panose="02020603050405020304" pitchFamily="18" charset="0"/>
              </a:rPr>
              <a:t>billion by 2025</a:t>
            </a:r>
            <a:r>
              <a:rPr lang="en-US" b="1" i="0" u="none" strike="noStrike" kern="100" baseline="0">
                <a:solidFill>
                  <a:srgbClr val="0F4761"/>
                </a:solidFill>
                <a:latin typeface="Aptos" panose="020B0004020202020204" pitchFamily="34" charset="0"/>
              </a:rPr>
              <a:t>–</a:t>
            </a:r>
            <a:r>
              <a:rPr lang="en-US" b="1" i="0" u="none" strike="noStrike" kern="100" baseline="0">
                <a:solidFill>
                  <a:srgbClr val="0F4761"/>
                </a:solidFill>
                <a:latin typeface="Times New Roman" panose="02020603050405020304" pitchFamily="18" charset="0"/>
              </a:rPr>
              <a:t>2030</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IoT is revolutionizing multiple sectors: manufacturing (25% of deployments), logistics, healthcare, consumer electronics, smart cities, and agriculture—all reporting efficiency gains of </a:t>
            </a:r>
            <a:r>
              <a:rPr lang="en-US" b="1" i="0" u="none" strike="noStrike" kern="100" baseline="0">
                <a:solidFill>
                  <a:srgbClr val="0F4761"/>
                </a:solidFill>
                <a:latin typeface="Times New Roman" panose="02020603050405020304" pitchFamily="18" charset="0"/>
              </a:rPr>
              <a:t>30–70%</a:t>
            </a:r>
            <a:r>
              <a:rPr lang="en-US" b="0" i="0" u="none" strike="noStrike" kern="100" baseline="0">
                <a:solidFill>
                  <a:srgbClr val="0F4761"/>
                </a:solidFill>
                <a:latin typeface="Times New Roman" panose="02020603050405020304" pitchFamily="18" charset="0"/>
              </a:rPr>
              <a:t> and billions in cost savings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There’s also a booming market for </a:t>
            </a:r>
            <a:r>
              <a:rPr lang="en-US" b="1" i="0" u="none" strike="noStrike" kern="100" baseline="0">
                <a:solidFill>
                  <a:srgbClr val="0F4761"/>
                </a:solidFill>
                <a:latin typeface="Times New Roman" panose="02020603050405020304" pitchFamily="18" charset="0"/>
              </a:rPr>
              <a:t>IoT security</a:t>
            </a:r>
            <a:r>
              <a:rPr lang="en-US" b="0" i="0" u="none" strike="noStrike" kern="100" baseline="0">
                <a:solidFill>
                  <a:srgbClr val="0F4761"/>
                </a:solidFill>
                <a:latin typeface="Times New Roman" panose="02020603050405020304" pitchFamily="18" charset="0"/>
              </a:rPr>
              <a:t>, projected to reach </a:t>
            </a:r>
            <a:r>
              <a:rPr lang="en-US" b="1" i="0" u="none" strike="noStrike" kern="100" baseline="0">
                <a:solidFill>
                  <a:srgbClr val="0F4761"/>
                </a:solidFill>
                <a:latin typeface="Times New Roman" panose="02020603050405020304" pitchFamily="18" charset="0"/>
              </a:rPr>
              <a:t>$20–50</a:t>
            </a:r>
            <a:r>
              <a:rPr lang="en-US" b="1" i="0" u="none" strike="noStrike" kern="100" baseline="0">
                <a:solidFill>
                  <a:srgbClr val="0F4761"/>
                </a:solidFill>
                <a:latin typeface="Arial" panose="020B0604020202020204" pitchFamily="34" charset="0"/>
              </a:rPr>
              <a:t> </a:t>
            </a:r>
            <a:r>
              <a:rPr lang="en-US" b="1" i="0" u="none" strike="noStrike" kern="100" baseline="0">
                <a:solidFill>
                  <a:srgbClr val="0F4761"/>
                </a:solidFill>
                <a:latin typeface="Times New Roman" panose="02020603050405020304" pitchFamily="18" charset="0"/>
              </a:rPr>
              <a:t>billion</a:t>
            </a:r>
            <a:r>
              <a:rPr lang="en-US" b="0" i="0" u="none" strike="noStrike" kern="100" baseline="0">
                <a:solidFill>
                  <a:srgbClr val="0F4761"/>
                </a:solidFill>
                <a:latin typeface="Times New Roman" panose="02020603050405020304" pitchFamily="18" charset="0"/>
              </a:rPr>
              <a:t> by 2028, underscoring rising demand for protection against cyber threats</a:t>
            </a:r>
          </a:p>
        </p:txBody>
      </p:sp>
    </p:spTree>
    <p:extLst>
      <p:ext uri="{BB962C8B-B14F-4D97-AF65-F5344CB8AC3E}">
        <p14:creationId xmlns:p14="http://schemas.microsoft.com/office/powerpoint/2010/main" val="554557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C0EF0-813C-5D1F-7067-4A481884032A}"/>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What is the Internet of Things (IoT)?</a:t>
            </a:r>
          </a:p>
        </p:txBody>
      </p:sp>
      <p:sp>
        <p:nvSpPr>
          <p:cNvPr id="3" name="Text Placeholder 2">
            <a:extLst>
              <a:ext uri="{FF2B5EF4-FFF2-40B4-BE49-F238E27FC236}">
                <a16:creationId xmlns:a16="http://schemas.microsoft.com/office/drawing/2014/main" id="{D3D623CA-6B4E-2A5D-A550-005D8737E09C}"/>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The Internet of Things (IoT) refers to a vast and interconnected ecosystem of physical objects—such as sensors, appliances, vehicles, industrial machinery, and even clothing—that are equipped with software, embedded sensors, and network connectivity. These devices collect and exchange data via the internet, enabling systems to monitor, analyze, and respond intelligently, often with minimal human involvement</a:t>
            </a:r>
            <a:r>
              <a:rPr lang="en-US" b="0" i="0" u="none" strike="noStrike" kern="100" baseline="0">
                <a:solidFill>
                  <a:srgbClr val="0F4761"/>
                </a:solidFill>
                <a:latin typeface="Arial" panose="020B0604020202020204" pitchFamily="34" charset="0"/>
              </a:rPr>
              <a:t> </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2525334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F744D-DB6F-4201-0475-351616BBE966}"/>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Risks That Accompany IoT Growth</a:t>
            </a:r>
          </a:p>
        </p:txBody>
      </p:sp>
      <p:sp>
        <p:nvSpPr>
          <p:cNvPr id="3" name="Text Placeholder 2">
            <a:extLst>
              <a:ext uri="{FF2B5EF4-FFF2-40B4-BE49-F238E27FC236}">
                <a16:creationId xmlns:a16="http://schemas.microsoft.com/office/drawing/2014/main" id="{CFA50852-5873-8467-6D57-D439B1C5BD4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Approximately </a:t>
            </a:r>
            <a:r>
              <a:rPr lang="en-US" b="1" i="0" u="none" strike="noStrike" kern="100" baseline="0">
                <a:solidFill>
                  <a:srgbClr val="0F4761"/>
                </a:solidFill>
                <a:latin typeface="Times New Roman" panose="02020603050405020304" pitchFamily="18" charset="0"/>
              </a:rPr>
              <a:t>43–70% of IoT devices</a:t>
            </a:r>
            <a:r>
              <a:rPr lang="en-US" b="0" i="0" u="none" strike="noStrike" kern="100" baseline="0">
                <a:solidFill>
                  <a:srgbClr val="0F4761"/>
                </a:solidFill>
                <a:latin typeface="Times New Roman" panose="02020603050405020304" pitchFamily="18" charset="0"/>
              </a:rPr>
              <a:t> are vulnerable to cyberattacks</a:t>
            </a:r>
            <a:r>
              <a:rPr lang="en-US" b="0" i="0" u="none" strike="noStrike" kern="100" baseline="0">
                <a:solidFill>
                  <a:srgbClr val="0F4761"/>
                </a:solidFill>
                <a:latin typeface="Arial" panose="020B0604020202020204" pitchFamily="34" charset="0"/>
              </a:rPr>
              <a:t> </a:t>
            </a:r>
          </a:p>
          <a:p>
            <a:pPr marR="0" lvl="0" rtl="0"/>
            <a:r>
              <a:rPr lang="en-US" b="0" i="0" u="none" strike="noStrike" kern="100" baseline="0">
                <a:solidFill>
                  <a:srgbClr val="0F4761"/>
                </a:solidFill>
                <a:latin typeface="Times New Roman" panose="02020603050405020304" pitchFamily="18" charset="0"/>
              </a:rPr>
              <a:t>The average cost of an IoT-related breach is </a:t>
            </a:r>
            <a:r>
              <a:rPr lang="en-US" b="1" i="0" u="none" strike="noStrike" kern="100" baseline="0">
                <a:solidFill>
                  <a:srgbClr val="0F4761"/>
                </a:solidFill>
                <a:latin typeface="Times New Roman" panose="02020603050405020304" pitchFamily="18" charset="0"/>
              </a:rPr>
              <a:t>$4.3–9.5</a:t>
            </a:r>
            <a:r>
              <a:rPr lang="en-US" b="1" i="0" u="none" strike="noStrike" kern="100" baseline="0">
                <a:solidFill>
                  <a:srgbClr val="0F4761"/>
                </a:solidFill>
                <a:latin typeface="Arial" panose="020B0604020202020204" pitchFamily="34" charset="0"/>
              </a:rPr>
              <a:t> </a:t>
            </a:r>
            <a:r>
              <a:rPr lang="en-US" b="1" i="0" u="none" strike="noStrike" kern="100" baseline="0">
                <a:solidFill>
                  <a:srgbClr val="0F4761"/>
                </a:solidFill>
                <a:latin typeface="Times New Roman" panose="02020603050405020304" pitchFamily="18" charset="0"/>
              </a:rPr>
              <a:t>million</a:t>
            </a:r>
            <a:r>
              <a:rPr lang="en-US" b="0" i="0" u="none" strike="noStrike" kern="100" baseline="0">
                <a:solidFill>
                  <a:srgbClr val="0F4761"/>
                </a:solidFill>
                <a:latin typeface="Times New Roman" panose="02020603050405020304" pitchFamily="18" charset="0"/>
              </a:rPr>
              <a:t>, with healthcare and manufacturing sectors highly targeted</a:t>
            </a:r>
            <a:r>
              <a:rPr lang="en-US" b="0" i="0" u="none" strike="noStrike" kern="100" baseline="0">
                <a:solidFill>
                  <a:srgbClr val="0F4761"/>
                </a:solidFill>
                <a:latin typeface="Arial" panose="020B0604020202020204" pitchFamily="34" charset="0"/>
              </a:rPr>
              <a:t> </a:t>
            </a:r>
          </a:p>
          <a:p>
            <a:pPr marR="0" lvl="0" rtl="0"/>
            <a:r>
              <a:rPr lang="en-US" b="1" i="0" u="none" strike="noStrike" kern="100" baseline="0">
                <a:solidFill>
                  <a:srgbClr val="0F4761"/>
                </a:solidFill>
                <a:latin typeface="Times New Roman" panose="02020603050405020304" pitchFamily="18" charset="0"/>
              </a:rPr>
              <a:t>90% of organizations</a:t>
            </a:r>
            <a:r>
              <a:rPr lang="en-US" b="0" i="0" u="none" strike="noStrike" kern="100" baseline="0">
                <a:solidFill>
                  <a:srgbClr val="0F4761"/>
                </a:solidFill>
                <a:latin typeface="Times New Roman" panose="02020603050405020304" pitchFamily="18" charset="0"/>
              </a:rPr>
              <a:t> experienced at least one IoT security incident</a:t>
            </a:r>
            <a:r>
              <a:rPr lang="en-US" b="0" i="0" u="none" strike="noStrike" kern="100" baseline="0">
                <a:solidFill>
                  <a:srgbClr val="0F4761"/>
                </a:solidFill>
                <a:latin typeface="Arial" panose="020B0604020202020204" pitchFamily="34" charset="0"/>
              </a:rPr>
              <a:t> </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2090524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0D85-B6A9-E1E1-B2FB-546DDD8B5016}"/>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Specific risks include:</a:t>
            </a:r>
          </a:p>
        </p:txBody>
      </p:sp>
      <p:sp>
        <p:nvSpPr>
          <p:cNvPr id="3" name="Text Placeholder 2">
            <a:extLst>
              <a:ext uri="{FF2B5EF4-FFF2-40B4-BE49-F238E27FC236}">
                <a16:creationId xmlns:a16="http://schemas.microsoft.com/office/drawing/2014/main" id="{EBF1B9F4-A71A-E125-3E02-DA1B8CAC8063}"/>
              </a:ext>
            </a:extLst>
          </p:cNvPr>
          <p:cNvSpPr>
            <a:spLocks noGrp="1"/>
          </p:cNvSpPr>
          <p:nvPr>
            <p:ph type="body" idx="1"/>
          </p:nvPr>
        </p:nvSpPr>
        <p:spPr/>
        <p:txBody>
          <a:bodyPr/>
          <a:lstStyle/>
          <a:p>
            <a:pPr marR="0" lvl="0" rtl="0"/>
            <a:r>
              <a:rPr lang="en-US" b="1" i="0" u="none" strike="noStrike" kern="100" baseline="0">
                <a:solidFill>
                  <a:srgbClr val="0F4761"/>
                </a:solidFill>
                <a:latin typeface="Times New Roman" panose="02020603050405020304" pitchFamily="18" charset="0"/>
              </a:rPr>
              <a:t>Data breaches</a:t>
            </a:r>
            <a:r>
              <a:rPr lang="en-US" b="0" i="0" u="none" strike="noStrike" kern="100" baseline="0">
                <a:solidFill>
                  <a:srgbClr val="0F4761"/>
                </a:solidFill>
                <a:latin typeface="Times New Roman" panose="02020603050405020304" pitchFamily="18" charset="0"/>
              </a:rPr>
              <a:t> via insecure cameras or home devices</a:t>
            </a:r>
            <a:r>
              <a:rPr lang="en-US" b="0" i="0" u="none" strike="noStrike" kern="100" baseline="0">
                <a:solidFill>
                  <a:srgbClr val="0F4761"/>
                </a:solidFill>
                <a:latin typeface="Arial" panose="020B0604020202020204" pitchFamily="34" charset="0"/>
              </a:rPr>
              <a:t> </a:t>
            </a:r>
          </a:p>
          <a:p>
            <a:pPr marR="0" lvl="0" rtl="0"/>
            <a:r>
              <a:rPr lang="en-US" b="1" i="0" u="none" strike="noStrike" kern="100" baseline="0">
                <a:solidFill>
                  <a:srgbClr val="0F4761"/>
                </a:solidFill>
                <a:latin typeface="Times New Roman" panose="02020603050405020304" pitchFamily="18" charset="0"/>
              </a:rPr>
              <a:t>Unauthorized access</a:t>
            </a:r>
            <a:r>
              <a:rPr lang="en-US" b="0" i="0" u="none" strike="noStrike" kern="100" baseline="0">
                <a:solidFill>
                  <a:srgbClr val="0F4761"/>
                </a:solidFill>
                <a:latin typeface="Times New Roman" panose="02020603050405020304" pitchFamily="18" charset="0"/>
              </a:rPr>
              <a:t> to critical infrastructure</a:t>
            </a:r>
            <a:r>
              <a:rPr lang="en-US" b="0" i="0" u="none" strike="noStrike" kern="100" baseline="0">
                <a:solidFill>
                  <a:srgbClr val="0F4761"/>
                </a:solidFill>
                <a:latin typeface="Arial" panose="020B0604020202020204" pitchFamily="34" charset="0"/>
              </a:rPr>
              <a:t> </a:t>
            </a:r>
          </a:p>
          <a:p>
            <a:pPr marR="0" lvl="0" rtl="0"/>
            <a:r>
              <a:rPr lang="en-US" b="1" i="0" u="none" strike="noStrike" kern="100" baseline="0">
                <a:solidFill>
                  <a:srgbClr val="0F4761"/>
                </a:solidFill>
                <a:latin typeface="Times New Roman" panose="02020603050405020304" pitchFamily="18" charset="0"/>
              </a:rPr>
              <a:t>Botnet attacks</a:t>
            </a:r>
            <a:r>
              <a:rPr lang="en-US" b="0" i="0" u="none" strike="noStrike" kern="100" baseline="0">
                <a:solidFill>
                  <a:srgbClr val="0F4761"/>
                </a:solidFill>
                <a:latin typeface="Times New Roman" panose="02020603050405020304" pitchFamily="18" charset="0"/>
              </a:rPr>
              <a:t> like Mirai, which exploited networked devices for massive denial-of-service attacks </a:t>
            </a:r>
          </a:p>
          <a:p>
            <a:pPr marR="0" lvl="0" rtl="0"/>
            <a:r>
              <a:rPr lang="en-US" b="1" i="0" u="none" strike="noStrike" kern="100" baseline="0">
                <a:solidFill>
                  <a:srgbClr val="0F4761"/>
                </a:solidFill>
                <a:latin typeface="Times New Roman" panose="02020603050405020304" pitchFamily="18" charset="0"/>
              </a:rPr>
              <a:t>Privacy concerns</a:t>
            </a:r>
            <a:r>
              <a:rPr lang="en-US" b="0" i="0" u="none" strike="noStrike" kern="100" baseline="0">
                <a:solidFill>
                  <a:srgbClr val="0F4761"/>
                </a:solidFill>
                <a:latin typeface="Times New Roman" panose="02020603050405020304" pitchFamily="18" charset="0"/>
              </a:rPr>
              <a:t> as everyday items collect detailed personal data</a:t>
            </a:r>
            <a:r>
              <a:rPr lang="en-US" b="0" i="0" u="none" strike="noStrike" kern="100" baseline="0">
                <a:solidFill>
                  <a:srgbClr val="0F4761"/>
                </a:solidFill>
                <a:latin typeface="Arial" panose="020B0604020202020204" pitchFamily="34" charset="0"/>
              </a:rPr>
              <a:t> </a:t>
            </a:r>
            <a:endParaRPr lang="en-US" b="0" i="0" u="none" strike="noStrike" kern="100" baseline="0">
              <a:solidFill>
                <a:srgbClr val="0F4761"/>
              </a:solidFill>
              <a:latin typeface="Aptos" panose="020B0004020202020204" pitchFamily="34" charset="0"/>
            </a:endParaRPr>
          </a:p>
        </p:txBody>
      </p:sp>
    </p:spTree>
    <p:extLst>
      <p:ext uri="{BB962C8B-B14F-4D97-AF65-F5344CB8AC3E}">
        <p14:creationId xmlns:p14="http://schemas.microsoft.com/office/powerpoint/2010/main" val="4203908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A2904-6B4D-405E-403A-D9B51ED26EC3}"/>
              </a:ext>
            </a:extLst>
          </p:cNvPr>
          <p:cNvSpPr>
            <a:spLocks noGrp="1"/>
          </p:cNvSpPr>
          <p:nvPr>
            <p:ph type="title"/>
          </p:nvPr>
        </p:nvSpPr>
        <p:spPr/>
        <p:txBody>
          <a:bodyPr>
            <a:normAutofit/>
          </a:bodyPr>
          <a:lstStyle/>
          <a:p>
            <a:pPr marR="0" rtl="0"/>
            <a:r>
              <a:rPr lang="en-US" b="1" i="0" u="none" strike="noStrike" baseline="0">
                <a:solidFill>
                  <a:srgbClr val="0F4761"/>
                </a:solidFill>
                <a:latin typeface="Times New Roman" panose="02020603050405020304" pitchFamily="18" charset="0"/>
              </a:rPr>
              <a:t>Benefit–Risk Balance: More Good Than Bad?</a:t>
            </a:r>
          </a:p>
        </p:txBody>
      </p:sp>
      <p:sp>
        <p:nvSpPr>
          <p:cNvPr id="3" name="Text Placeholder 2">
            <a:extLst>
              <a:ext uri="{FF2B5EF4-FFF2-40B4-BE49-F238E27FC236}">
                <a16:creationId xmlns:a16="http://schemas.microsoft.com/office/drawing/2014/main" id="{8BA32045-B810-DF16-1335-919820E1B9B2}"/>
              </a:ext>
            </a:extLst>
          </p:cNvPr>
          <p:cNvSpPr>
            <a:spLocks noGrp="1"/>
          </p:cNvSpPr>
          <p:nvPr>
            <p:ph type="body" idx="1"/>
          </p:nvPr>
        </p:nvSpPr>
        <p:spPr/>
        <p:txBody>
          <a:bodyPr/>
          <a:lstStyle/>
          <a:p>
            <a:pPr marR="0" lvl="0" rtl="0"/>
            <a:r>
              <a:rPr lang="en-US" b="1" i="0" u="none" strike="noStrike" baseline="0">
                <a:solidFill>
                  <a:srgbClr val="0F4761"/>
                </a:solidFill>
                <a:latin typeface="Times New Roman" panose="02020603050405020304" pitchFamily="18" charset="0"/>
              </a:rPr>
              <a:t>Benefits</a:t>
            </a:r>
            <a:r>
              <a:rPr lang="en-US" b="0" i="0" u="none" strike="noStrike" baseline="0">
                <a:solidFill>
                  <a:srgbClr val="0F4761"/>
                </a:solidFill>
                <a:latin typeface="Times New Roman" panose="02020603050405020304" pitchFamily="18" charset="0"/>
              </a:rPr>
              <a:t> include major cost reductions (up to 40%), energy savings, predictive maintenance, improved public safety, and personalized user services  </a:t>
            </a:r>
          </a:p>
          <a:p>
            <a:pPr marR="0" lvl="0" rtl="0"/>
            <a:r>
              <a:rPr lang="en-US" b="1" i="0" u="none" strike="noStrike" baseline="0">
                <a:solidFill>
                  <a:srgbClr val="0F4761"/>
                </a:solidFill>
                <a:latin typeface="Times New Roman" panose="02020603050405020304" pitchFamily="18" charset="0"/>
              </a:rPr>
              <a:t>Risks</a:t>
            </a:r>
            <a:r>
              <a:rPr lang="en-US" b="0" i="0" u="none" strike="noStrike" baseline="0">
                <a:solidFill>
                  <a:srgbClr val="0F4761"/>
                </a:solidFill>
                <a:latin typeface="Times New Roman" panose="02020603050405020304" pitchFamily="18" charset="0"/>
              </a:rPr>
              <a:t> are non-trivial: vulnerability to hacks, data misuse, regulatory gaps, and loss of control over personal information.</a:t>
            </a:r>
          </a:p>
          <a:p>
            <a:pPr marR="0" lvl="0" rtl="0"/>
            <a:r>
              <a:rPr lang="en-US" b="0" i="0" u="none" strike="noStrike" baseline="0">
                <a:solidFill>
                  <a:srgbClr val="0F4761"/>
                </a:solidFill>
                <a:latin typeface="Times New Roman" panose="02020603050405020304" pitchFamily="18" charset="0"/>
              </a:rPr>
              <a:t>The overall verdict: </a:t>
            </a:r>
            <a:r>
              <a:rPr lang="en-US" b="1" i="0" u="none" strike="noStrike" baseline="0">
                <a:solidFill>
                  <a:srgbClr val="0F4761"/>
                </a:solidFill>
                <a:latin typeface="Times New Roman" panose="02020603050405020304" pitchFamily="18" charset="0"/>
              </a:rPr>
              <a:t>IoT’s benefits outweigh its risks</a:t>
            </a:r>
            <a:r>
              <a:rPr lang="en-US" b="0" i="0" u="none" strike="noStrike" baseline="0">
                <a:solidFill>
                  <a:srgbClr val="0F4761"/>
                </a:solidFill>
                <a:latin typeface="Times New Roman" panose="02020603050405020304" pitchFamily="18" charset="0"/>
              </a:rPr>
              <a:t>, but only if security, privacy, and governance are prioritized from the design stage.</a:t>
            </a:r>
          </a:p>
        </p:txBody>
      </p:sp>
    </p:spTree>
    <p:extLst>
      <p:ext uri="{BB962C8B-B14F-4D97-AF65-F5344CB8AC3E}">
        <p14:creationId xmlns:p14="http://schemas.microsoft.com/office/powerpoint/2010/main" val="2674492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A282-A6A2-DAD3-86E7-973A109CC0FD}"/>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Role of Computer Engineers: What You Can Do</a:t>
            </a:r>
          </a:p>
        </p:txBody>
      </p:sp>
      <p:sp>
        <p:nvSpPr>
          <p:cNvPr id="3" name="Text Placeholder 2">
            <a:extLst>
              <a:ext uri="{FF2B5EF4-FFF2-40B4-BE49-F238E27FC236}">
                <a16:creationId xmlns:a16="http://schemas.microsoft.com/office/drawing/2014/main" id="{8A374C7C-FF57-AB1B-388E-6CA30190B679}"/>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As future engineers, your contributions will define how IoT systems succeed or fail.</a:t>
            </a:r>
          </a:p>
        </p:txBody>
      </p:sp>
    </p:spTree>
    <p:extLst>
      <p:ext uri="{BB962C8B-B14F-4D97-AF65-F5344CB8AC3E}">
        <p14:creationId xmlns:p14="http://schemas.microsoft.com/office/powerpoint/2010/main" val="244320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7C154-FEAD-C770-CB90-BC863BF6C7D1}"/>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A. Design Secure-by-Design Systems</a:t>
            </a:r>
          </a:p>
        </p:txBody>
      </p:sp>
      <p:sp>
        <p:nvSpPr>
          <p:cNvPr id="3" name="Text Placeholder 2">
            <a:extLst>
              <a:ext uri="{FF2B5EF4-FFF2-40B4-BE49-F238E27FC236}">
                <a16:creationId xmlns:a16="http://schemas.microsoft.com/office/drawing/2014/main" id="{43AAE4C0-BA1E-58A3-8A11-1357F3D57408}"/>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Incorporate security principles early (e.g., least privilege, encryption, authentication, secure firmware updates)</a:t>
            </a:r>
            <a:r>
              <a:rPr lang="en-US" b="0" i="0" u="none" strike="noStrike" kern="100" baseline="0">
                <a:solidFill>
                  <a:srgbClr val="0F4761"/>
                </a:solidFill>
                <a:latin typeface="Arial" panose="020B0604020202020204" pitchFamily="34" charset="0"/>
              </a:rPr>
              <a:t> </a:t>
            </a:r>
          </a:p>
          <a:p>
            <a:pPr marR="0" lvl="0" rtl="0"/>
            <a:r>
              <a:rPr lang="en-US" b="0" i="0" u="none" strike="noStrike" kern="100" baseline="0">
                <a:solidFill>
                  <a:srgbClr val="0F4761"/>
                </a:solidFill>
                <a:latin typeface="Times New Roman" panose="02020603050405020304" pitchFamily="18" charset="0"/>
              </a:rPr>
              <a:t>Use industry standards and certifications (PSA Certified, EN</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17927, IEC</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62443) to ensure trustworthy device behavior</a:t>
            </a:r>
            <a:r>
              <a:rPr lang="en-US" b="0" i="0" u="none" strike="noStrike" kern="100" baseline="0">
                <a:solidFill>
                  <a:srgbClr val="0F4761"/>
                </a:solidFill>
                <a:latin typeface="Arial" panose="020B0604020202020204" pitchFamily="34" charset="0"/>
              </a:rPr>
              <a:t> </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25863715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9C69-7225-6F23-67A6-DAF0B9C94973}"/>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B. Build Privacy-First Architectures</a:t>
            </a:r>
          </a:p>
        </p:txBody>
      </p:sp>
      <p:sp>
        <p:nvSpPr>
          <p:cNvPr id="3" name="Text Placeholder 2">
            <a:extLst>
              <a:ext uri="{FF2B5EF4-FFF2-40B4-BE49-F238E27FC236}">
                <a16:creationId xmlns:a16="http://schemas.microsoft.com/office/drawing/2014/main" id="{02157CFA-961B-70FC-AF99-E45ABD89B47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Keep sensitive data at the </a:t>
            </a:r>
            <a:r>
              <a:rPr lang="en-US" b="1" i="0" u="none" strike="noStrike" kern="100" baseline="0">
                <a:solidFill>
                  <a:srgbClr val="0F4761"/>
                </a:solidFill>
                <a:latin typeface="Times New Roman" panose="02020603050405020304" pitchFamily="18" charset="0"/>
              </a:rPr>
              <a:t>edge</a:t>
            </a:r>
            <a:r>
              <a:rPr lang="en-US" b="0" i="0" u="none" strike="noStrike" kern="100" baseline="0">
                <a:solidFill>
                  <a:srgbClr val="0F4761"/>
                </a:solidFill>
                <a:latin typeface="Times New Roman" panose="02020603050405020304" pitchFamily="18" charset="0"/>
              </a:rPr>
              <a:t> when possible to lower risks of mass exposure.</a:t>
            </a:r>
          </a:p>
          <a:p>
            <a:pPr marR="0" lvl="0" rtl="0"/>
            <a:r>
              <a:rPr lang="en-US" b="0" i="0" u="none" strike="noStrike" kern="100" baseline="0">
                <a:solidFill>
                  <a:srgbClr val="0F4761"/>
                </a:solidFill>
                <a:latin typeface="Times New Roman" panose="02020603050405020304" pitchFamily="18" charset="0"/>
              </a:rPr>
              <a:t>Implement data minimization and anonymization strategies.</a:t>
            </a:r>
          </a:p>
        </p:txBody>
      </p:sp>
    </p:spTree>
    <p:extLst>
      <p:ext uri="{BB962C8B-B14F-4D97-AF65-F5344CB8AC3E}">
        <p14:creationId xmlns:p14="http://schemas.microsoft.com/office/powerpoint/2010/main" val="16904341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2F1E-6AA2-90BE-3E57-AFC3DAAA7E28}"/>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C. Develop Tools for Testing and Monitoring</a:t>
            </a:r>
          </a:p>
        </p:txBody>
      </p:sp>
      <p:sp>
        <p:nvSpPr>
          <p:cNvPr id="3" name="Text Placeholder 2">
            <a:extLst>
              <a:ext uri="{FF2B5EF4-FFF2-40B4-BE49-F238E27FC236}">
                <a16:creationId xmlns:a16="http://schemas.microsoft.com/office/drawing/2014/main" id="{8A4EE988-B446-8195-6970-C6F275C3B04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Create vulnerability scanning tools, intrusion detection systems, and anomaly detection models for IoT networks.</a:t>
            </a:r>
          </a:p>
          <a:p>
            <a:pPr marR="0" lvl="0" rtl="0"/>
            <a:r>
              <a:rPr lang="en-US" b="0" i="0" u="none" strike="noStrike" kern="100" baseline="0">
                <a:solidFill>
                  <a:srgbClr val="0F4761"/>
                </a:solidFill>
                <a:latin typeface="Times New Roman" panose="02020603050405020304" pitchFamily="18" charset="0"/>
              </a:rPr>
              <a:t>Use </a:t>
            </a:r>
            <a:r>
              <a:rPr lang="en-US" b="1" i="0" u="none" strike="noStrike" kern="100" baseline="0">
                <a:solidFill>
                  <a:srgbClr val="0F4761"/>
                </a:solidFill>
                <a:latin typeface="Times New Roman" panose="02020603050405020304" pitchFamily="18" charset="0"/>
              </a:rPr>
              <a:t>endpoint security</a:t>
            </a:r>
            <a:r>
              <a:rPr lang="en-US" b="0" i="0" u="none" strike="noStrike" kern="100" baseline="0">
                <a:solidFill>
                  <a:srgbClr val="0F4761"/>
                </a:solidFill>
                <a:latin typeface="Times New Roman" panose="02020603050405020304" pitchFamily="18" charset="0"/>
              </a:rPr>
              <a:t> frameworks that apply AI/ML to detect threats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 </a:t>
            </a:r>
          </a:p>
        </p:txBody>
      </p:sp>
    </p:spTree>
    <p:extLst>
      <p:ext uri="{BB962C8B-B14F-4D97-AF65-F5344CB8AC3E}">
        <p14:creationId xmlns:p14="http://schemas.microsoft.com/office/powerpoint/2010/main" val="1645120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B704-EB10-6C2E-2B68-F29675B3536C}"/>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D. Advocate and Enforce Cyber Governance</a:t>
            </a:r>
          </a:p>
        </p:txBody>
      </p:sp>
      <p:sp>
        <p:nvSpPr>
          <p:cNvPr id="3" name="Text Placeholder 2">
            <a:extLst>
              <a:ext uri="{FF2B5EF4-FFF2-40B4-BE49-F238E27FC236}">
                <a16:creationId xmlns:a16="http://schemas.microsoft.com/office/drawing/2014/main" id="{B7338862-0426-7D28-5C61-244FE0BB0CB2}"/>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Stay informed and adhere to regulations such as GDPR, California SB‑327, and upcoming global standards.</a:t>
            </a:r>
          </a:p>
          <a:p>
            <a:pPr marR="0" lvl="0" rtl="0"/>
            <a:r>
              <a:rPr lang="en-US" b="0" i="0" u="none" strike="noStrike" kern="100" baseline="0">
                <a:solidFill>
                  <a:srgbClr val="0F4761"/>
                </a:solidFill>
                <a:latin typeface="Times New Roman" panose="02020603050405020304" pitchFamily="18" charset="0"/>
              </a:rPr>
              <a:t>Develop best practices and periodic compliance auditing.</a:t>
            </a:r>
          </a:p>
        </p:txBody>
      </p:sp>
    </p:spTree>
    <p:extLst>
      <p:ext uri="{BB962C8B-B14F-4D97-AF65-F5344CB8AC3E}">
        <p14:creationId xmlns:p14="http://schemas.microsoft.com/office/powerpoint/2010/main" val="42089207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528E-DEC2-8906-1897-2BADF2E72751}"/>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E. Innovate for Resilience and Reliability</a:t>
            </a:r>
          </a:p>
        </p:txBody>
      </p:sp>
      <p:sp>
        <p:nvSpPr>
          <p:cNvPr id="3" name="Text Placeholder 2">
            <a:extLst>
              <a:ext uri="{FF2B5EF4-FFF2-40B4-BE49-F238E27FC236}">
                <a16:creationId xmlns:a16="http://schemas.microsoft.com/office/drawing/2014/main" id="{842E50E1-75F4-E978-6764-F026EC358FD3}"/>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Design systems that function offline or safely degrade—critical in remote, disaster-prone, or mission-critical environments.</a:t>
            </a:r>
          </a:p>
          <a:p>
            <a:pPr marR="0" lvl="0" rtl="0"/>
            <a:r>
              <a:rPr lang="en-US" b="0" i="0" u="none" strike="noStrike" kern="100" baseline="0">
                <a:solidFill>
                  <a:srgbClr val="0F4761"/>
                </a:solidFill>
                <a:latin typeface="Times New Roman" panose="02020603050405020304" pitchFamily="18" charset="0"/>
              </a:rPr>
              <a:t>Build reliable networks, fault tolerance, and redundancy into IoT architectures.</a:t>
            </a:r>
          </a:p>
        </p:txBody>
      </p:sp>
    </p:spTree>
    <p:extLst>
      <p:ext uri="{BB962C8B-B14F-4D97-AF65-F5344CB8AC3E}">
        <p14:creationId xmlns:p14="http://schemas.microsoft.com/office/powerpoint/2010/main" val="407720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889CB-A0A5-B56C-3F4D-FE85A326B55F}"/>
              </a:ext>
            </a:extLst>
          </p:cNvPr>
          <p:cNvSpPr>
            <a:spLocks noGrp="1"/>
          </p:cNvSpPr>
          <p:nvPr>
            <p:ph type="title"/>
          </p:nvPr>
        </p:nvSpPr>
        <p:spPr/>
        <p:txBody>
          <a:bodyPr/>
          <a:lstStyle/>
          <a:p>
            <a:pPr marR="0" rtl="0"/>
            <a:r>
              <a:rPr lang="en-PH" b="1" i="0" u="none" strike="noStrike" baseline="0">
                <a:solidFill>
                  <a:srgbClr val="0F4761"/>
                </a:solidFill>
                <a:latin typeface="Times New Roman" panose="02020603050405020304" pitchFamily="18" charset="0"/>
              </a:rPr>
              <a:t>Conclusion</a:t>
            </a:r>
          </a:p>
        </p:txBody>
      </p:sp>
      <p:sp>
        <p:nvSpPr>
          <p:cNvPr id="3" name="Text Placeholder 2">
            <a:extLst>
              <a:ext uri="{FF2B5EF4-FFF2-40B4-BE49-F238E27FC236}">
                <a16:creationId xmlns:a16="http://schemas.microsoft.com/office/drawing/2014/main" id="{F2405983-6757-D182-DED8-7746EBCB225B}"/>
              </a:ext>
            </a:extLst>
          </p:cNvPr>
          <p:cNvSpPr>
            <a:spLocks noGrp="1"/>
          </p:cNvSpPr>
          <p:nvPr>
            <p:ph type="body" idx="1"/>
          </p:nvPr>
        </p:nvSpPr>
        <p:spPr/>
        <p:txBody>
          <a:bodyPr/>
          <a:lstStyle/>
          <a:p>
            <a:pPr marR="0" lvl="0" rtl="0"/>
            <a:r>
              <a:rPr lang="en-US" b="0" i="0" u="none" strike="noStrike" baseline="0">
                <a:solidFill>
                  <a:srgbClr val="0F4761"/>
                </a:solidFill>
                <a:latin typeface="Times New Roman" panose="02020603050405020304" pitchFamily="18" charset="0"/>
              </a:rPr>
              <a:t>IoT has fundamentally shifted markets, delivering unmatched efficiency and innovation at a global scale. However, this potential comes with </a:t>
            </a:r>
            <a:r>
              <a:rPr lang="en-US" b="1" i="0" u="none" strike="noStrike" baseline="0">
                <a:solidFill>
                  <a:srgbClr val="0F4761"/>
                </a:solidFill>
                <a:latin typeface="Times New Roman" panose="02020603050405020304" pitchFamily="18" charset="0"/>
              </a:rPr>
              <a:t>mandatory responsibilities</a:t>
            </a:r>
            <a:r>
              <a:rPr lang="en-US" b="0" i="0" u="none" strike="noStrike" baseline="0">
                <a:solidFill>
                  <a:srgbClr val="0F4761"/>
                </a:solidFill>
                <a:latin typeface="Times New Roman" panose="02020603050405020304" pitchFamily="18" charset="0"/>
              </a:rPr>
              <a:t>: prevent breaches, protect users, and comply with regulations. As computer engineers, your role is to </a:t>
            </a:r>
            <a:r>
              <a:rPr lang="en-US" b="1" i="0" u="none" strike="noStrike" baseline="0">
                <a:solidFill>
                  <a:srgbClr val="0F4761"/>
                </a:solidFill>
                <a:latin typeface="Times New Roman" panose="02020603050405020304" pitchFamily="18" charset="0"/>
              </a:rPr>
              <a:t>design, secure, monitor, and govern</a:t>
            </a:r>
            <a:r>
              <a:rPr lang="en-US" b="0" i="0" u="none" strike="noStrike" baseline="0">
                <a:solidFill>
                  <a:srgbClr val="0F4761"/>
                </a:solidFill>
                <a:latin typeface="Times New Roman" panose="02020603050405020304" pitchFamily="18" charset="0"/>
              </a:rPr>
              <a:t> IoT systems responsibly—making technology both powerful and principled</a:t>
            </a:r>
          </a:p>
          <a:p>
            <a:pPr marR="0" lvl="0" rtl="0"/>
            <a:endParaRPr lang="en-PH" b="0" i="0" u="none" strike="noStrike"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10894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2924-FAF3-6B27-78C9-DCC7CBA4BE42}"/>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Key characteristics</a:t>
            </a:r>
          </a:p>
        </p:txBody>
      </p:sp>
      <p:sp>
        <p:nvSpPr>
          <p:cNvPr id="3" name="Text Placeholder 2">
            <a:extLst>
              <a:ext uri="{FF2B5EF4-FFF2-40B4-BE49-F238E27FC236}">
                <a16:creationId xmlns:a16="http://schemas.microsoft.com/office/drawing/2014/main" id="{F9ED5EC7-A754-5897-1202-CD2E5D2E10E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Connected “things”: Physical-first devices (e.g., sensors attached to existing objects) and digital-first devices (built with native connectivity, like smart thermostats) </a:t>
            </a:r>
          </a:p>
          <a:p>
            <a:pPr marR="0" lvl="0" rtl="0"/>
            <a:r>
              <a:rPr lang="en-PH" b="0" i="0" u="none" strike="noStrike" kern="100" baseline="0">
                <a:solidFill>
                  <a:srgbClr val="0F4761"/>
                </a:solidFill>
                <a:latin typeface="Times New Roman" panose="02020603050405020304" pitchFamily="18" charset="0"/>
              </a:rPr>
              <a:t>Autonomous data exchange: Devices communicate via protocols like Wi‑Fi, Bluetooth, Zigbee, LoRaWAN, NB‑IoT, Ethernet, cellular networks, and satellite links</a:t>
            </a:r>
            <a:r>
              <a:rPr lang="en-PH" b="0" i="0" u="none" strike="noStrike" kern="100" baseline="0">
                <a:solidFill>
                  <a:srgbClr val="0F4761"/>
                </a:solidFill>
                <a:latin typeface="Arial" panose="020B0604020202020204" pitchFamily="34" charset="0"/>
              </a:rPr>
              <a:t> </a:t>
            </a:r>
            <a:r>
              <a:rPr lang="en-PH"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Edge and cloud processing: Data may be analyzed at the device, at local gateways (edge), or sent to cloud platforms (e.g., AWS IoT, Microsoft Azure IoT) for storage, analytics, and machine learning</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3638005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CDEF-7FB7-2921-A3D6-591356CCAF9A}"/>
              </a:ext>
            </a:extLst>
          </p:cNvPr>
          <p:cNvSpPr>
            <a:spLocks noGrp="1"/>
          </p:cNvSpPr>
          <p:nvPr>
            <p:ph type="title"/>
          </p:nvPr>
        </p:nvSpPr>
        <p:spPr/>
        <p:txBody>
          <a:bodyPr>
            <a:normAutofit/>
          </a:bodyPr>
          <a:lstStyle/>
          <a:p>
            <a:pPr marR="0" rtl="0"/>
            <a:r>
              <a:rPr lang="en-US" b="1" i="0" u="none" strike="noStrike" kern="100" baseline="0">
                <a:solidFill>
                  <a:srgbClr val="0F4761"/>
                </a:solidFill>
                <a:latin typeface="Times New Roman" panose="02020603050405020304" pitchFamily="18" charset="0"/>
              </a:rPr>
              <a:t>In-Class Activity: “IoT in the Barangay”</a:t>
            </a:r>
          </a:p>
        </p:txBody>
      </p:sp>
      <p:sp>
        <p:nvSpPr>
          <p:cNvPr id="4" name="Text Placeholder 3">
            <a:extLst>
              <a:ext uri="{FF2B5EF4-FFF2-40B4-BE49-F238E27FC236}">
                <a16:creationId xmlns:a16="http://schemas.microsoft.com/office/drawing/2014/main" id="{862F5638-F2B6-0AF9-2257-4264D73C5327}"/>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29366460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F8E5-4A9D-6C1C-4C68-BF7F440F4ECC}"/>
              </a:ext>
            </a:extLst>
          </p:cNvPr>
          <p:cNvSpPr>
            <a:spLocks noGrp="1"/>
          </p:cNvSpPr>
          <p:nvPr>
            <p:ph type="title"/>
          </p:nvPr>
        </p:nvSpPr>
        <p:spPr/>
        <p:txBody>
          <a:bodyPr/>
          <a:lstStyle/>
          <a:p>
            <a:pPr marR="0" rtl="0"/>
            <a:r>
              <a:rPr lang="en-PH" b="1" i="0" u="none" strike="noStrike" kern="100" baseline="0">
                <a:solidFill>
                  <a:srgbClr val="0F4761"/>
                </a:solidFill>
                <a:latin typeface="Times New Roman" panose="02020603050405020304" pitchFamily="18" charset="0"/>
              </a:rPr>
              <a:t>Objective:</a:t>
            </a:r>
          </a:p>
        </p:txBody>
      </p:sp>
      <p:sp>
        <p:nvSpPr>
          <p:cNvPr id="3" name="Text Placeholder 2">
            <a:extLst>
              <a:ext uri="{FF2B5EF4-FFF2-40B4-BE49-F238E27FC236}">
                <a16:creationId xmlns:a16="http://schemas.microsoft.com/office/drawing/2014/main" id="{8F679BEC-0ECD-BD6E-83F5-A89FC31AC39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To help students understand and apply IoT concepts by designing solutions to community problems and identifying real or potential local examples of technology use.</a:t>
            </a:r>
          </a:p>
        </p:txBody>
      </p:sp>
    </p:spTree>
    <p:extLst>
      <p:ext uri="{BB962C8B-B14F-4D97-AF65-F5344CB8AC3E}">
        <p14:creationId xmlns:p14="http://schemas.microsoft.com/office/powerpoint/2010/main" val="7149157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6107B-822E-A68C-6DFD-9E273B6D8339}"/>
              </a:ext>
            </a:extLst>
          </p:cNvPr>
          <p:cNvSpPr>
            <a:spLocks noGrp="1"/>
          </p:cNvSpPr>
          <p:nvPr>
            <p:ph type="title"/>
          </p:nvPr>
        </p:nvSpPr>
        <p:spPr/>
        <p:txBody>
          <a:bodyPr>
            <a:normAutofit/>
          </a:bodyPr>
          <a:lstStyle/>
          <a:p>
            <a:pPr marR="0" rtl="0"/>
            <a:r>
              <a:rPr lang="en-US" b="1" i="0" u="none" strike="noStrike" kern="100" baseline="0" dirty="0">
                <a:solidFill>
                  <a:srgbClr val="0F4761"/>
                </a:solidFill>
                <a:latin typeface="Times New Roman" panose="02020603050405020304" pitchFamily="18" charset="0"/>
              </a:rPr>
              <a:t>Group Formation</a:t>
            </a:r>
          </a:p>
        </p:txBody>
      </p:sp>
      <p:sp>
        <p:nvSpPr>
          <p:cNvPr id="3" name="Text Placeholder 2">
            <a:extLst>
              <a:ext uri="{FF2B5EF4-FFF2-40B4-BE49-F238E27FC236}">
                <a16:creationId xmlns:a16="http://schemas.microsoft.com/office/drawing/2014/main" id="{BDA8677F-27BF-8C77-9CDE-06CFBC7AFC7E}"/>
              </a:ext>
            </a:extLst>
          </p:cNvPr>
          <p:cNvSpPr>
            <a:spLocks noGrp="1"/>
          </p:cNvSpPr>
          <p:nvPr>
            <p:ph type="body" idx="1"/>
          </p:nvPr>
        </p:nvSpPr>
        <p:spPr/>
        <p:txBody>
          <a:bodyPr/>
          <a:lstStyle/>
          <a:p>
            <a:pPr marL="0" marR="0" lvl="0" indent="0" rtl="0">
              <a:buNone/>
            </a:pPr>
            <a:r>
              <a:rPr lang="en-US" b="0" i="0" u="none" strike="noStrike" kern="100" baseline="0" dirty="0">
                <a:solidFill>
                  <a:srgbClr val="0F4761"/>
                </a:solidFill>
                <a:latin typeface="Times New Roman" panose="02020603050405020304" pitchFamily="18" charset="0"/>
              </a:rPr>
              <a:t>Merge 3 groups of three.</a:t>
            </a:r>
          </a:p>
          <a:p>
            <a:pPr marL="0" marR="0" lvl="0" indent="0" rtl="0">
              <a:buNone/>
            </a:pPr>
            <a:r>
              <a:rPr lang="en-US" b="0" i="0" u="none" strike="noStrike" kern="100" baseline="0" dirty="0">
                <a:solidFill>
                  <a:srgbClr val="0F4761"/>
                </a:solidFill>
                <a:latin typeface="Times New Roman" panose="02020603050405020304" pitchFamily="18" charset="0"/>
              </a:rPr>
              <a:t>Each group acts as a </a:t>
            </a:r>
            <a:r>
              <a:rPr lang="en-US" b="1" i="0" u="none" strike="noStrike" kern="100" baseline="0" dirty="0">
                <a:solidFill>
                  <a:srgbClr val="0F4761"/>
                </a:solidFill>
                <a:latin typeface="Times New Roman" panose="02020603050405020304" pitchFamily="18" charset="0"/>
              </a:rPr>
              <a:t>barangay tech task force</a:t>
            </a:r>
            <a:r>
              <a:rPr lang="en-US" b="0" i="0" u="none" strike="noStrike" kern="100" baseline="0" dirty="0">
                <a:solidFill>
                  <a:srgbClr val="0F4761"/>
                </a:solidFill>
                <a:latin typeface="Times New Roman" panose="02020603050405020304" pitchFamily="18" charset="0"/>
              </a:rPr>
              <a:t> exploring how IoT can help solve everyday local issues.</a:t>
            </a:r>
          </a:p>
        </p:txBody>
      </p:sp>
    </p:spTree>
    <p:extLst>
      <p:ext uri="{BB962C8B-B14F-4D97-AF65-F5344CB8AC3E}">
        <p14:creationId xmlns:p14="http://schemas.microsoft.com/office/powerpoint/2010/main" val="1246227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61852-31A8-9C1D-CF99-361B918768A3}"/>
              </a:ext>
            </a:extLst>
          </p:cNvPr>
          <p:cNvSpPr>
            <a:spLocks noGrp="1"/>
          </p:cNvSpPr>
          <p:nvPr>
            <p:ph type="title"/>
          </p:nvPr>
        </p:nvSpPr>
        <p:spPr/>
        <p:txBody>
          <a:bodyPr>
            <a:normAutofit/>
          </a:bodyPr>
          <a:lstStyle/>
          <a:p>
            <a:pPr marR="0" rtl="0"/>
            <a:r>
              <a:rPr lang="en-US" b="1" i="0" u="none" strike="noStrike" kern="100" baseline="0" dirty="0">
                <a:solidFill>
                  <a:srgbClr val="0F4761"/>
                </a:solidFill>
                <a:latin typeface="Times New Roman" panose="02020603050405020304" pitchFamily="18" charset="0"/>
              </a:rPr>
              <a:t>Problem Identification and Example Gathering</a:t>
            </a:r>
          </a:p>
        </p:txBody>
      </p:sp>
      <p:sp>
        <p:nvSpPr>
          <p:cNvPr id="3" name="Text Placeholder 2">
            <a:extLst>
              <a:ext uri="{FF2B5EF4-FFF2-40B4-BE49-F238E27FC236}">
                <a16:creationId xmlns:a16="http://schemas.microsoft.com/office/drawing/2014/main" id="{A164A511-C084-1D49-6A8B-853704B94995}"/>
              </a:ext>
            </a:extLst>
          </p:cNvPr>
          <p:cNvSpPr>
            <a:spLocks noGrp="1"/>
          </p:cNvSpPr>
          <p:nvPr>
            <p:ph type="body" idx="1"/>
          </p:nvPr>
        </p:nvSpPr>
        <p:spPr/>
        <p:txBody>
          <a:bodyPr>
            <a:normAutofit/>
          </a:bodyPr>
          <a:lstStyle/>
          <a:p>
            <a:pPr marL="0" marR="0" lvl="0" indent="0" rtl="0">
              <a:buNone/>
            </a:pPr>
            <a:r>
              <a:rPr lang="en-US" b="0" i="0" u="none" strike="noStrike" kern="100" baseline="0" dirty="0">
                <a:solidFill>
                  <a:srgbClr val="0F4761"/>
                </a:solidFill>
                <a:latin typeface="Times New Roman" panose="02020603050405020304" pitchFamily="18" charset="0"/>
              </a:rPr>
              <a:t>Each group selects a common barangay problem (e.g., flooding, illegal dumping, power outages, health emergencies, etc.).</a:t>
            </a:r>
          </a:p>
          <a:p>
            <a:pPr marL="0" marR="0" lvl="0" indent="0" rtl="0">
              <a:buNone/>
            </a:pPr>
            <a:r>
              <a:rPr lang="en-US" b="0" i="0" u="none" strike="noStrike" kern="100" baseline="0" dirty="0">
                <a:solidFill>
                  <a:srgbClr val="0F4761"/>
                </a:solidFill>
                <a:latin typeface="Times New Roman" panose="02020603050405020304" pitchFamily="18" charset="0"/>
              </a:rPr>
              <a:t>They must also </a:t>
            </a:r>
            <a:r>
              <a:rPr lang="en-US" b="1" i="0" u="none" strike="noStrike" kern="100" baseline="0" dirty="0">
                <a:solidFill>
                  <a:srgbClr val="0F4761"/>
                </a:solidFill>
                <a:latin typeface="Times New Roman" panose="02020603050405020304" pitchFamily="18" charset="0"/>
              </a:rPr>
              <a:t>find or propose a real or hypothetical local example</a:t>
            </a:r>
            <a:r>
              <a:rPr lang="en-US" b="0" i="0" u="none" strike="noStrike" kern="100" baseline="0" dirty="0">
                <a:solidFill>
                  <a:srgbClr val="0F4761"/>
                </a:solidFill>
                <a:latin typeface="Times New Roman" panose="02020603050405020304" pitchFamily="18" charset="0"/>
              </a:rPr>
              <a:t> of a similar IoT-related solution.</a:t>
            </a:r>
            <a:br>
              <a:rPr lang="en-US" b="0" i="0" u="none" strike="noStrike" kern="100" baseline="0" dirty="0">
                <a:solidFill>
                  <a:srgbClr val="0F4761"/>
                </a:solidFill>
                <a:latin typeface="Times New Roman" panose="02020603050405020304" pitchFamily="18" charset="0"/>
              </a:rPr>
            </a:br>
            <a:r>
              <a:rPr lang="en-US" b="0" i="1" u="none" strike="noStrike" kern="100" baseline="0" dirty="0">
                <a:solidFill>
                  <a:srgbClr val="0F4761"/>
                </a:solidFill>
                <a:latin typeface="Times New Roman" panose="02020603050405020304" pitchFamily="18" charset="0"/>
              </a:rPr>
              <a:t>(Tip: Use knowledge from personal experience, news, or online sources.)</a:t>
            </a:r>
          </a:p>
          <a:p>
            <a:pPr marL="0" marR="0" lvl="0" indent="0" rtl="0">
              <a:buNone/>
            </a:pPr>
            <a:r>
              <a:rPr lang="en-US" b="0" i="0" u="none" strike="noStrike" kern="100" baseline="0" dirty="0">
                <a:solidFill>
                  <a:srgbClr val="0F4761"/>
                </a:solidFill>
                <a:latin typeface="Times New Roman" panose="02020603050405020304" pitchFamily="18" charset="0"/>
              </a:rPr>
              <a:t>They write a short explanation of:</a:t>
            </a:r>
          </a:p>
          <a:p>
            <a:pPr marL="0" marR="0" lvl="0" indent="0" rtl="0">
              <a:buNone/>
            </a:pPr>
            <a:r>
              <a:rPr lang="en-PH" b="0" i="0" u="none" strike="noStrike" kern="100" baseline="0" dirty="0">
                <a:solidFill>
                  <a:srgbClr val="0F4761"/>
                </a:solidFill>
                <a:latin typeface="Times New Roman" panose="02020603050405020304" pitchFamily="18" charset="0"/>
              </a:rPr>
              <a:t>The problem</a:t>
            </a:r>
          </a:p>
          <a:p>
            <a:pPr marL="0" marR="0" lvl="0" indent="0" rtl="0">
              <a:buNone/>
            </a:pPr>
            <a:r>
              <a:rPr lang="en-US" b="0" i="0" u="none" strike="noStrike" kern="100" baseline="0" dirty="0">
                <a:solidFill>
                  <a:srgbClr val="0F4761"/>
                </a:solidFill>
                <a:latin typeface="Times New Roman" panose="02020603050405020304" pitchFamily="18" charset="0"/>
              </a:rPr>
              <a:t>The affected people or areas</a:t>
            </a:r>
          </a:p>
          <a:p>
            <a:pPr marL="0" marR="0" lvl="0" indent="0" rtl="0">
              <a:buNone/>
            </a:pPr>
            <a:r>
              <a:rPr lang="en-US" b="0" i="0" u="none" strike="noStrike" kern="100" baseline="0" dirty="0">
                <a:solidFill>
                  <a:srgbClr val="0F4761"/>
                </a:solidFill>
                <a:latin typeface="Times New Roman" panose="02020603050405020304" pitchFamily="18" charset="0"/>
              </a:rPr>
              <a:t>A real or proposed example of how IoT could help</a:t>
            </a:r>
          </a:p>
        </p:txBody>
      </p:sp>
    </p:spTree>
    <p:extLst>
      <p:ext uri="{BB962C8B-B14F-4D97-AF65-F5344CB8AC3E}">
        <p14:creationId xmlns:p14="http://schemas.microsoft.com/office/powerpoint/2010/main" val="63395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03908-7949-BAA1-ED78-41C29A7132AC}"/>
              </a:ext>
            </a:extLst>
          </p:cNvPr>
          <p:cNvSpPr>
            <a:spLocks noGrp="1"/>
          </p:cNvSpPr>
          <p:nvPr>
            <p:ph type="title"/>
          </p:nvPr>
        </p:nvSpPr>
        <p:spPr/>
        <p:txBody>
          <a:bodyPr>
            <a:normAutofit/>
          </a:bodyPr>
          <a:lstStyle/>
          <a:p>
            <a:pPr marR="0" rtl="0"/>
            <a:r>
              <a:rPr lang="en-US" b="1" i="0" u="none" strike="noStrike" kern="100" baseline="0" dirty="0">
                <a:solidFill>
                  <a:srgbClr val="0F4761"/>
                </a:solidFill>
                <a:latin typeface="Times New Roman" panose="02020603050405020304" pitchFamily="18" charset="0"/>
              </a:rPr>
              <a:t>Design Your IoT Solution</a:t>
            </a:r>
          </a:p>
        </p:txBody>
      </p:sp>
      <p:sp>
        <p:nvSpPr>
          <p:cNvPr id="3" name="Text Placeholder 2">
            <a:extLst>
              <a:ext uri="{FF2B5EF4-FFF2-40B4-BE49-F238E27FC236}">
                <a16:creationId xmlns:a16="http://schemas.microsoft.com/office/drawing/2014/main" id="{3208F532-03B6-D89D-B688-DFF648C77198}"/>
              </a:ext>
            </a:extLst>
          </p:cNvPr>
          <p:cNvSpPr>
            <a:spLocks noGrp="1"/>
          </p:cNvSpPr>
          <p:nvPr>
            <p:ph type="body" idx="1"/>
          </p:nvPr>
        </p:nvSpPr>
        <p:spPr/>
        <p:txBody>
          <a:bodyPr>
            <a:normAutofit/>
          </a:bodyPr>
          <a:lstStyle/>
          <a:p>
            <a:pPr marR="0" lvl="0" rtl="0"/>
            <a:r>
              <a:rPr lang="en-US" b="0" i="0" u="none" strike="noStrike" kern="100" baseline="0">
                <a:solidFill>
                  <a:srgbClr val="0F4761"/>
                </a:solidFill>
                <a:latin typeface="Times New Roman" panose="02020603050405020304" pitchFamily="18" charset="0"/>
              </a:rPr>
              <a:t>Using their problem and example as a base, each group answers the following:</a:t>
            </a:r>
          </a:p>
          <a:p>
            <a:pPr marR="0" lvl="0" rtl="0"/>
            <a:r>
              <a:rPr lang="en-US" b="1" i="0" u="none" strike="noStrike" kern="100" baseline="0">
                <a:solidFill>
                  <a:srgbClr val="0F4761"/>
                </a:solidFill>
                <a:latin typeface="Times New Roman" panose="02020603050405020304" pitchFamily="18" charset="0"/>
              </a:rPr>
              <a:t>What IoT devices will be used?</a:t>
            </a:r>
            <a:br>
              <a:rPr lang="en-US" b="0" i="0" u="none" strike="noStrike" kern="100" baseline="0">
                <a:solidFill>
                  <a:srgbClr val="0F4761"/>
                </a:solidFill>
                <a:latin typeface="Times New Roman" panose="02020603050405020304" pitchFamily="18" charset="0"/>
              </a:rPr>
            </a:br>
            <a:r>
              <a:rPr lang="en-US" b="0" i="1" u="none" strike="noStrike" kern="100" baseline="0">
                <a:solidFill>
                  <a:srgbClr val="0F4761"/>
                </a:solidFill>
                <a:latin typeface="Times New Roman" panose="02020603050405020304" pitchFamily="18" charset="0"/>
              </a:rPr>
              <a:t>(e.g., sensors, cameras, wearables — based on their example or context)</a:t>
            </a:r>
          </a:p>
          <a:p>
            <a:pPr marR="0" lvl="0" rtl="0"/>
            <a:r>
              <a:rPr lang="en-US" b="1" i="0" u="none" strike="noStrike" kern="100" baseline="0">
                <a:solidFill>
                  <a:srgbClr val="0F4761"/>
                </a:solidFill>
                <a:latin typeface="Times New Roman" panose="02020603050405020304" pitchFamily="18" charset="0"/>
              </a:rPr>
              <a:t>What type of data will be collected?</a:t>
            </a:r>
            <a:br>
              <a:rPr lang="en-US" b="0" i="0" u="none" strike="noStrike" kern="100" baseline="0">
                <a:solidFill>
                  <a:srgbClr val="0F4761"/>
                </a:solidFill>
                <a:latin typeface="Times New Roman" panose="02020603050405020304" pitchFamily="18" charset="0"/>
              </a:rPr>
            </a:br>
            <a:r>
              <a:rPr lang="en-US" b="0" i="1" u="none" strike="noStrike" kern="100" baseline="0">
                <a:solidFill>
                  <a:srgbClr val="0F4761"/>
                </a:solidFill>
                <a:latin typeface="Times New Roman" panose="02020603050405020304" pitchFamily="18" charset="0"/>
              </a:rPr>
              <a:t>(e.g., temperature, motion, location, usage, etc.)</a:t>
            </a:r>
          </a:p>
          <a:p>
            <a:pPr marR="0" lvl="0" rtl="0"/>
            <a:r>
              <a:rPr lang="en-US" b="1" i="0" u="none" strike="noStrike" kern="100" baseline="0">
                <a:solidFill>
                  <a:srgbClr val="0F4761"/>
                </a:solidFill>
                <a:latin typeface="Times New Roman" panose="02020603050405020304" pitchFamily="18" charset="0"/>
              </a:rPr>
              <a:t>Where is the data processed: edge or cloud? Why?</a:t>
            </a:r>
          </a:p>
          <a:p>
            <a:pPr marR="0" lvl="0" rtl="0"/>
            <a:r>
              <a:rPr lang="en-US" b="1" i="0" u="none" strike="noStrike" kern="100" baseline="0">
                <a:solidFill>
                  <a:srgbClr val="0F4761"/>
                </a:solidFill>
                <a:latin typeface="Times New Roman" panose="02020603050405020304" pitchFamily="18" charset="0"/>
              </a:rPr>
              <a:t>How will the community interact with the system?</a:t>
            </a:r>
            <a:br>
              <a:rPr lang="en-US" b="0" i="0" u="none" strike="noStrike" kern="100" baseline="0">
                <a:solidFill>
                  <a:srgbClr val="0F4761"/>
                </a:solidFill>
                <a:latin typeface="Times New Roman" panose="02020603050405020304" pitchFamily="18" charset="0"/>
              </a:rPr>
            </a:br>
            <a:r>
              <a:rPr lang="en-US" b="0" i="1" u="none" strike="noStrike" kern="100" baseline="0">
                <a:solidFill>
                  <a:srgbClr val="0F4761"/>
                </a:solidFill>
                <a:latin typeface="Times New Roman" panose="02020603050405020304" pitchFamily="18" charset="0"/>
              </a:rPr>
              <a:t>(e.g., SMS alert, screen at the barangay hall, mobile app)</a:t>
            </a:r>
          </a:p>
          <a:p>
            <a:pPr marR="0" lvl="0" rtl="0"/>
            <a:r>
              <a:rPr lang="en-US" b="1" i="0" u="none" strike="noStrike" kern="100" baseline="0">
                <a:solidFill>
                  <a:srgbClr val="0F4761"/>
                </a:solidFill>
                <a:latin typeface="Times New Roman" panose="02020603050405020304" pitchFamily="18" charset="0"/>
              </a:rPr>
              <a:t>What ethical or privacy concerns might arise?</a:t>
            </a:r>
            <a:br>
              <a:rPr lang="en-US" b="0" i="0" u="none" strike="noStrike" kern="100" baseline="0">
                <a:solidFill>
                  <a:srgbClr val="0F4761"/>
                </a:solidFill>
                <a:latin typeface="Times New Roman" panose="02020603050405020304" pitchFamily="18" charset="0"/>
              </a:rPr>
            </a:br>
            <a:r>
              <a:rPr lang="en-US" b="0" i="1" u="none" strike="noStrike" kern="100" baseline="0">
                <a:solidFill>
                  <a:srgbClr val="0F4761"/>
                </a:solidFill>
                <a:latin typeface="Times New Roman" panose="02020603050405020304" pitchFamily="18" charset="0"/>
              </a:rPr>
              <a:t>(e.g., misuse of monitoring, personal data collection)</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2194144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A686-9559-9A85-B480-92DB7FA409F3}"/>
              </a:ext>
            </a:extLst>
          </p:cNvPr>
          <p:cNvSpPr>
            <a:spLocks noGrp="1"/>
          </p:cNvSpPr>
          <p:nvPr>
            <p:ph type="title"/>
          </p:nvPr>
        </p:nvSpPr>
        <p:spPr/>
        <p:txBody>
          <a:bodyPr>
            <a:normAutofit/>
          </a:bodyPr>
          <a:lstStyle/>
          <a:p>
            <a:pPr marR="0" rtl="0"/>
            <a:r>
              <a:rPr lang="en-PH" b="1" i="0" u="none" strike="noStrike" kern="100" baseline="0">
                <a:solidFill>
                  <a:srgbClr val="0F4761"/>
                </a:solidFill>
                <a:latin typeface="Times New Roman" panose="02020603050405020304" pitchFamily="18" charset="0"/>
              </a:rPr>
              <a:t>4. Barangay Presentation (10–15 minutes total)</a:t>
            </a:r>
          </a:p>
        </p:txBody>
      </p:sp>
      <p:sp>
        <p:nvSpPr>
          <p:cNvPr id="3" name="Text Placeholder 2">
            <a:extLst>
              <a:ext uri="{FF2B5EF4-FFF2-40B4-BE49-F238E27FC236}">
                <a16:creationId xmlns:a16="http://schemas.microsoft.com/office/drawing/2014/main" id="{C6ACCF7A-E433-66E6-DD70-88EBD5C4D02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Each group delivers a short </a:t>
            </a:r>
            <a:r>
              <a:rPr lang="en-US" b="1" i="0" u="none" strike="noStrike" kern="100" baseline="0">
                <a:solidFill>
                  <a:srgbClr val="0F4761"/>
                </a:solidFill>
                <a:latin typeface="Times New Roman" panose="02020603050405020304" pitchFamily="18" charset="0"/>
              </a:rPr>
              <a:t>2-minute presentation</a:t>
            </a:r>
            <a:r>
              <a:rPr lang="en-US" b="0" i="0" u="none" strike="noStrike" kern="100" baseline="0">
                <a:solidFill>
                  <a:srgbClr val="0F4761"/>
                </a:solidFill>
                <a:latin typeface="Times New Roman" panose="02020603050405020304" pitchFamily="18" charset="0"/>
              </a:rPr>
              <a:t>, explaining:</a:t>
            </a:r>
          </a:p>
          <a:p>
            <a:pPr marR="0" lvl="0" rtl="0"/>
            <a:r>
              <a:rPr lang="en-PH" b="0" i="0" u="none" strike="noStrike" kern="100" baseline="0">
                <a:solidFill>
                  <a:srgbClr val="0F4761"/>
                </a:solidFill>
                <a:latin typeface="Times New Roman" panose="02020603050405020304" pitchFamily="18" charset="0"/>
              </a:rPr>
              <a:t>The problem</a:t>
            </a:r>
          </a:p>
          <a:p>
            <a:pPr marR="0" lvl="0" rtl="0"/>
            <a:r>
              <a:rPr lang="en-US" b="0" i="0" u="none" strike="noStrike" kern="100" baseline="0">
                <a:solidFill>
                  <a:srgbClr val="0F4761"/>
                </a:solidFill>
                <a:latin typeface="Times New Roman" panose="02020603050405020304" pitchFamily="18" charset="0"/>
              </a:rPr>
              <a:t>Their real/hypothetical local example</a:t>
            </a:r>
          </a:p>
          <a:p>
            <a:pPr marR="0" lvl="0" rtl="0"/>
            <a:r>
              <a:rPr lang="en-PH" b="0" i="0" u="none" strike="noStrike" kern="100" baseline="0">
                <a:solidFill>
                  <a:srgbClr val="0F4761"/>
                </a:solidFill>
                <a:latin typeface="Times New Roman" panose="02020603050405020304" pitchFamily="18" charset="0"/>
              </a:rPr>
              <a:t>Their IoT system design</a:t>
            </a:r>
          </a:p>
          <a:p>
            <a:pPr marR="0" lvl="0" rtl="0"/>
            <a:r>
              <a:rPr lang="en-US" b="0" i="0" u="none" strike="noStrike" kern="100" baseline="0">
                <a:solidFill>
                  <a:srgbClr val="0F4761"/>
                </a:solidFill>
                <a:latin typeface="Times New Roman" panose="02020603050405020304" pitchFamily="18" charset="0"/>
              </a:rPr>
              <a:t>Key benefits and possible concerns</a:t>
            </a:r>
          </a:p>
        </p:txBody>
      </p:sp>
    </p:spTree>
    <p:extLst>
      <p:ext uri="{BB962C8B-B14F-4D97-AF65-F5344CB8AC3E}">
        <p14:creationId xmlns:p14="http://schemas.microsoft.com/office/powerpoint/2010/main" val="1937387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9D70-CBF2-CEA8-E0F7-5511F3734FE8}"/>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Global Examples of IoT Applications</a:t>
            </a:r>
          </a:p>
        </p:txBody>
      </p:sp>
      <p:sp>
        <p:nvSpPr>
          <p:cNvPr id="3" name="Text Placeholder 2">
            <a:extLst>
              <a:ext uri="{FF2B5EF4-FFF2-40B4-BE49-F238E27FC236}">
                <a16:creationId xmlns:a16="http://schemas.microsoft.com/office/drawing/2014/main" id="{646CDF4C-0919-A7BA-E7D3-5794E0E2A096}"/>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895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F6A7-BEEB-AE71-0C5B-5EE2B7E5B161}"/>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1. Smart Homes</a:t>
            </a:r>
          </a:p>
        </p:txBody>
      </p:sp>
      <p:sp>
        <p:nvSpPr>
          <p:cNvPr id="3" name="Text Placeholder 2">
            <a:extLst>
              <a:ext uri="{FF2B5EF4-FFF2-40B4-BE49-F238E27FC236}">
                <a16:creationId xmlns:a16="http://schemas.microsoft.com/office/drawing/2014/main" id="{D0B9624B-B8B0-FCED-8438-ACDD94F2CD4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Smart thermostats (e.g., Ecobee, Nest): automatically adjust temperature and report energy usage.</a:t>
            </a:r>
          </a:p>
          <a:p>
            <a:pPr marR="0" lvl="0" rtl="0"/>
            <a:r>
              <a:rPr lang="en-US" b="0" i="0" u="none" strike="noStrike" kern="100" baseline="0">
                <a:solidFill>
                  <a:srgbClr val="0F4761"/>
                </a:solidFill>
                <a:latin typeface="Times New Roman" panose="02020603050405020304" pitchFamily="18" charset="0"/>
              </a:rPr>
              <a:t>Connected appliances: Wi‑Fi-enabled refrigerators and ovens notify users via app about food expiry or preheat status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340702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F5FB-F96D-7BB7-0D8F-026F279A7210}"/>
              </a:ext>
            </a:extLst>
          </p:cNvPr>
          <p:cNvSpPr>
            <a:spLocks noGrp="1"/>
          </p:cNvSpPr>
          <p:nvPr>
            <p:ph type="title"/>
          </p:nvPr>
        </p:nvSpPr>
        <p:spPr/>
        <p:txBody>
          <a:bodyPr>
            <a:normAutofit/>
          </a:bodyPr>
          <a:lstStyle/>
          <a:p>
            <a:pPr marR="0" rtl="0"/>
            <a:r>
              <a:rPr lang="en-US" b="0" i="0" u="none" strike="noStrike" kern="100" baseline="0">
                <a:solidFill>
                  <a:srgbClr val="0F4761"/>
                </a:solidFill>
                <a:latin typeface="Times New Roman" panose="02020603050405020304" pitchFamily="18" charset="0"/>
              </a:rPr>
              <a:t>2. Wearables and Healthcare (IoMT)</a:t>
            </a:r>
          </a:p>
        </p:txBody>
      </p:sp>
      <p:sp>
        <p:nvSpPr>
          <p:cNvPr id="3" name="Text Placeholder 2">
            <a:extLst>
              <a:ext uri="{FF2B5EF4-FFF2-40B4-BE49-F238E27FC236}">
                <a16:creationId xmlns:a16="http://schemas.microsoft.com/office/drawing/2014/main" id="{3F7553BC-D316-B3DB-A110-86F198133098}"/>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Fitness trackers and smartwatches (Fitbit, Apple Watch): monitor vitals and sleep patterns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Smart medical devices: hospital use of networked devices, e.g., smart beds that adjust pressure or monitor patient exits.</a:t>
            </a:r>
          </a:p>
        </p:txBody>
      </p:sp>
    </p:spTree>
    <p:extLst>
      <p:ext uri="{BB962C8B-B14F-4D97-AF65-F5344CB8AC3E}">
        <p14:creationId xmlns:p14="http://schemas.microsoft.com/office/powerpoint/2010/main" val="46468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B5FB3-A6AD-789E-48CB-DA9E24A25171}"/>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3. Connected Vehicles</a:t>
            </a:r>
          </a:p>
        </p:txBody>
      </p:sp>
      <p:sp>
        <p:nvSpPr>
          <p:cNvPr id="3" name="Text Placeholder 2">
            <a:extLst>
              <a:ext uri="{FF2B5EF4-FFF2-40B4-BE49-F238E27FC236}">
                <a16:creationId xmlns:a16="http://schemas.microsoft.com/office/drawing/2014/main" id="{28AA8E36-C6BB-B09D-2B82-4F3C8FBAFC3E}"/>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Telematics in cars: collects data on driving behavior, fuel levels, engine health; used for maintenance alerts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Autonomous vehicles: ultra-connected vehicles using IoT sensors to detect obstacles, navigation, and traffic coordination</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1370525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7AFE-EC18-168A-ECB2-7A875926E38C}"/>
              </a:ext>
            </a:extLst>
          </p:cNvPr>
          <p:cNvSpPr>
            <a:spLocks noGrp="1"/>
          </p:cNvSpPr>
          <p:nvPr>
            <p:ph type="title"/>
          </p:nvPr>
        </p:nvSpPr>
        <p:spPr/>
        <p:txBody>
          <a:bodyPr/>
          <a:lstStyle/>
          <a:p>
            <a:pPr marR="0" rtl="0"/>
            <a:r>
              <a:rPr lang="en-PH" b="0" i="0" u="none" strike="noStrike" kern="100" baseline="0">
                <a:solidFill>
                  <a:srgbClr val="0F4761"/>
                </a:solidFill>
                <a:latin typeface="Times New Roman" panose="02020603050405020304" pitchFamily="18" charset="0"/>
              </a:rPr>
              <a:t>4. Industrial IoT (IIoT)</a:t>
            </a:r>
          </a:p>
        </p:txBody>
      </p:sp>
      <p:sp>
        <p:nvSpPr>
          <p:cNvPr id="3" name="Text Placeholder 2">
            <a:extLst>
              <a:ext uri="{FF2B5EF4-FFF2-40B4-BE49-F238E27FC236}">
                <a16:creationId xmlns:a16="http://schemas.microsoft.com/office/drawing/2014/main" id="{9584D2D7-D167-4C40-A8FD-85B0AA8BA0C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Smart factories: sensors monitor machinery; predictive maintenance prevents breakdowns and boosts efficiency.</a:t>
            </a:r>
          </a:p>
          <a:p>
            <a:pPr marR="0" lvl="0" rtl="0"/>
            <a:r>
              <a:rPr lang="en-US" b="0" i="0" u="none" strike="noStrike" kern="100" baseline="0">
                <a:solidFill>
                  <a:srgbClr val="0F4761"/>
                </a:solidFill>
                <a:latin typeface="Times New Roman" panose="02020603050405020304" pitchFamily="18" charset="0"/>
              </a:rPr>
              <a:t>Supply chain logistics: asset tracking via IoT tags, smart routing, and inventory feeds</a:t>
            </a:r>
            <a:r>
              <a:rPr lang="en-US" b="0" i="0" u="none" strike="noStrike" kern="100" baseline="0">
                <a:solidFill>
                  <a:srgbClr val="0F4761"/>
                </a:solidFill>
                <a:latin typeface="Arial" panose="020B0604020202020204" pitchFamily="34" charset="0"/>
              </a:rPr>
              <a:t> </a:t>
            </a:r>
            <a:r>
              <a:rPr lang="en-US" b="0" i="0" u="none" strike="noStrike" kern="100" baseline="0">
                <a:solidFill>
                  <a:srgbClr val="0F4761"/>
                </a:solidFill>
                <a:latin typeface="Times New Roman" panose="02020603050405020304" pitchFamily="18" charset="0"/>
              </a:rPr>
              <a:t>.</a:t>
            </a:r>
          </a:p>
        </p:txBody>
      </p:sp>
    </p:spTree>
    <p:extLst>
      <p:ext uri="{BB962C8B-B14F-4D97-AF65-F5344CB8AC3E}">
        <p14:creationId xmlns:p14="http://schemas.microsoft.com/office/powerpoint/2010/main" val="203987696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Vapor Trail</Template>
  <TotalTime>6</TotalTime>
  <Words>2551</Words>
  <Application>Microsoft Office PowerPoint</Application>
  <PresentationFormat>Widescreen</PresentationFormat>
  <Paragraphs>207</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Aptos</vt:lpstr>
      <vt:lpstr>Arial</vt:lpstr>
      <vt:lpstr>Calibri</vt:lpstr>
      <vt:lpstr>Century Gothic</vt:lpstr>
      <vt:lpstr>Times New Roman</vt:lpstr>
      <vt:lpstr>Wingdings</vt:lpstr>
      <vt:lpstr>Vapor Trail</vt:lpstr>
      <vt:lpstr>Internet of Things</vt:lpstr>
      <vt:lpstr>Learning Objectives</vt:lpstr>
      <vt:lpstr>What is the Internet of Things (IoT)?</vt:lpstr>
      <vt:lpstr>Key characteristics</vt:lpstr>
      <vt:lpstr>Global Examples of IoT Applications</vt:lpstr>
      <vt:lpstr>1. Smart Homes</vt:lpstr>
      <vt:lpstr>2. Wearables and Healthcare (IoMT)</vt:lpstr>
      <vt:lpstr>3. Connected Vehicles</vt:lpstr>
      <vt:lpstr>4. Industrial IoT (IIoT)</vt:lpstr>
      <vt:lpstr>5. Smart Cities and Infrastructure</vt:lpstr>
      <vt:lpstr>6. Precision Agriculture</vt:lpstr>
      <vt:lpstr>7. Satellite-Enabled IoT</vt:lpstr>
      <vt:lpstr>Why IoT Matters</vt:lpstr>
      <vt:lpstr>IoT Architecture and Components</vt:lpstr>
      <vt:lpstr>1. Sensing Layer</vt:lpstr>
      <vt:lpstr>2. Network Layer</vt:lpstr>
      <vt:lpstr>3. Data Processing Layer</vt:lpstr>
      <vt:lpstr>4. Application Layer</vt:lpstr>
      <vt:lpstr>Summary Table</vt:lpstr>
      <vt:lpstr>Edge Computing vs. Cloud Computing in IoT</vt:lpstr>
      <vt:lpstr>Cloud Computing vs. Edge Computing: Core Differences</vt:lpstr>
      <vt:lpstr>Real-Life Examples</vt:lpstr>
      <vt:lpstr>Cloud-Only Examples</vt:lpstr>
      <vt:lpstr>Edge-Only Examples</vt:lpstr>
      <vt:lpstr>Hybrid (Edge + Cloud) Examples</vt:lpstr>
      <vt:lpstr>Why the Difference Matters</vt:lpstr>
      <vt:lpstr>Ethical and Security Concerns in IoT</vt:lpstr>
      <vt:lpstr>With increased use of IoT comes several important concerns:</vt:lpstr>
      <vt:lpstr>Market Transformation: Scale &amp; Economic Impact</vt:lpstr>
      <vt:lpstr>Risks That Accompany IoT Growth</vt:lpstr>
      <vt:lpstr>Specific risks include:</vt:lpstr>
      <vt:lpstr>Benefit–Risk Balance: More Good Than Bad?</vt:lpstr>
      <vt:lpstr>Role of Computer Engineers: What You Can Do</vt:lpstr>
      <vt:lpstr>A. Design Secure-by-Design Systems</vt:lpstr>
      <vt:lpstr>B. Build Privacy-First Architectures</vt:lpstr>
      <vt:lpstr>C. Develop Tools for Testing and Monitoring</vt:lpstr>
      <vt:lpstr>D. Advocate and Enforce Cyber Governance</vt:lpstr>
      <vt:lpstr>E. Innovate for Resilience and Reliability</vt:lpstr>
      <vt:lpstr>Conclusion</vt:lpstr>
      <vt:lpstr>In-Class Activity: “IoT in the Barangay”</vt:lpstr>
      <vt:lpstr>Objective:</vt:lpstr>
      <vt:lpstr>Group Formation</vt:lpstr>
      <vt:lpstr>Problem Identification and Example Gathering</vt:lpstr>
      <vt:lpstr>Design Your IoT Solution</vt:lpstr>
      <vt:lpstr>4. Barangay Presentation (10–15 minutes total)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Jeunesse Christian P. Gatuz</dc:creator>
  <cp:lastModifiedBy>Jeunesse Christian P. Gatuz</cp:lastModifiedBy>
  <cp:revision>1</cp:revision>
  <dcterms:created xsi:type="dcterms:W3CDTF">2025-07-14T03:35:15Z</dcterms:created>
  <dcterms:modified xsi:type="dcterms:W3CDTF">2025-07-14T03:42:05Z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