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DE6A53-5014-4C6A-B7A4-CE5E1934B586}" v="10" dt="2025-10-20T04:13:20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14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5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811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394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4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9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9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444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7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04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240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gilemanifesto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Topview of mint green workspace with laptop, coffee, notebook, pen, glasses, and mouse">
            <a:extLst>
              <a:ext uri="{FF2B5EF4-FFF2-40B4-BE49-F238E27FC236}">
                <a16:creationId xmlns:a16="http://schemas.microsoft.com/office/drawing/2014/main" id="{ABCF0AAF-0518-46DB-4891-5AF224E99E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1"/>
            <a:ext cx="12191999" cy="137160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EF1B4-55D4-9B25-D43D-5FF0DF59A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7"/>
            <a:ext cx="7983070" cy="958655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3600" dirty="0"/>
              <a:t>Agile and Waterfall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E2A3F-B298-F2DA-5994-AD8832F0B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3110" y="5715007"/>
            <a:ext cx="3633533" cy="958655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/>
              <a:t>Donovan Rudnik</a:t>
            </a:r>
          </a:p>
        </p:txBody>
      </p:sp>
    </p:spTree>
    <p:extLst>
      <p:ext uri="{BB962C8B-B14F-4D97-AF65-F5344CB8AC3E}">
        <p14:creationId xmlns:p14="http://schemas.microsoft.com/office/powerpoint/2010/main" val="32596954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9324594-BDAA-A8FB-F48A-DCA28D658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2806615" cy="1473597"/>
          </a:xfrm>
        </p:spPr>
        <p:txBody>
          <a:bodyPr>
            <a:normAutofit/>
          </a:bodyPr>
          <a:lstStyle/>
          <a:p>
            <a:r>
              <a:rPr lang="en-US" sz="3600" dirty="0"/>
              <a:t>Agile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6D63B-0850-BDAC-3042-9AB38A59F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2149" y="978558"/>
            <a:ext cx="7591859" cy="5091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Agile Manifesto</a:t>
            </a:r>
          </a:p>
          <a:p>
            <a:pPr lvl="1"/>
            <a:r>
              <a:rPr lang="en-US" dirty="0"/>
              <a:t>Individuals and interactions over processes and tools</a:t>
            </a:r>
          </a:p>
          <a:p>
            <a:pPr lvl="1"/>
            <a:r>
              <a:rPr lang="en-US" dirty="0"/>
              <a:t>Working Software over comprehensive documentation</a:t>
            </a:r>
          </a:p>
          <a:p>
            <a:pPr lvl="1"/>
            <a:r>
              <a:rPr lang="en-US" dirty="0"/>
              <a:t>Customer collaboration over contract negotiation</a:t>
            </a:r>
          </a:p>
          <a:p>
            <a:pPr lvl="1"/>
            <a:r>
              <a:rPr lang="en-US" dirty="0"/>
              <a:t>Responding to change over following a plan (Beck et al., 2001)</a:t>
            </a:r>
          </a:p>
          <a:p>
            <a:r>
              <a:rPr lang="en-US" dirty="0"/>
              <a:t>Typically uses a Scrum framework</a:t>
            </a:r>
          </a:p>
          <a:p>
            <a:r>
              <a:rPr lang="en-US" dirty="0"/>
              <a:t>Projects broken down into smaller sprints where teams focus on providing valuable, working software at the end of each sprint</a:t>
            </a:r>
          </a:p>
          <a:p>
            <a:r>
              <a:rPr lang="en-US" dirty="0"/>
              <a:t>Team works together to identify needs of stakeholders, find the best approach to creating the product, and deliver a product that provides value</a:t>
            </a:r>
          </a:p>
          <a:p>
            <a:r>
              <a:rPr lang="en-US" dirty="0"/>
              <a:t>Individual roles focus on their aspect of the process to maintain a steady flow during the software development lifecycle (Cobb, 2015)</a:t>
            </a:r>
          </a:p>
        </p:txBody>
      </p:sp>
    </p:spTree>
    <p:extLst>
      <p:ext uri="{BB962C8B-B14F-4D97-AF65-F5344CB8AC3E}">
        <p14:creationId xmlns:p14="http://schemas.microsoft.com/office/powerpoint/2010/main" val="47601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70CA43-7029-AE99-DC64-E4729441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BD10E-2FC4-D5D9-7370-D73B0A686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Scrum Master</a:t>
            </a:r>
          </a:p>
          <a:p>
            <a:pPr lvl="1"/>
            <a:r>
              <a:rPr lang="en-US" dirty="0"/>
              <a:t>Helps team understand Scrum</a:t>
            </a:r>
          </a:p>
          <a:p>
            <a:pPr lvl="1"/>
            <a:r>
              <a:rPr lang="en-US" dirty="0"/>
              <a:t>Understands people, facilitates team, and organizes Events (Kristensen &amp; Paasivaara, 2021)</a:t>
            </a:r>
          </a:p>
          <a:p>
            <a:r>
              <a:rPr lang="en-US" dirty="0"/>
              <a:t>Product Owner</a:t>
            </a:r>
          </a:p>
          <a:p>
            <a:pPr lvl="1"/>
            <a:r>
              <a:rPr lang="en-US" dirty="0"/>
              <a:t>Maintains and prioritizes stakeholders’ requirements through the product backlog (Afshari &amp; </a:t>
            </a:r>
            <a:r>
              <a:rPr lang="en-US" dirty="0" err="1"/>
              <a:t>Gandomani</a:t>
            </a:r>
            <a:r>
              <a:rPr lang="en-US" dirty="0"/>
              <a:t>, 2021)</a:t>
            </a:r>
          </a:p>
          <a:p>
            <a:pPr lvl="1"/>
            <a:r>
              <a:rPr lang="en-US" dirty="0"/>
              <a:t>Communicates with both the Development Team and stakeholders to deliver maximum value (</a:t>
            </a:r>
            <a:r>
              <a:rPr lang="en-US" dirty="0" err="1"/>
              <a:t>Grebić</a:t>
            </a:r>
            <a:r>
              <a:rPr lang="en-US" dirty="0"/>
              <a:t> &amp; Stojanović, 2021)</a:t>
            </a:r>
          </a:p>
          <a:p>
            <a:r>
              <a:rPr lang="en-US" dirty="0"/>
              <a:t>Development Team</a:t>
            </a:r>
          </a:p>
          <a:p>
            <a:pPr lvl="1"/>
            <a:r>
              <a:rPr lang="en-US" dirty="0"/>
              <a:t>Selects items from Product Backlog to complete each sprint</a:t>
            </a:r>
          </a:p>
          <a:p>
            <a:pPr lvl="1"/>
            <a:r>
              <a:rPr lang="en-US" dirty="0"/>
              <a:t>Control to decide best path to deliver a working product</a:t>
            </a:r>
          </a:p>
          <a:p>
            <a:pPr lvl="1"/>
            <a:r>
              <a:rPr lang="en-US" dirty="0"/>
              <a:t>No clear hierarchy within Development Team (</a:t>
            </a:r>
            <a:r>
              <a:rPr lang="en-US" dirty="0" err="1"/>
              <a:t>Grebić</a:t>
            </a:r>
            <a:r>
              <a:rPr lang="en-US" dirty="0"/>
              <a:t> &amp; Stojanović, 2021)</a:t>
            </a:r>
          </a:p>
        </p:txBody>
      </p:sp>
    </p:spTree>
    <p:extLst>
      <p:ext uri="{BB962C8B-B14F-4D97-AF65-F5344CB8AC3E}">
        <p14:creationId xmlns:p14="http://schemas.microsoft.com/office/powerpoint/2010/main" val="423110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8B3971-A110-52CF-86DE-19ADBC3CE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466F7-49C7-E2E8-2F2A-865A0D07E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Sprint Planning</a:t>
            </a:r>
          </a:p>
          <a:p>
            <a:pPr lvl="1"/>
            <a:r>
              <a:rPr lang="en-US" dirty="0"/>
              <a:t>Development Team chooses user stories from product backlog that they can complete within one sprint</a:t>
            </a:r>
          </a:p>
          <a:p>
            <a:r>
              <a:rPr lang="en-US" dirty="0"/>
              <a:t>Sprint</a:t>
            </a:r>
          </a:p>
          <a:p>
            <a:pPr lvl="1"/>
            <a:r>
              <a:rPr lang="en-US" dirty="0"/>
              <a:t>Development phase usually between one and four weeks</a:t>
            </a:r>
          </a:p>
          <a:p>
            <a:pPr lvl="1"/>
            <a:r>
              <a:rPr lang="en-US" dirty="0"/>
              <a:t>Development Team creates working product while Scrum Master and Product Owner Facilitate</a:t>
            </a:r>
          </a:p>
          <a:p>
            <a:r>
              <a:rPr lang="en-US" dirty="0"/>
              <a:t>Daily Standups</a:t>
            </a:r>
          </a:p>
          <a:p>
            <a:pPr lvl="1"/>
            <a:r>
              <a:rPr lang="en-US" dirty="0"/>
              <a:t>15-minute meeting performed at beginning of the day</a:t>
            </a:r>
          </a:p>
          <a:p>
            <a:pPr lvl="1"/>
            <a:r>
              <a:rPr lang="en-US" dirty="0"/>
              <a:t>Team discusses what they accomplished and what they seek to accomplish along with any roadblocks</a:t>
            </a:r>
          </a:p>
          <a:p>
            <a:r>
              <a:rPr lang="en-US" dirty="0"/>
              <a:t>Sprint Review</a:t>
            </a:r>
          </a:p>
          <a:p>
            <a:pPr lvl="1"/>
            <a:r>
              <a:rPr lang="en-US" dirty="0"/>
              <a:t>Product reviewed for acceptance at end of sprint</a:t>
            </a:r>
          </a:p>
          <a:p>
            <a:pPr lvl="1"/>
            <a:r>
              <a:rPr lang="en-US" dirty="0"/>
              <a:t>Whole team including some stakeholders involved in meeting</a:t>
            </a:r>
          </a:p>
          <a:p>
            <a:r>
              <a:rPr lang="en-US" dirty="0"/>
              <a:t>Sprint Retrospective</a:t>
            </a:r>
          </a:p>
          <a:p>
            <a:pPr lvl="1"/>
            <a:r>
              <a:rPr lang="en-US" dirty="0"/>
              <a:t>Team members review their work and identify success and failure points (</a:t>
            </a:r>
            <a:r>
              <a:rPr lang="en-US" dirty="0" err="1"/>
              <a:t>Grebić</a:t>
            </a:r>
            <a:r>
              <a:rPr lang="en-US" dirty="0"/>
              <a:t> &amp; Stojanović, 2021)</a:t>
            </a:r>
          </a:p>
        </p:txBody>
      </p:sp>
    </p:spTree>
    <p:extLst>
      <p:ext uri="{BB962C8B-B14F-4D97-AF65-F5344CB8AC3E}">
        <p14:creationId xmlns:p14="http://schemas.microsoft.com/office/powerpoint/2010/main" val="187345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0655FE-2005-B08B-4326-100CFA17D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Waterfall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231D9-D8F1-A7F1-D4F5-2F8CA7B5D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/>
          </a:bodyPr>
          <a:lstStyle/>
          <a:p>
            <a:r>
              <a:rPr lang="en-US" dirty="0"/>
              <a:t>Focus on planning, structure, and strict contracts</a:t>
            </a:r>
          </a:p>
          <a:p>
            <a:r>
              <a:rPr lang="en-US" dirty="0"/>
              <a:t>Weeks or even months of planning before development begins</a:t>
            </a:r>
          </a:p>
          <a:p>
            <a:r>
              <a:rPr lang="en-US" dirty="0"/>
              <a:t>Rigid plans do not allow for frequent or big changes during the software development lifecycle (</a:t>
            </a:r>
            <a:r>
              <a:rPr lang="en-US" dirty="0" err="1"/>
              <a:t>Fawareh</a:t>
            </a:r>
            <a:r>
              <a:rPr lang="en-US" dirty="0"/>
              <a:t> et al., 2024)</a:t>
            </a:r>
          </a:p>
          <a:p>
            <a:r>
              <a:rPr lang="en-US" dirty="0"/>
              <a:t>SNHU Travel Project Waterfall Scenario</a:t>
            </a:r>
          </a:p>
          <a:p>
            <a:pPr lvl="1"/>
            <a:r>
              <a:rPr lang="en-US" dirty="0"/>
              <a:t>Extensive upfront planning including market research and meetings with stakeholders</a:t>
            </a:r>
          </a:p>
          <a:p>
            <a:pPr lvl="1"/>
            <a:r>
              <a:rPr lang="en-US" dirty="0"/>
              <a:t>Suggested changes rejected or pushed until end of production if time allowed it</a:t>
            </a:r>
          </a:p>
          <a:p>
            <a:pPr lvl="1"/>
            <a:r>
              <a:rPr lang="en-US" dirty="0"/>
              <a:t>Less cooperation between developer and tester</a:t>
            </a:r>
          </a:p>
        </p:txBody>
      </p:sp>
    </p:spTree>
    <p:extLst>
      <p:ext uri="{BB962C8B-B14F-4D97-AF65-F5344CB8AC3E}">
        <p14:creationId xmlns:p14="http://schemas.microsoft.com/office/powerpoint/2010/main" val="865771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2E0EB67-7CA4-45A8-BA83-6192D04B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r>
              <a:rPr lang="en-US" dirty="0"/>
              <a:t>Agile or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65AF-EF8D-4D5F-1D32-C0F596ECE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168" y="993228"/>
            <a:ext cx="6720840" cy="493598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Agile</a:t>
            </a:r>
          </a:p>
          <a:p>
            <a:pPr lvl="1"/>
            <a:r>
              <a:rPr lang="en-US" dirty="0"/>
              <a:t>Iterative approach facilitates quicker product delivery</a:t>
            </a:r>
          </a:p>
          <a:p>
            <a:pPr lvl="1"/>
            <a:r>
              <a:rPr lang="en-US" dirty="0"/>
              <a:t>Focus on self organization within development team</a:t>
            </a:r>
          </a:p>
          <a:p>
            <a:pPr lvl="1"/>
            <a:r>
              <a:rPr lang="en-US" dirty="0"/>
              <a:t>Clear choice for loosely defined projects with a lot of uncertainty or smaller development teams</a:t>
            </a:r>
          </a:p>
          <a:p>
            <a:r>
              <a:rPr lang="en-US" dirty="0"/>
              <a:t>Waterfall</a:t>
            </a:r>
          </a:p>
          <a:p>
            <a:pPr lvl="1"/>
            <a:r>
              <a:rPr lang="en-US" dirty="0"/>
              <a:t>Good for projects with clearly defined end-goal with little chance of deviation from original plan (</a:t>
            </a:r>
            <a:r>
              <a:rPr lang="en-US" dirty="0" err="1"/>
              <a:t>Fawareh</a:t>
            </a:r>
            <a:r>
              <a:rPr lang="en-US" dirty="0"/>
              <a:t> et al., 2024)</a:t>
            </a:r>
          </a:p>
          <a:p>
            <a:r>
              <a:rPr lang="en-US" dirty="0"/>
              <a:t>Mixed approach</a:t>
            </a:r>
          </a:p>
          <a:p>
            <a:pPr lvl="1"/>
            <a:r>
              <a:rPr lang="en-US" dirty="0"/>
              <a:t>Teams should take aspects of both Agile and Waterfall that best fit the project</a:t>
            </a:r>
          </a:p>
          <a:p>
            <a:pPr lvl="1"/>
            <a:r>
              <a:rPr lang="en-US" dirty="0"/>
              <a:t>Neither options are a panacea, and both contain useful tools for the software development lifecycle. </a:t>
            </a:r>
            <a:r>
              <a:rPr lang="en-US"/>
              <a:t>(Cobb, 2015)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6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CC1F-6FAD-DF16-FC37-068E58B43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4BE-9DA5-8FBB-1E3F-80FC1F9CC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None/>
            </a:pPr>
            <a:r>
              <a:rPr lang="en-US" dirty="0"/>
              <a:t>Beck, K., et al. (2001) The Agile Manifesto. Agile Alliance. </a:t>
            </a:r>
            <a:r>
              <a:rPr lang="en-US" dirty="0">
                <a:hlinkClick r:id="rId2"/>
              </a:rPr>
              <a:t>http://agilemanifesto.org/</a:t>
            </a:r>
            <a:endParaRPr lang="en-US" dirty="0"/>
          </a:p>
          <a:p>
            <a:pPr marL="457200" indent="-457200">
              <a:buNone/>
            </a:pPr>
            <a:r>
              <a:rPr lang="en-US" dirty="0"/>
              <a:t>Cobb, C. G. (2015). </a:t>
            </a:r>
            <a:r>
              <a:rPr lang="en-US" i="1" dirty="0"/>
              <a:t>The Project Manager's Guide to Mastering Agile : Principles and Practices for an Adaptive Approach</a:t>
            </a:r>
            <a:r>
              <a:rPr lang="en-US" dirty="0"/>
              <a:t>. Wiley. </a:t>
            </a:r>
          </a:p>
          <a:p>
            <a:pPr marL="457200" indent="-457200">
              <a:buNone/>
            </a:pPr>
            <a:r>
              <a:rPr lang="en-US" dirty="0" err="1"/>
              <a:t>Grebić</a:t>
            </a:r>
            <a:r>
              <a:rPr lang="en-US" dirty="0"/>
              <a:t>, B., &amp; Stojanović, A. (2021). Application of the Scrum Framework on Projects in it Sector.</a:t>
            </a:r>
            <a:r>
              <a:rPr lang="en-US" i="1" dirty="0"/>
              <a:t> European Project Management Journal, 11</a:t>
            </a:r>
            <a:r>
              <a:rPr lang="en-US" dirty="0"/>
              <a:t>(2), 37–46. 10.18485/epmj.2021.11.2.4</a:t>
            </a:r>
          </a:p>
          <a:p>
            <a:pPr marL="457200" indent="-457200">
              <a:buNone/>
            </a:pPr>
            <a:r>
              <a:rPr lang="en-US" dirty="0"/>
              <a:t>H. </a:t>
            </a:r>
            <a:r>
              <a:rPr lang="en-US" dirty="0" err="1"/>
              <a:t>Fawareh</a:t>
            </a:r>
            <a:r>
              <a:rPr lang="en-US" dirty="0"/>
              <a:t>, Y. Al-Smadi, R. Saadeh, F. A. </a:t>
            </a:r>
            <a:r>
              <a:rPr lang="en-US" dirty="0" err="1"/>
              <a:t>Fawareh</a:t>
            </a:r>
            <a:r>
              <a:rPr lang="en-US" dirty="0"/>
              <a:t>, A. </a:t>
            </a:r>
            <a:r>
              <a:rPr lang="en-US" dirty="0" err="1"/>
              <a:t>Elrashidi</a:t>
            </a:r>
            <a:r>
              <a:rPr lang="en-US" dirty="0"/>
              <a:t>, &amp; H. M. Al-Shdaifat. (2024). A Comparative Study between Agile and Waterfall Methodologies during Software Development Process. Paper presented at the </a:t>
            </a:r>
            <a:r>
              <a:rPr lang="en-US" i="1" dirty="0"/>
              <a:t>2024 25th International Arab Conference on Information Technology (ACIT), </a:t>
            </a:r>
            <a:r>
              <a:rPr lang="en-US" dirty="0"/>
              <a:t>1–5. 10.1109/ACIT62805.2024.10877239</a:t>
            </a:r>
          </a:p>
          <a:p>
            <a:pPr marL="457200" indent="-457200">
              <a:buNone/>
            </a:pPr>
            <a:r>
              <a:rPr lang="en-US" dirty="0"/>
              <a:t>Kristensen, S. H., &amp; Paasivaara, M. (2021). </a:t>
            </a:r>
            <a:r>
              <a:rPr lang="en-US" i="1" dirty="0"/>
              <a:t>What Added Value Does a Scrum Master Bring to the </a:t>
            </a:r>
            <a:r>
              <a:rPr lang="en-US" i="1" dirty="0" err="1"/>
              <a:t>Organisation</a:t>
            </a:r>
            <a:r>
              <a:rPr lang="en-US" i="1" dirty="0"/>
              <a:t>? — A Case Study at Nordea</a:t>
            </a:r>
            <a:r>
              <a:rPr lang="en-US" dirty="0"/>
              <a:t>. IEEE. 10.1109/SEAA53835.2021.00041</a:t>
            </a:r>
          </a:p>
          <a:p>
            <a:pPr marL="457200" indent="-457200">
              <a:buNone/>
            </a:pPr>
            <a:r>
              <a:rPr lang="en-US" dirty="0"/>
              <a:t>M. Afshari, &amp; T. J. </a:t>
            </a:r>
            <a:r>
              <a:rPr lang="en-US" dirty="0" err="1"/>
              <a:t>Gandomani</a:t>
            </a:r>
            <a:r>
              <a:rPr lang="en-US" dirty="0"/>
              <a:t>. (2021). A Typical Practical Team Structure and Setup in Agile Software Development. Paper presented at the </a:t>
            </a:r>
            <a:r>
              <a:rPr lang="en-US" i="1" dirty="0"/>
              <a:t>2021 7th International Conference on Electrical, Electronics and Information Engineering (ICEEIE), </a:t>
            </a:r>
            <a:r>
              <a:rPr lang="en-US" dirty="0"/>
              <a:t>483–487. 10.1109/ICEEIE52663.2021.9616743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38539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C1386152CF3B459E162366EA63E604" ma:contentTypeVersion="5" ma:contentTypeDescription="Create a new document." ma:contentTypeScope="" ma:versionID="327651d00a53409a25dc295953f20da8">
  <xsd:schema xmlns:xsd="http://www.w3.org/2001/XMLSchema" xmlns:xs="http://www.w3.org/2001/XMLSchema" xmlns:p="http://schemas.microsoft.com/office/2006/metadata/properties" xmlns:ns3="031e974d-76ec-4e97-8e05-033c11c4aa80" targetNamespace="http://schemas.microsoft.com/office/2006/metadata/properties" ma:root="true" ma:fieldsID="429ae6040416fb74a760e16957c23cae" ns3:_="">
    <xsd:import namespace="031e974d-76ec-4e97-8e05-033c11c4aa8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1e974d-76ec-4e97-8e05-033c11c4aa8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09CED13-5DDF-4B7C-93D2-1CB97110E4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0580C0-1080-4521-A63E-14CC02DD8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31e974d-76ec-4e97-8e05-033c11c4aa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BBE0AEF-4CBE-4DA1-8A0D-6DD098E10518}">
  <ds:schemaRefs>
    <ds:schemaRef ds:uri="031e974d-76ec-4e97-8e05-033c11c4aa80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724</Words>
  <Application>Microsoft Office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Calisto MT</vt:lpstr>
      <vt:lpstr>Univers Condensed</vt:lpstr>
      <vt:lpstr>ChronicleVTI</vt:lpstr>
      <vt:lpstr>Agile and Waterfall comparison</vt:lpstr>
      <vt:lpstr>Agile Overview</vt:lpstr>
      <vt:lpstr>Agile Roles</vt:lpstr>
      <vt:lpstr>Agile Phases</vt:lpstr>
      <vt:lpstr>Waterfall approach</vt:lpstr>
      <vt:lpstr>Agile or Waterfall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Rudnik, Donovan</dc:creator>
  <cp:lastModifiedBy>Rudnik, Donovan</cp:lastModifiedBy>
  <cp:revision>2</cp:revision>
  <dcterms:created xsi:type="dcterms:W3CDTF">2025-10-19T04:52:40Z</dcterms:created>
  <dcterms:modified xsi:type="dcterms:W3CDTF">2025-10-20T04:13:44Z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0x01010065C1386152CF3B459E162366EA63E604</vt:lpwstr>
  </property>
</Properties>
</file>