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326532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653064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979597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306129" algn="ctr" rtl="0" fontAlgn="base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1632661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1959193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2285726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2612258" algn="l" defTabSz="653064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4">
          <p15:clr>
            <a:srgbClr val="A4A3A4"/>
          </p15:clr>
        </p15:guide>
        <p15:guide id="2" orient="horz" pos="13464">
          <p15:clr>
            <a:srgbClr val="A4A3A4"/>
          </p15:clr>
        </p15:guide>
        <p15:guide id="3" orient="horz" pos="1432">
          <p15:clr>
            <a:srgbClr val="A4A3A4"/>
          </p15:clr>
        </p15:guide>
        <p15:guide id="4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FFF98B"/>
    <a:srgbClr val="FFFF99"/>
    <a:srgbClr val="DDDDDD"/>
    <a:srgbClr val="FFE285"/>
    <a:srgbClr val="FFF48F"/>
    <a:srgbClr val="EAEAEA"/>
    <a:srgbClr val="C0C0C0"/>
    <a:srgbClr val="0046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975" autoAdjust="0"/>
  </p:normalViewPr>
  <p:slideViewPr>
    <p:cSldViewPr snapToGrid="0">
      <p:cViewPr varScale="1">
        <p:scale>
          <a:sx n="37" d="100"/>
          <a:sy n="37" d="100"/>
        </p:scale>
        <p:origin x="1614" y="72"/>
      </p:cViewPr>
      <p:guideLst>
        <p:guide orient="horz" pos="3224"/>
        <p:guide orient="horz" pos="13464"/>
        <p:guide orient="horz" pos="143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03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308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589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83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03" y="8829983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8" tIns="46709" rIns="93418" bIns="4670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265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530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97959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06129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632661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0588" y="696913"/>
            <a:ext cx="5230812" cy="348615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2pPr>
      <a:lvl3pPr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3pPr>
      <a:lvl4pPr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4pPr>
      <a:lvl5pPr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5pPr>
      <a:lvl6pPr marL="326532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6pPr>
      <a:lvl7pPr marL="653064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7pPr>
      <a:lvl8pPr marL="979597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8pPr>
      <a:lvl9pPr marL="1306129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charset="0"/>
        </a:defRPr>
      </a:lvl9pPr>
    </p:titleStyle>
    <p:bodyStyle>
      <a:lvl1pPr marL="1175743" indent="-1175743" algn="l" defTabSz="3134937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498" indent="-979597" algn="l" defTabSz="3134937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8387" indent="-783451" algn="l" defTabSz="3134937" rtl="0" fontAlgn="base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5288" indent="-783451" algn="l" defTabSz="3134937" rtl="0" fontAlgn="base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323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379856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706388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032920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359452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26125" y="-12998"/>
            <a:ext cx="32918400" cy="21958598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6125" y="673595"/>
            <a:ext cx="32918400" cy="319847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24603834" y="4230027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306" tIns="32653" rIns="65306" bIns="32653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8487534" y="4230027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306" tIns="32653" rIns="65306" bIns="32653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16545684" y="4230027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306" tIns="32653" rIns="65306" bIns="32653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29384" y="4230027"/>
            <a:ext cx="7772400" cy="17322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5306" tIns="32653" rIns="65306" bIns="32653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45761" y="6058828"/>
            <a:ext cx="7327423" cy="1065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5306" tIns="32653" rIns="65306" bIns="32653">
            <a:spAutoFit/>
          </a:bodyPr>
          <a:lstStyle/>
          <a:p>
            <a:r>
              <a:rPr lang="en-US" sz="4000" dirty="0"/>
              <a:t>Buddy-Buddy is a social media aggregator.</a:t>
            </a:r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That is, it is a website which allows users to access all their news feeds and profiles for every common social media platform in today’s day and age. </a:t>
            </a:r>
            <a:r>
              <a:rPr lang="en-US" sz="3200" u="sng" dirty="0"/>
              <a:t>For this project, we implemented Facebook and Twitter.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Rather than polluting screen space in your browser, Buddy-Buddy consolidates it all into one place. After signing in using first-party OAuth buttons, a user could check their relevant posts across all platforms, as well as make posts to those social media platforms.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658984" y="4534827"/>
            <a:ext cx="7372350" cy="100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3134937">
              <a:spcBef>
                <a:spcPct val="50000"/>
              </a:spcBef>
            </a:pPr>
            <a:r>
              <a:rPr lang="en-US" b="1" dirty="0"/>
              <a:t>Design - Facebook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4889584" y="4539060"/>
            <a:ext cx="7372350" cy="100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3134937">
              <a:spcBef>
                <a:spcPct val="50000"/>
              </a:spcBef>
            </a:pPr>
            <a:r>
              <a:rPr lang="en-US" b="1" dirty="0"/>
              <a:t>Conclusions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225340" y="16930028"/>
            <a:ext cx="6229350" cy="77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3134937">
              <a:spcBef>
                <a:spcPct val="50000"/>
              </a:spcBef>
            </a:pPr>
            <a:r>
              <a:rPr lang="en-US" sz="4600" dirty="0"/>
              <a:t>Bibliography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8735184" y="6058828"/>
            <a:ext cx="7242136" cy="986834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88" tIns="21843" rIns="43688" bIns="21843">
            <a:spAutoFit/>
          </a:bodyPr>
          <a:lstStyle/>
          <a:p>
            <a:pPr defTabSz="437644" eaLnBrk="0" hangingPunct="0">
              <a:lnSpc>
                <a:spcPct val="95000"/>
              </a:lnSpc>
            </a:pPr>
            <a:r>
              <a:rPr lang="en-US" sz="3200" dirty="0">
                <a:latin typeface="+mn-lt"/>
              </a:rPr>
              <a:t>Facebook implementation was achieved through implementation of the Facebook SDK using JavaScript. The SDK allowed up to implement Facebook’s pre-designed log in functions as well as post requests for data from a user.</a:t>
            </a: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endParaRPr lang="en-US" sz="3200" dirty="0">
              <a:latin typeface="+mn-lt"/>
            </a:endParaRPr>
          </a:p>
          <a:p>
            <a:pPr defTabSz="437644" eaLnBrk="0" hangingPunct="0">
              <a:lnSpc>
                <a:spcPct val="95000"/>
              </a:lnSpc>
            </a:pPr>
            <a:r>
              <a:rPr lang="en-US" sz="3200" dirty="0">
                <a:latin typeface="+mn-lt"/>
              </a:rPr>
              <a:t>Utilizing these requests, we were able grab a user’s newsfeed, posts they are tagged in, and allow them to share something to their wall.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24851485" y="17979023"/>
            <a:ext cx="7267574" cy="279255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43688" tIns="21843" rIns="43688" bIns="21843">
            <a:spAutoFit/>
          </a:bodyPr>
          <a:lstStyle/>
          <a:p>
            <a:pPr marL="514350" indent="-514350" algn="l" defTabSz="437644" eaLnBrk="0" hangingPunct="0">
              <a:lnSpc>
                <a:spcPct val="95000"/>
              </a:lnSpc>
              <a:buFont typeface="+mj-lt"/>
              <a:buAutoNum type="arabicPeriod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Facebook SDK: </a:t>
            </a:r>
            <a:r>
              <a:rPr lang="en-US" sz="2200" b="1" dirty="0">
                <a:latin typeface="+mn-lt"/>
                <a:cs typeface="Times New Roman" panose="02020603050405020304" pitchFamily="18" charset="0"/>
              </a:rPr>
              <a:t>https://developers.facebook.com/docs/javascript</a:t>
            </a:r>
          </a:p>
          <a:p>
            <a:pPr marL="514350" indent="-514350" algn="l" defTabSz="437644" eaLnBrk="0" hangingPunct="0">
              <a:lnSpc>
                <a:spcPct val="95000"/>
              </a:lnSpc>
              <a:buFont typeface="+mj-lt"/>
              <a:buAutoNum type="arabicPeriod"/>
            </a:pP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marL="514350" indent="-514350" algn="l" defTabSz="437644" eaLnBrk="0" hangingPunct="0">
              <a:lnSpc>
                <a:spcPct val="95000"/>
              </a:lnSpc>
              <a:buFont typeface="+mj-lt"/>
              <a:buAutoNum type="arabicPeriod"/>
            </a:pPr>
            <a:r>
              <a:rPr lang="en-US" sz="2400" b="1" dirty="0">
                <a:latin typeface="+mn-lt"/>
                <a:cs typeface="Times New Roman" panose="02020603050405020304" pitchFamily="18" charset="0"/>
              </a:rPr>
              <a:t>Twitter Developer Portal:</a:t>
            </a:r>
            <a:br>
              <a:rPr lang="en-US" sz="2400" b="1" dirty="0">
                <a:latin typeface="+mn-lt"/>
                <a:cs typeface="Times New Roman" panose="02020603050405020304" pitchFamily="18" charset="0"/>
              </a:rPr>
            </a:br>
            <a:r>
              <a:rPr lang="en-US" sz="2200" b="1" dirty="0">
                <a:latin typeface="+mn-lt"/>
                <a:cs typeface="Times New Roman" panose="02020603050405020304" pitchFamily="18" charset="0"/>
              </a:rPr>
              <a:t>https://dev.twitter.com</a:t>
            </a:r>
            <a:br>
              <a:rPr lang="en-US" sz="2400" b="1" dirty="0">
                <a:latin typeface="+mn-lt"/>
                <a:cs typeface="Times New Roman" panose="02020603050405020304" pitchFamily="18" charset="0"/>
              </a:rPr>
            </a:br>
            <a:endParaRPr lang="en-US" sz="2400" b="1" dirty="0">
              <a:latin typeface="+mn-lt"/>
              <a:cs typeface="Times New Roman" panose="02020603050405020304" pitchFamily="18" charset="0"/>
            </a:endParaRPr>
          </a:p>
          <a:p>
            <a:pPr marL="514350" indent="-514350" algn="l" defTabSz="437644" eaLnBrk="0" hangingPunct="0">
              <a:lnSpc>
                <a:spcPct val="95000"/>
              </a:lnSpc>
              <a:buFont typeface="+mj-lt"/>
              <a:buAutoNum type="arabicPeriod"/>
            </a:pPr>
            <a:r>
              <a:rPr lang="en-US" sz="2400" b="1" dirty="0" err="1">
                <a:latin typeface="+mn-lt"/>
                <a:cs typeface="Times New Roman" panose="02020603050405020304" pitchFamily="18" charset="0"/>
              </a:rPr>
              <a:t>TwitterOAuth</a:t>
            </a:r>
            <a:r>
              <a:rPr lang="en-US" sz="2400" b="1" dirty="0">
                <a:latin typeface="+mn-lt"/>
                <a:cs typeface="Times New Roman" panose="02020603050405020304" pitchFamily="18" charset="0"/>
              </a:rPr>
              <a:t>:</a:t>
            </a:r>
            <a:br>
              <a:rPr lang="en-US" sz="2400" b="1" dirty="0">
                <a:latin typeface="+mn-lt"/>
                <a:cs typeface="Times New Roman" panose="02020603050405020304" pitchFamily="18" charset="0"/>
              </a:rPr>
            </a:br>
            <a:r>
              <a:rPr lang="en-US" sz="2200" b="1" dirty="0">
                <a:latin typeface="+mn-lt"/>
                <a:cs typeface="Times New Roman" panose="02020603050405020304" pitchFamily="18" charset="0"/>
              </a:rPr>
              <a:t>https://twitteroauth.com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24851484" y="6138202"/>
            <a:ext cx="7267575" cy="1033616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43688" tIns="21843" rIns="43688" bIns="21843">
            <a:spAutoFit/>
          </a:bodyPr>
          <a:lstStyle/>
          <a:p>
            <a:pPr algn="l" defTabSz="437644" eaLnBrk="0" hangingPunct="0">
              <a:lnSpc>
                <a:spcPct val="95000"/>
              </a:lnSpc>
            </a:pPr>
            <a:r>
              <a:rPr lang="en-US" sz="3200" dirty="0"/>
              <a:t>Overall, I believe that this project is successful. Functionally, buddy-buddy is able to accomplish core social media functionality and present it in a logical manner. We believe that the potential for a good product is there, but the combination of time constraints, our technology stack, and limitations of the platform APIs hurt us.</a:t>
            </a:r>
          </a:p>
          <a:p>
            <a:pPr algn="l" defTabSz="437644" eaLnBrk="0" hangingPunct="0">
              <a:lnSpc>
                <a:spcPct val="95000"/>
              </a:lnSpc>
            </a:pPr>
            <a:endParaRPr lang="en-US" sz="3200" dirty="0"/>
          </a:p>
          <a:p>
            <a:pPr algn="l" defTabSz="437644" eaLnBrk="0" hangingPunct="0">
              <a:lnSpc>
                <a:spcPct val="95000"/>
              </a:lnSpc>
            </a:pPr>
            <a:r>
              <a:rPr lang="en-US" sz="3200" dirty="0"/>
              <a:t>In many cases we had to sacrifice some of our structure/cleanliness to get things to work. Neither of us had prior web development experience, and that translated to us not having as much time to reiterate and refactor our code.</a:t>
            </a:r>
          </a:p>
          <a:p>
            <a:pPr algn="l" defTabSz="437644" eaLnBrk="0" hangingPunct="0">
              <a:lnSpc>
                <a:spcPct val="95000"/>
              </a:lnSpc>
            </a:pPr>
            <a:endParaRPr lang="en-US" sz="3200" dirty="0"/>
          </a:p>
          <a:p>
            <a:pPr algn="l" defTabSz="437644" eaLnBrk="0" hangingPunct="0">
              <a:lnSpc>
                <a:spcPct val="95000"/>
              </a:lnSpc>
            </a:pPr>
            <a:r>
              <a:rPr lang="en-US" sz="3200" dirty="0"/>
              <a:t>Regardless, this was a positive learning experience; we came out with a stronger understanding of advanced APIs, fundamental web development, and a better perspective overall.</a:t>
            </a:r>
            <a:endParaRPr lang="en-US" sz="3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00834" y="4534827"/>
            <a:ext cx="7372350" cy="100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r>
              <a:rPr lang="en-US" b="1" dirty="0">
                <a:latin typeface="+mj-lt"/>
                <a:cs typeface="Times New Roman" pitchFamily="18" charset="0"/>
              </a:rPr>
              <a:t>Introduction</a:t>
            </a:r>
            <a:endParaRPr lang="en-US" sz="3100" dirty="0">
              <a:latin typeface="+mj-lt"/>
              <a:cs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45710" y="6138201"/>
            <a:ext cx="7372350" cy="1237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5306" tIns="32653" rIns="65306" bIns="32653">
            <a:spAutoFit/>
          </a:bodyPr>
          <a:lstStyle/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Twitter API requests were handled using a PHP Twitter API wrapper called </a:t>
            </a:r>
            <a:r>
              <a:rPr lang="en-US" sz="3200" dirty="0" err="1">
                <a:latin typeface="+mn-lt"/>
                <a:cs typeface="Times New Roman" pitchFamily="18" charset="0"/>
              </a:rPr>
              <a:t>TwitterOAuth</a:t>
            </a:r>
            <a:r>
              <a:rPr lang="en-US" sz="3200" dirty="0">
                <a:latin typeface="+mn-lt"/>
                <a:cs typeface="Times New Roman" pitchFamily="18" charset="0"/>
              </a:rPr>
              <a:t>.</a:t>
            </a: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This let us</a:t>
            </a: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quickly make</a:t>
            </a: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the OAuth</a:t>
            </a: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steps work,</a:t>
            </a: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with the brunt</a:t>
            </a: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of the coding being asynchronous </a:t>
            </a:r>
            <a:r>
              <a:rPr lang="en-US" sz="3200" dirty="0" err="1">
                <a:latin typeface="+mn-lt"/>
                <a:cs typeface="Times New Roman" pitchFamily="18" charset="0"/>
              </a:rPr>
              <a:t>Javascript</a:t>
            </a:r>
            <a:r>
              <a:rPr lang="en-US" sz="3200" dirty="0">
                <a:latin typeface="+mn-lt"/>
                <a:cs typeface="Times New Roman" pitchFamily="18" charset="0"/>
              </a:rPr>
              <a:t> functions and callbacks to process the API responses.</a:t>
            </a: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endParaRPr lang="en-US" sz="3200" dirty="0">
              <a:latin typeface="+mn-lt"/>
              <a:cs typeface="Times New Roman" pitchFamily="18" charset="0"/>
            </a:endParaRPr>
          </a:p>
          <a:p>
            <a:pPr algn="l"/>
            <a:r>
              <a:rPr lang="en-US" sz="3200" dirty="0">
                <a:latin typeface="+mn-lt"/>
                <a:cs typeface="Times New Roman" pitchFamily="18" charset="0"/>
              </a:rPr>
              <a:t>Once embedding posts was handled correctly, the rest was fairly straight forward, with the only limitation being that certain interactions needed to be handed through Twitter’s modals.</a:t>
            </a:r>
          </a:p>
        </p:txBody>
      </p:sp>
      <p:pic>
        <p:nvPicPr>
          <p:cNvPr id="2" name="Picture 1" descr="WIT-shiel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" y="921418"/>
            <a:ext cx="2385561" cy="2795980"/>
          </a:xfrm>
          <a:prstGeom prst="rect">
            <a:avLst/>
          </a:prstGeom>
        </p:spPr>
      </p:pic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-26126" y="758355"/>
            <a:ext cx="32918400" cy="295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5306" tIns="32653" rIns="65306" bIns="32653">
            <a:spAutoFit/>
          </a:bodyPr>
          <a:lstStyle/>
          <a:p>
            <a:pPr defTabSz="3134937">
              <a:spcBef>
                <a:spcPct val="50000"/>
              </a:spcBef>
            </a:pPr>
            <a:r>
              <a:rPr lang="en-US" sz="7200" b="1" dirty="0">
                <a:latin typeface="Georgia"/>
                <a:cs typeface="Georgia"/>
              </a:rPr>
              <a:t>Buddy-Buddy</a:t>
            </a:r>
          </a:p>
          <a:p>
            <a:pPr defTabSz="3134937"/>
            <a:r>
              <a:rPr lang="en-US" sz="4800" b="1" dirty="0">
                <a:latin typeface="Georgia"/>
                <a:cs typeface="Georgia"/>
              </a:rPr>
              <a:t>Jake Hall and Ian Donovan </a:t>
            </a:r>
            <a:r>
              <a:rPr lang="en-US" sz="4800" b="1" dirty="0">
                <a:latin typeface="Georgia"/>
              </a:rPr>
              <a:t>with Professor Deligiannidis </a:t>
            </a:r>
          </a:p>
          <a:p>
            <a:pPr defTabSz="3134937"/>
            <a:r>
              <a:rPr lang="en-US" sz="3400" b="1" i="1" dirty="0">
                <a:latin typeface="Georgia"/>
                <a:cs typeface="Georgia"/>
              </a:rPr>
              <a:t>Wentworth Institute of Technology</a:t>
            </a:r>
          </a:p>
          <a:p>
            <a:pPr defTabSz="3134937"/>
            <a:r>
              <a:rPr lang="en-US" sz="3400" b="1" i="1" dirty="0">
                <a:latin typeface="Georgia"/>
                <a:cs typeface="Georgia"/>
              </a:rPr>
              <a:t>College of Engineering &amp; Technology, Department of Computer Science &amp; Networking</a:t>
            </a:r>
          </a:p>
        </p:txBody>
      </p:sp>
      <p:pic>
        <p:nvPicPr>
          <p:cNvPr id="35" name="Picture 34" descr="wit colorbar horiz.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25" y="-12998"/>
            <a:ext cx="32918400" cy="686593"/>
          </a:xfrm>
          <a:prstGeom prst="rect">
            <a:avLst/>
          </a:prstGeom>
        </p:spPr>
      </p:pic>
      <p:sp>
        <p:nvSpPr>
          <p:cNvPr id="25" name="Text Box 10">
            <a:extLst>
              <a:ext uri="{FF2B5EF4-FFF2-40B4-BE49-F238E27FC236}">
                <a16:creationId xmlns:a16="http://schemas.microsoft.com/office/drawing/2014/main" id="{BDDB2BEC-F233-4CFC-A2B1-53F1F65D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5709" y="4534827"/>
            <a:ext cx="7372350" cy="100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5306" tIns="32653" rIns="65306" bIns="32653">
            <a:spAutoFit/>
          </a:bodyPr>
          <a:lstStyle/>
          <a:p>
            <a:pPr defTabSz="3134937">
              <a:spcBef>
                <a:spcPct val="50000"/>
              </a:spcBef>
            </a:pPr>
            <a:r>
              <a:rPr lang="en-US" b="1" dirty="0"/>
              <a:t>Design - Twitter</a:t>
            </a:r>
          </a:p>
        </p:txBody>
      </p:sp>
      <p:pic>
        <p:nvPicPr>
          <p:cNvPr id="30" name="image20.png">
            <a:extLst>
              <a:ext uri="{FF2B5EF4-FFF2-40B4-BE49-F238E27FC236}">
                <a16:creationId xmlns:a16="http://schemas.microsoft.com/office/drawing/2014/main" id="{4CB8091D-4875-4D1B-A324-1793F372F677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45761" y="17405971"/>
            <a:ext cx="7327422" cy="3488761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D4CE7-2FCB-4E38-B0FD-D9903A6946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249" y="521688"/>
            <a:ext cx="3432375" cy="3432375"/>
          </a:xfrm>
          <a:prstGeom prst="rect">
            <a:avLst/>
          </a:prstGeom>
        </p:spPr>
      </p:pic>
      <p:pic>
        <p:nvPicPr>
          <p:cNvPr id="1030" name="Picture 6" descr="https://scontent-lga3-1.xx.fbcdn.net/v/t35.0-12/20394502_1891457704202658_1282426940_o.png?oh=53046c83927ac57a9783026eb5429f6a&amp;oe=597809D8">
            <a:extLst>
              <a:ext uri="{FF2B5EF4-FFF2-40B4-BE49-F238E27FC236}">
                <a16:creationId xmlns:a16="http://schemas.microsoft.com/office/drawing/2014/main" id="{80913819-B664-4D4C-8398-1C4A86CD4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98" y="9432273"/>
            <a:ext cx="7264322" cy="40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41718" y="7118352"/>
            <a:ext cx="4081066" cy="2983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4951" y="11651803"/>
            <a:ext cx="7273108" cy="3932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63813" y="18425841"/>
            <a:ext cx="3235384" cy="2834020"/>
          </a:xfrm>
          <a:prstGeom prst="rect">
            <a:avLst/>
          </a:prstGeom>
        </p:spPr>
      </p:pic>
      <p:pic>
        <p:nvPicPr>
          <p:cNvPr id="1026" name="Picture 2" descr="https://lh4.googleusercontent.com/d3L-CNf3ty7P9UyNFFFRbHDJ5iT5EZFw8iH4hwRspQc9jCixE8tBMImXM7ySnHR09MIoym1rMbAXg-4bAFR7T4v9zeRZJER5Qtq3d0N9CGzxTl7l7x2aAtVLcCUka82rP-L-Ewm7ZNU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96" y="7834197"/>
            <a:ext cx="1103334" cy="11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MHmmtkTny00NBei_2wo7Z8nNbbBPYRUMrDRQrn-9zwpHn_QPbjzFmZ9JvnHyQuYc0E80-PptrKV0uSEmil8a-LfVYS-g99-UuCRFLcFjaj8OUhvtjcJKyT6vuSQ_B03tX-aDEUCD1j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97" y="7855277"/>
            <a:ext cx="1121113" cy="112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h5.googleusercontent.com/d7MWQ5xfqoMbxCwBDmkynYZyxlNmEz9BHDwiJMmNJuHkHFi3b-d37N06aN2V6BFXQKJzEngW6E0uiZLkl0SWt3nYDbUeeDhuGpaQTOk5h1WQhvmAZse830j3xtlXiBUnl-pYMJZXBFM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20" y="7834197"/>
            <a:ext cx="1103334" cy="11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3u2V7QAC5jKQpWJX7U3oGNyzGQMkl2RGp34Svbe6lU6fAj6ZZe1uS6HL47txHKBWeU0jDLWryYznSRAsbcRGAY3uD6b_oxTZc-p7qRY4VrBTs5_1Z6obDAZlpyg85Hfb6tbNK91flu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59" y="7873056"/>
            <a:ext cx="1103334" cy="110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34127-A47A-4BBE-A013-E7AAEB5CED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35184" y="15921623"/>
            <a:ext cx="7237900" cy="5456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912</TotalTime>
  <Words>418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Jake Hall</cp:lastModifiedBy>
  <cp:revision>82</cp:revision>
  <cp:lastPrinted>2013-07-08T15:54:11Z</cp:lastPrinted>
  <dcterms:created xsi:type="dcterms:W3CDTF">2008-12-04T00:20:37Z</dcterms:created>
  <dcterms:modified xsi:type="dcterms:W3CDTF">2017-08-01T20:31:15Z</dcterms:modified>
  <cp:category>Research Poster</cp:category>
</cp:coreProperties>
</file>