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1" r:id="rId8"/>
    <p:sldId id="272" r:id="rId9"/>
    <p:sldId id="262" r:id="rId10"/>
    <p:sldId id="263" r:id="rId11"/>
    <p:sldId id="264" r:id="rId12"/>
    <p:sldId id="273" r:id="rId13"/>
    <p:sldId id="274" r:id="rId14"/>
    <p:sldId id="265" r:id="rId15"/>
    <p:sldId id="266" r:id="rId16"/>
    <p:sldId id="267" r:id="rId17"/>
    <p:sldId id="269" r:id="rId18"/>
    <p:sldId id="284" r:id="rId19"/>
    <p:sldId id="285" r:id="rId20"/>
    <p:sldId id="286" r:id="rId21"/>
    <p:sldId id="287" r:id="rId22"/>
    <p:sldId id="279" r:id="rId23"/>
    <p:sldId id="268" r:id="rId24"/>
    <p:sldId id="280" r:id="rId25"/>
    <p:sldId id="282" r:id="rId26"/>
    <p:sldId id="283" r:id="rId27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>
      <p:cViewPr varScale="1">
        <p:scale>
          <a:sx n="66" d="100"/>
          <a:sy n="66" d="100"/>
        </p:scale>
        <p:origin x="-1506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60B1217-95A4-4C24-9EEF-0C110226B399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</dgm:pt>
    <dgm:pt modelId="{7F65D786-4A2E-42B8-935C-5E81C7B69F72}">
      <dgm:prSet phldrT="[Text]"/>
      <dgm:spPr/>
      <dgm:t>
        <a:bodyPr/>
        <a:lstStyle/>
        <a:p>
          <a:pPr rtl="1"/>
          <a:r>
            <a:rPr lang="en-US" dirty="0" smtClean="0"/>
            <a:t>Spine </a:t>
          </a:r>
          <a:r>
            <a:rPr lang="en-US" dirty="0" err="1" smtClean="0"/>
            <a:t>Seperation</a:t>
          </a:r>
          <a:endParaRPr lang="he-IL" dirty="0"/>
        </a:p>
      </dgm:t>
    </dgm:pt>
    <dgm:pt modelId="{1CB76975-54F0-4B5A-AFC4-614B502EBB25}" type="parTrans" cxnId="{9DAC3FE5-21C5-4961-BEAE-33B726095FD1}">
      <dgm:prSet/>
      <dgm:spPr/>
      <dgm:t>
        <a:bodyPr/>
        <a:lstStyle/>
        <a:p>
          <a:pPr rtl="1"/>
          <a:endParaRPr lang="he-IL"/>
        </a:p>
      </dgm:t>
    </dgm:pt>
    <dgm:pt modelId="{97D33D03-8EBA-40A7-BEF7-13C5D62757C0}" type="sibTrans" cxnId="{9DAC3FE5-21C5-4961-BEAE-33B726095FD1}">
      <dgm:prSet/>
      <dgm:spPr/>
      <dgm:t>
        <a:bodyPr/>
        <a:lstStyle/>
        <a:p>
          <a:pPr rtl="1"/>
          <a:endParaRPr lang="he-IL"/>
        </a:p>
      </dgm:t>
    </dgm:pt>
    <dgm:pt modelId="{3BC6A968-71DF-4847-A350-539DFD8425AB}">
      <dgm:prSet phldrT="[Text]"/>
      <dgm:spPr/>
      <dgm:t>
        <a:bodyPr/>
        <a:lstStyle/>
        <a:p>
          <a:pPr rtl="1"/>
          <a:r>
            <a:rPr lang="en-US" dirty="0" smtClean="0"/>
            <a:t>Text Segmentation</a:t>
          </a:r>
          <a:endParaRPr lang="he-IL" dirty="0"/>
        </a:p>
      </dgm:t>
    </dgm:pt>
    <dgm:pt modelId="{22595BBF-17A4-4E8B-924F-1566F97B155E}" type="parTrans" cxnId="{03249DAE-73B7-455A-9FC6-0D22736C1CAC}">
      <dgm:prSet/>
      <dgm:spPr/>
      <dgm:t>
        <a:bodyPr/>
        <a:lstStyle/>
        <a:p>
          <a:pPr rtl="1"/>
          <a:endParaRPr lang="he-IL"/>
        </a:p>
      </dgm:t>
    </dgm:pt>
    <dgm:pt modelId="{3F40099A-CF37-4DBD-994F-8AF7488BEC47}" type="sibTrans" cxnId="{03249DAE-73B7-455A-9FC6-0D22736C1CAC}">
      <dgm:prSet/>
      <dgm:spPr/>
      <dgm:t>
        <a:bodyPr/>
        <a:lstStyle/>
        <a:p>
          <a:pPr rtl="1"/>
          <a:endParaRPr lang="he-IL"/>
        </a:p>
      </dgm:t>
    </dgm:pt>
    <dgm:pt modelId="{5D686D5E-D881-46CF-B745-CEE9172A517E}">
      <dgm:prSet phldrT="[Text]"/>
      <dgm:spPr/>
      <dgm:t>
        <a:bodyPr/>
        <a:lstStyle/>
        <a:p>
          <a:pPr rtl="1"/>
          <a:r>
            <a:rPr lang="en-US" dirty="0" smtClean="0"/>
            <a:t>Layout Analysis</a:t>
          </a:r>
          <a:endParaRPr lang="he-IL" dirty="0"/>
        </a:p>
      </dgm:t>
    </dgm:pt>
    <dgm:pt modelId="{253AF1F2-2B5D-453B-BA36-858A6490F52E}" type="parTrans" cxnId="{9B8E95C0-21CC-4A33-A590-6BFF8A88EA20}">
      <dgm:prSet/>
      <dgm:spPr/>
      <dgm:t>
        <a:bodyPr/>
        <a:lstStyle/>
        <a:p>
          <a:pPr rtl="1"/>
          <a:endParaRPr lang="he-IL"/>
        </a:p>
      </dgm:t>
    </dgm:pt>
    <dgm:pt modelId="{2DD73D1A-86E9-4966-B073-035A4D849AE3}" type="sibTrans" cxnId="{9B8E95C0-21CC-4A33-A590-6BFF8A88EA20}">
      <dgm:prSet/>
      <dgm:spPr/>
      <dgm:t>
        <a:bodyPr/>
        <a:lstStyle/>
        <a:p>
          <a:pPr rtl="1"/>
          <a:endParaRPr lang="he-IL"/>
        </a:p>
      </dgm:t>
    </dgm:pt>
    <dgm:pt modelId="{C557846A-642B-4EA2-8695-343F1D9C9D9D}">
      <dgm:prSet phldrT="[Text]"/>
      <dgm:spPr/>
      <dgm:t>
        <a:bodyPr/>
        <a:lstStyle/>
        <a:p>
          <a:pPr rtl="1"/>
          <a:r>
            <a:rPr lang="en-US" dirty="0" smtClean="0"/>
            <a:t>Character Recognition</a:t>
          </a:r>
          <a:endParaRPr lang="he-IL" dirty="0"/>
        </a:p>
      </dgm:t>
    </dgm:pt>
    <dgm:pt modelId="{0B9413A2-F1B1-4986-8928-231B489B21B2}" type="parTrans" cxnId="{A0A89FB9-52E4-473C-9403-37769C1E5B7E}">
      <dgm:prSet/>
      <dgm:spPr/>
    </dgm:pt>
    <dgm:pt modelId="{80B1084A-A95E-48BA-8126-D15E0262C386}" type="sibTrans" cxnId="{A0A89FB9-52E4-473C-9403-37769C1E5B7E}">
      <dgm:prSet/>
      <dgm:spPr/>
    </dgm:pt>
    <dgm:pt modelId="{2ACC2CCD-0423-4CD8-A346-E9C7B4AF6C3F}" type="pres">
      <dgm:prSet presAssocID="{C60B1217-95A4-4C24-9EEF-0C110226B399}" presName="diagram" presStyleCnt="0">
        <dgm:presLayoutVars>
          <dgm:dir/>
          <dgm:resizeHandles val="exact"/>
        </dgm:presLayoutVars>
      </dgm:prSet>
      <dgm:spPr/>
    </dgm:pt>
    <dgm:pt modelId="{7E635E44-6135-4147-9BCB-38F3F45E5E6A}" type="pres">
      <dgm:prSet presAssocID="{7F65D786-4A2E-42B8-935C-5E81C7B69F72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6F1FC488-FBDF-42AE-8CB3-099513B533C1}" type="pres">
      <dgm:prSet presAssocID="{97D33D03-8EBA-40A7-BEF7-13C5D62757C0}" presName="sibTrans" presStyleLbl="sibTrans2D1" presStyleIdx="0" presStyleCnt="3"/>
      <dgm:spPr/>
      <dgm:t>
        <a:bodyPr/>
        <a:lstStyle/>
        <a:p>
          <a:pPr rtl="1"/>
          <a:endParaRPr lang="he-IL"/>
        </a:p>
      </dgm:t>
    </dgm:pt>
    <dgm:pt modelId="{B635397B-1F89-4949-9653-34879DD86B16}" type="pres">
      <dgm:prSet presAssocID="{97D33D03-8EBA-40A7-BEF7-13C5D62757C0}" presName="connectorText" presStyleLbl="sibTrans2D1" presStyleIdx="0" presStyleCnt="3"/>
      <dgm:spPr/>
      <dgm:t>
        <a:bodyPr/>
        <a:lstStyle/>
        <a:p>
          <a:pPr rtl="1"/>
          <a:endParaRPr lang="he-IL"/>
        </a:p>
      </dgm:t>
    </dgm:pt>
    <dgm:pt modelId="{2CDD3537-38CA-4DF8-BDA6-C56332F3A051}" type="pres">
      <dgm:prSet presAssocID="{3BC6A968-71DF-4847-A350-539DFD8425AB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71B8FD6B-33DD-4A46-8DF2-0CC162305CC2}" type="pres">
      <dgm:prSet presAssocID="{3F40099A-CF37-4DBD-994F-8AF7488BEC47}" presName="sibTrans" presStyleLbl="sibTrans2D1" presStyleIdx="1" presStyleCnt="3"/>
      <dgm:spPr/>
      <dgm:t>
        <a:bodyPr/>
        <a:lstStyle/>
        <a:p>
          <a:pPr rtl="1"/>
          <a:endParaRPr lang="he-IL"/>
        </a:p>
      </dgm:t>
    </dgm:pt>
    <dgm:pt modelId="{5DE08C2E-F0DD-418C-B083-5AA77BCD6CFA}" type="pres">
      <dgm:prSet presAssocID="{3F40099A-CF37-4DBD-994F-8AF7488BEC47}" presName="connectorText" presStyleLbl="sibTrans2D1" presStyleIdx="1" presStyleCnt="3"/>
      <dgm:spPr/>
      <dgm:t>
        <a:bodyPr/>
        <a:lstStyle/>
        <a:p>
          <a:pPr rtl="1"/>
          <a:endParaRPr lang="he-IL"/>
        </a:p>
      </dgm:t>
    </dgm:pt>
    <dgm:pt modelId="{155BA1EE-A13D-4C1D-9B55-2077CC12961A}" type="pres">
      <dgm:prSet presAssocID="{5D686D5E-D881-46CF-B745-CEE9172A517E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B600622E-FAA7-46FD-8C44-DDAA76A8F2C0}" type="pres">
      <dgm:prSet presAssocID="{2DD73D1A-86E9-4966-B073-035A4D849AE3}" presName="sibTrans" presStyleLbl="sibTrans2D1" presStyleIdx="2" presStyleCnt="3"/>
      <dgm:spPr/>
      <dgm:t>
        <a:bodyPr/>
        <a:lstStyle/>
        <a:p>
          <a:pPr rtl="1"/>
          <a:endParaRPr lang="he-IL"/>
        </a:p>
      </dgm:t>
    </dgm:pt>
    <dgm:pt modelId="{6365B5EE-F29F-4AB2-9D08-5E59CC5BFD7F}" type="pres">
      <dgm:prSet presAssocID="{2DD73D1A-86E9-4966-B073-035A4D849AE3}" presName="connectorText" presStyleLbl="sibTrans2D1" presStyleIdx="2" presStyleCnt="3"/>
      <dgm:spPr/>
      <dgm:t>
        <a:bodyPr/>
        <a:lstStyle/>
        <a:p>
          <a:pPr rtl="1"/>
          <a:endParaRPr lang="he-IL"/>
        </a:p>
      </dgm:t>
    </dgm:pt>
    <dgm:pt modelId="{0EC486A3-3910-4524-A2BD-3609C79D8C44}" type="pres">
      <dgm:prSet presAssocID="{C557846A-642B-4EA2-8695-343F1D9C9D9D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</dgm:ptLst>
  <dgm:cxnLst>
    <dgm:cxn modelId="{C17D4494-905A-47BF-8DD4-FD5FA40393E1}" type="presOf" srcId="{C557846A-642B-4EA2-8695-343F1D9C9D9D}" destId="{0EC486A3-3910-4524-A2BD-3609C79D8C44}" srcOrd="0" destOrd="0" presId="urn:microsoft.com/office/officeart/2005/8/layout/process5"/>
    <dgm:cxn modelId="{0BC92B67-9B41-4434-A8BC-2574CF4E4D2A}" type="presOf" srcId="{5D686D5E-D881-46CF-B745-CEE9172A517E}" destId="{155BA1EE-A13D-4C1D-9B55-2077CC12961A}" srcOrd="0" destOrd="0" presId="urn:microsoft.com/office/officeart/2005/8/layout/process5"/>
    <dgm:cxn modelId="{9DAC3FE5-21C5-4961-BEAE-33B726095FD1}" srcId="{C60B1217-95A4-4C24-9EEF-0C110226B399}" destId="{7F65D786-4A2E-42B8-935C-5E81C7B69F72}" srcOrd="0" destOrd="0" parTransId="{1CB76975-54F0-4B5A-AFC4-614B502EBB25}" sibTransId="{97D33D03-8EBA-40A7-BEF7-13C5D62757C0}"/>
    <dgm:cxn modelId="{49D53E53-851C-450F-B583-A1087E5CBBD5}" type="presOf" srcId="{97D33D03-8EBA-40A7-BEF7-13C5D62757C0}" destId="{B635397B-1F89-4949-9653-34879DD86B16}" srcOrd="1" destOrd="0" presId="urn:microsoft.com/office/officeart/2005/8/layout/process5"/>
    <dgm:cxn modelId="{AF10C4EC-7533-4905-9928-C106309D9DAD}" type="presOf" srcId="{2DD73D1A-86E9-4966-B073-035A4D849AE3}" destId="{B600622E-FAA7-46FD-8C44-DDAA76A8F2C0}" srcOrd="0" destOrd="0" presId="urn:microsoft.com/office/officeart/2005/8/layout/process5"/>
    <dgm:cxn modelId="{FF3FC9B8-0FCD-41A1-B908-1FBDF6FD9EAA}" type="presOf" srcId="{3F40099A-CF37-4DBD-994F-8AF7488BEC47}" destId="{5DE08C2E-F0DD-418C-B083-5AA77BCD6CFA}" srcOrd="1" destOrd="0" presId="urn:microsoft.com/office/officeart/2005/8/layout/process5"/>
    <dgm:cxn modelId="{871E0279-25A5-4CB5-A22E-17CC62571C74}" type="presOf" srcId="{97D33D03-8EBA-40A7-BEF7-13C5D62757C0}" destId="{6F1FC488-FBDF-42AE-8CB3-099513B533C1}" srcOrd="0" destOrd="0" presId="urn:microsoft.com/office/officeart/2005/8/layout/process5"/>
    <dgm:cxn modelId="{AD2525FD-F28A-470A-B32F-ED694D602194}" type="presOf" srcId="{C60B1217-95A4-4C24-9EEF-0C110226B399}" destId="{2ACC2CCD-0423-4CD8-A346-E9C7B4AF6C3F}" srcOrd="0" destOrd="0" presId="urn:microsoft.com/office/officeart/2005/8/layout/process5"/>
    <dgm:cxn modelId="{03249DAE-73B7-455A-9FC6-0D22736C1CAC}" srcId="{C60B1217-95A4-4C24-9EEF-0C110226B399}" destId="{3BC6A968-71DF-4847-A350-539DFD8425AB}" srcOrd="1" destOrd="0" parTransId="{22595BBF-17A4-4E8B-924F-1566F97B155E}" sibTransId="{3F40099A-CF37-4DBD-994F-8AF7488BEC47}"/>
    <dgm:cxn modelId="{F113946B-8809-4D28-B8C6-894C9A965DB2}" type="presOf" srcId="{3BC6A968-71DF-4847-A350-539DFD8425AB}" destId="{2CDD3537-38CA-4DF8-BDA6-C56332F3A051}" srcOrd="0" destOrd="0" presId="urn:microsoft.com/office/officeart/2005/8/layout/process5"/>
    <dgm:cxn modelId="{1686C365-87C8-46F4-B5AF-FA887510443A}" type="presOf" srcId="{7F65D786-4A2E-42B8-935C-5E81C7B69F72}" destId="{7E635E44-6135-4147-9BCB-38F3F45E5E6A}" srcOrd="0" destOrd="0" presId="urn:microsoft.com/office/officeart/2005/8/layout/process5"/>
    <dgm:cxn modelId="{A0A89FB9-52E4-473C-9403-37769C1E5B7E}" srcId="{C60B1217-95A4-4C24-9EEF-0C110226B399}" destId="{C557846A-642B-4EA2-8695-343F1D9C9D9D}" srcOrd="3" destOrd="0" parTransId="{0B9413A2-F1B1-4986-8928-231B489B21B2}" sibTransId="{80B1084A-A95E-48BA-8126-D15E0262C386}"/>
    <dgm:cxn modelId="{EF2A1C48-2BEE-47C0-BA43-F18A584A715C}" type="presOf" srcId="{2DD73D1A-86E9-4966-B073-035A4D849AE3}" destId="{6365B5EE-F29F-4AB2-9D08-5E59CC5BFD7F}" srcOrd="1" destOrd="0" presId="urn:microsoft.com/office/officeart/2005/8/layout/process5"/>
    <dgm:cxn modelId="{1F44EB36-49FB-4140-82BC-4C9E5B0E1937}" type="presOf" srcId="{3F40099A-CF37-4DBD-994F-8AF7488BEC47}" destId="{71B8FD6B-33DD-4A46-8DF2-0CC162305CC2}" srcOrd="0" destOrd="0" presId="urn:microsoft.com/office/officeart/2005/8/layout/process5"/>
    <dgm:cxn modelId="{9B8E95C0-21CC-4A33-A590-6BFF8A88EA20}" srcId="{C60B1217-95A4-4C24-9EEF-0C110226B399}" destId="{5D686D5E-D881-46CF-B745-CEE9172A517E}" srcOrd="2" destOrd="0" parTransId="{253AF1F2-2B5D-453B-BA36-858A6490F52E}" sibTransId="{2DD73D1A-86E9-4966-B073-035A4D849AE3}"/>
    <dgm:cxn modelId="{7DCC18E8-293C-40D1-8E78-D36EACEF4402}" type="presParOf" srcId="{2ACC2CCD-0423-4CD8-A346-E9C7B4AF6C3F}" destId="{7E635E44-6135-4147-9BCB-38F3F45E5E6A}" srcOrd="0" destOrd="0" presId="urn:microsoft.com/office/officeart/2005/8/layout/process5"/>
    <dgm:cxn modelId="{51D9978C-CEB2-4D8A-89B3-E6861A189E69}" type="presParOf" srcId="{2ACC2CCD-0423-4CD8-A346-E9C7B4AF6C3F}" destId="{6F1FC488-FBDF-42AE-8CB3-099513B533C1}" srcOrd="1" destOrd="0" presId="urn:microsoft.com/office/officeart/2005/8/layout/process5"/>
    <dgm:cxn modelId="{7444CFEA-2051-4BF0-810C-7D60301537CD}" type="presParOf" srcId="{6F1FC488-FBDF-42AE-8CB3-099513B533C1}" destId="{B635397B-1F89-4949-9653-34879DD86B16}" srcOrd="0" destOrd="0" presId="urn:microsoft.com/office/officeart/2005/8/layout/process5"/>
    <dgm:cxn modelId="{0EA538E4-5135-4AB4-8C88-05BF23BFCBD0}" type="presParOf" srcId="{2ACC2CCD-0423-4CD8-A346-E9C7B4AF6C3F}" destId="{2CDD3537-38CA-4DF8-BDA6-C56332F3A051}" srcOrd="2" destOrd="0" presId="urn:microsoft.com/office/officeart/2005/8/layout/process5"/>
    <dgm:cxn modelId="{797B175C-7844-439D-A379-047471516A44}" type="presParOf" srcId="{2ACC2CCD-0423-4CD8-A346-E9C7B4AF6C3F}" destId="{71B8FD6B-33DD-4A46-8DF2-0CC162305CC2}" srcOrd="3" destOrd="0" presId="urn:microsoft.com/office/officeart/2005/8/layout/process5"/>
    <dgm:cxn modelId="{8C9CCBB6-BD60-4ADA-993E-38DA63C55E71}" type="presParOf" srcId="{71B8FD6B-33DD-4A46-8DF2-0CC162305CC2}" destId="{5DE08C2E-F0DD-418C-B083-5AA77BCD6CFA}" srcOrd="0" destOrd="0" presId="urn:microsoft.com/office/officeart/2005/8/layout/process5"/>
    <dgm:cxn modelId="{10AFA9B2-20F2-4798-855F-341DA333D0A6}" type="presParOf" srcId="{2ACC2CCD-0423-4CD8-A346-E9C7B4AF6C3F}" destId="{155BA1EE-A13D-4C1D-9B55-2077CC12961A}" srcOrd="4" destOrd="0" presId="urn:microsoft.com/office/officeart/2005/8/layout/process5"/>
    <dgm:cxn modelId="{917841AF-E063-4CDB-9578-DA2CB119F02C}" type="presParOf" srcId="{2ACC2CCD-0423-4CD8-A346-E9C7B4AF6C3F}" destId="{B600622E-FAA7-46FD-8C44-DDAA76A8F2C0}" srcOrd="5" destOrd="0" presId="urn:microsoft.com/office/officeart/2005/8/layout/process5"/>
    <dgm:cxn modelId="{26292E97-3F3B-4B87-96CA-9B98F7CCAFD9}" type="presParOf" srcId="{B600622E-FAA7-46FD-8C44-DDAA76A8F2C0}" destId="{6365B5EE-F29F-4AB2-9D08-5E59CC5BFD7F}" srcOrd="0" destOrd="0" presId="urn:microsoft.com/office/officeart/2005/8/layout/process5"/>
    <dgm:cxn modelId="{EDA4ACE6-5BA6-4481-9F83-A12E45B9E982}" type="presParOf" srcId="{2ACC2CCD-0423-4CD8-A346-E9C7B4AF6C3F}" destId="{0EC486A3-3910-4524-A2BD-3609C79D8C44}" srcOrd="6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635E44-6135-4147-9BCB-38F3F45E5E6A}">
      <dsp:nvSpPr>
        <dsp:cNvPr id="0" name=""/>
        <dsp:cNvSpPr/>
      </dsp:nvSpPr>
      <dsp:spPr>
        <a:xfrm>
          <a:off x="724912" y="3056"/>
          <a:ext cx="2824906" cy="16949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Spine </a:t>
          </a:r>
          <a:r>
            <a:rPr lang="en-US" sz="3400" kern="1200" dirty="0" err="1" smtClean="0"/>
            <a:t>Seperation</a:t>
          </a:r>
          <a:endParaRPr lang="he-IL" sz="3400" kern="1200" dirty="0"/>
        </a:p>
      </dsp:txBody>
      <dsp:txXfrm>
        <a:off x="774555" y="52699"/>
        <a:ext cx="2725620" cy="1595657"/>
      </dsp:txXfrm>
    </dsp:sp>
    <dsp:sp modelId="{6F1FC488-FBDF-42AE-8CB3-099513B533C1}">
      <dsp:nvSpPr>
        <dsp:cNvPr id="0" name=""/>
        <dsp:cNvSpPr/>
      </dsp:nvSpPr>
      <dsp:spPr>
        <a:xfrm>
          <a:off x="3798410" y="500239"/>
          <a:ext cx="598880" cy="70057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001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he-IL" sz="2700" kern="1200"/>
        </a:p>
      </dsp:txBody>
      <dsp:txXfrm>
        <a:off x="3798410" y="640354"/>
        <a:ext cx="419216" cy="420346"/>
      </dsp:txXfrm>
    </dsp:sp>
    <dsp:sp modelId="{2CDD3537-38CA-4DF8-BDA6-C56332F3A051}">
      <dsp:nvSpPr>
        <dsp:cNvPr id="0" name=""/>
        <dsp:cNvSpPr/>
      </dsp:nvSpPr>
      <dsp:spPr>
        <a:xfrm>
          <a:off x="4679781" y="3056"/>
          <a:ext cx="2824906" cy="16949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Text Segmentation</a:t>
          </a:r>
          <a:endParaRPr lang="he-IL" sz="3400" kern="1200" dirty="0"/>
        </a:p>
      </dsp:txBody>
      <dsp:txXfrm>
        <a:off x="4729424" y="52699"/>
        <a:ext cx="2725620" cy="1595657"/>
      </dsp:txXfrm>
    </dsp:sp>
    <dsp:sp modelId="{71B8FD6B-33DD-4A46-8DF2-0CC162305CC2}">
      <dsp:nvSpPr>
        <dsp:cNvPr id="0" name=""/>
        <dsp:cNvSpPr/>
      </dsp:nvSpPr>
      <dsp:spPr>
        <a:xfrm rot="5400000">
          <a:off x="5792794" y="1895743"/>
          <a:ext cx="598880" cy="70057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001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he-IL" sz="2700" kern="1200"/>
        </a:p>
      </dsp:txBody>
      <dsp:txXfrm rot="-5400000">
        <a:off x="5882061" y="1946591"/>
        <a:ext cx="420346" cy="419216"/>
      </dsp:txXfrm>
    </dsp:sp>
    <dsp:sp modelId="{155BA1EE-A13D-4C1D-9B55-2077CC12961A}">
      <dsp:nvSpPr>
        <dsp:cNvPr id="0" name=""/>
        <dsp:cNvSpPr/>
      </dsp:nvSpPr>
      <dsp:spPr>
        <a:xfrm>
          <a:off x="4679781" y="2827962"/>
          <a:ext cx="2824906" cy="16949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Layout Analysis</a:t>
          </a:r>
          <a:endParaRPr lang="he-IL" sz="3400" kern="1200" dirty="0"/>
        </a:p>
      </dsp:txBody>
      <dsp:txXfrm>
        <a:off x="4729424" y="2877605"/>
        <a:ext cx="2725620" cy="1595657"/>
      </dsp:txXfrm>
    </dsp:sp>
    <dsp:sp modelId="{B600622E-FAA7-46FD-8C44-DDAA76A8F2C0}">
      <dsp:nvSpPr>
        <dsp:cNvPr id="0" name=""/>
        <dsp:cNvSpPr/>
      </dsp:nvSpPr>
      <dsp:spPr>
        <a:xfrm rot="10800000">
          <a:off x="3832309" y="3325146"/>
          <a:ext cx="598880" cy="70057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001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he-IL" sz="2700" kern="1200"/>
        </a:p>
      </dsp:txBody>
      <dsp:txXfrm rot="10800000">
        <a:off x="4011973" y="3465261"/>
        <a:ext cx="419216" cy="420346"/>
      </dsp:txXfrm>
    </dsp:sp>
    <dsp:sp modelId="{0EC486A3-3910-4524-A2BD-3609C79D8C44}">
      <dsp:nvSpPr>
        <dsp:cNvPr id="0" name=""/>
        <dsp:cNvSpPr/>
      </dsp:nvSpPr>
      <dsp:spPr>
        <a:xfrm>
          <a:off x="724912" y="2827962"/>
          <a:ext cx="2824906" cy="16949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Character Recognition</a:t>
          </a:r>
          <a:endParaRPr lang="he-IL" sz="3400" kern="1200" dirty="0"/>
        </a:p>
      </dsp:txBody>
      <dsp:txXfrm>
        <a:off x="774555" y="2877605"/>
        <a:ext cx="2725620" cy="15956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3F11F-656A-4B52-A195-172FD55F0325}" type="datetimeFigureOut">
              <a:rPr lang="he-IL" smtClean="0"/>
              <a:t>ו'/ניסן/תשע"ה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70468-D7AE-4576-84A9-124480CC94E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2030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3F11F-656A-4B52-A195-172FD55F0325}" type="datetimeFigureOut">
              <a:rPr lang="he-IL" smtClean="0"/>
              <a:t>ו'/ניסן/תשע"ה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70468-D7AE-4576-84A9-124480CC94E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20146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3F11F-656A-4B52-A195-172FD55F0325}" type="datetimeFigureOut">
              <a:rPr lang="he-IL" smtClean="0"/>
              <a:t>ו'/ניסן/תשע"ה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70468-D7AE-4576-84A9-124480CC94E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87021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3F11F-656A-4B52-A195-172FD55F0325}" type="datetimeFigureOut">
              <a:rPr lang="he-IL" smtClean="0"/>
              <a:t>ו'/ניסן/תשע"ה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70468-D7AE-4576-84A9-124480CC94E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46233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3F11F-656A-4B52-A195-172FD55F0325}" type="datetimeFigureOut">
              <a:rPr lang="he-IL" smtClean="0"/>
              <a:t>ו'/ניסן/תשע"ה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70468-D7AE-4576-84A9-124480CC94E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61930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3F11F-656A-4B52-A195-172FD55F0325}" type="datetimeFigureOut">
              <a:rPr lang="he-IL" smtClean="0"/>
              <a:t>ו'/ניסן/תשע"ה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70468-D7AE-4576-84A9-124480CC94E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17045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3F11F-656A-4B52-A195-172FD55F0325}" type="datetimeFigureOut">
              <a:rPr lang="he-IL" smtClean="0"/>
              <a:t>ו'/ניסן/תשע"ה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70468-D7AE-4576-84A9-124480CC94E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52735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3F11F-656A-4B52-A195-172FD55F0325}" type="datetimeFigureOut">
              <a:rPr lang="he-IL" smtClean="0"/>
              <a:t>ו'/ניסן/תשע"ה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70468-D7AE-4576-84A9-124480CC94E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71430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3F11F-656A-4B52-A195-172FD55F0325}" type="datetimeFigureOut">
              <a:rPr lang="he-IL" smtClean="0"/>
              <a:t>ו'/ניסן/תשע"ה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70468-D7AE-4576-84A9-124480CC94E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24189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3F11F-656A-4B52-A195-172FD55F0325}" type="datetimeFigureOut">
              <a:rPr lang="he-IL" smtClean="0"/>
              <a:t>ו'/ניסן/תשע"ה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70468-D7AE-4576-84A9-124480CC94E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35891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3F11F-656A-4B52-A195-172FD55F0325}" type="datetimeFigureOut">
              <a:rPr lang="he-IL" smtClean="0"/>
              <a:t>ו'/ניסן/תשע"ה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70468-D7AE-4576-84A9-124480CC94E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70887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3F11F-656A-4B52-A195-172FD55F0325}" type="datetimeFigureOut">
              <a:rPr lang="he-IL" smtClean="0"/>
              <a:t>ו'/ניסן/תשע"ה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270468-D7AE-4576-84A9-124480CC94E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26800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Book Identification From </a:t>
            </a:r>
            <a:r>
              <a:rPr lang="en-US" dirty="0" smtClean="0"/>
              <a:t>Bookshelf </a:t>
            </a:r>
            <a:r>
              <a:rPr lang="en-US" dirty="0" smtClean="0"/>
              <a:t>Images</a:t>
            </a:r>
            <a:endParaRPr lang="he-I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Pavel </a:t>
            </a:r>
            <a:r>
              <a:rPr lang="en-US" dirty="0" err="1" smtClean="0"/>
              <a:t>Rubinson</a:t>
            </a:r>
            <a:endParaRPr lang="en-US" dirty="0" smtClean="0"/>
          </a:p>
          <a:p>
            <a:r>
              <a:rPr lang="en-US" dirty="0" smtClean="0"/>
              <a:t>ICBV151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179918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Text Segmentation - Methodology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algn="l" rtl="0"/>
            <a:r>
              <a:rPr lang="en-US" dirty="0" smtClean="0"/>
              <a:t>Move a narrow window along the spine.</a:t>
            </a:r>
          </a:p>
          <a:p>
            <a:pPr algn="l" rtl="0"/>
            <a:r>
              <a:rPr lang="en-US" dirty="0" smtClean="0"/>
              <a:t>In each location, threshold the window using Otsu’s method. </a:t>
            </a:r>
          </a:p>
          <a:p>
            <a:pPr algn="l" rtl="0"/>
            <a:r>
              <a:rPr lang="en-US" dirty="0" smtClean="0"/>
              <a:t>Based on the result – flip colors if necessary (we expect the text to be surrounded by background pixels).</a:t>
            </a:r>
          </a:p>
          <a:p>
            <a:pPr algn="l" rtl="0"/>
            <a:r>
              <a:rPr lang="en-US" dirty="0" smtClean="0"/>
              <a:t>Find CCs and filter further based on region properties. </a:t>
            </a:r>
          </a:p>
          <a:p>
            <a:pPr algn="l" rtl="0"/>
            <a:endParaRPr lang="he-IL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endParaRPr lang="he-IL" dirty="0"/>
          </a:p>
        </p:txBody>
      </p:sp>
      <p:pic>
        <p:nvPicPr>
          <p:cNvPr id="5" name="Picture 3" descr="D:\icbv\presentation\spine_before_thresh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1038595"/>
            <a:ext cx="2591976" cy="7640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6241143" y="1700808"/>
            <a:ext cx="406400" cy="215078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7" name="Straight Arrow Connector 6"/>
          <p:cNvCxnSpPr>
            <a:stCxn id="6" idx="2"/>
          </p:cNvCxnSpPr>
          <p:nvPr/>
        </p:nvCxnSpPr>
        <p:spPr>
          <a:xfrm>
            <a:off x="6444343" y="1915886"/>
            <a:ext cx="0" cy="505002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5580112" y="1124745"/>
            <a:ext cx="1656184" cy="2686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46138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 descr="D:\icbv\presentation\spine_before_thresh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9392"/>
            <a:ext cx="3096344" cy="9127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Rectangle 28"/>
          <p:cNvSpPr/>
          <p:nvPr/>
        </p:nvSpPr>
        <p:spPr>
          <a:xfrm>
            <a:off x="720080" y="-115079"/>
            <a:ext cx="1656184" cy="13838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Segmentation - Results</a:t>
            </a:r>
            <a:endParaRPr lang="he-IL" dirty="0"/>
          </a:p>
        </p:txBody>
      </p:sp>
      <p:pic>
        <p:nvPicPr>
          <p:cNvPr id="4098" name="Picture 2" descr="D:\icbv\presentation\window_thresh.jp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43808" y="2260823"/>
            <a:ext cx="5791200" cy="3400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/>
        </p:nvCxnSpPr>
        <p:spPr>
          <a:xfrm flipV="1">
            <a:off x="1835696" y="2348880"/>
            <a:ext cx="1260648" cy="16561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835696" y="4653136"/>
            <a:ext cx="1260648" cy="7920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1259632" y="4005064"/>
            <a:ext cx="576064" cy="64807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" name="TextBox 2"/>
          <p:cNvSpPr txBox="1"/>
          <p:nvPr/>
        </p:nvSpPr>
        <p:spPr>
          <a:xfrm>
            <a:off x="3096344" y="1556792"/>
            <a:ext cx="1547664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 smtClean="0"/>
              <a:t>Before </a:t>
            </a:r>
            <a:r>
              <a:rPr lang="en-US" dirty="0" err="1" smtClean="0"/>
              <a:t>Thresholding</a:t>
            </a:r>
            <a:endParaRPr lang="he-IL" dirty="0"/>
          </a:p>
        </p:txBody>
      </p:sp>
      <p:sp>
        <p:nvSpPr>
          <p:cNvPr id="10" name="TextBox 9"/>
          <p:cNvSpPr txBox="1"/>
          <p:nvPr/>
        </p:nvSpPr>
        <p:spPr>
          <a:xfrm>
            <a:off x="5004048" y="1556611"/>
            <a:ext cx="1547664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 smtClean="0"/>
              <a:t>After</a:t>
            </a:r>
          </a:p>
          <a:p>
            <a:pPr algn="l" rtl="0"/>
            <a:r>
              <a:rPr lang="en-US" dirty="0" err="1" smtClean="0"/>
              <a:t>Thresholding</a:t>
            </a:r>
            <a:endParaRPr lang="he-IL" dirty="0"/>
          </a:p>
        </p:txBody>
      </p:sp>
      <p:sp>
        <p:nvSpPr>
          <p:cNvPr id="11" name="TextBox 10"/>
          <p:cNvSpPr txBox="1"/>
          <p:nvPr/>
        </p:nvSpPr>
        <p:spPr>
          <a:xfrm>
            <a:off x="7020272" y="1556792"/>
            <a:ext cx="154766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 smtClean="0"/>
              <a:t>Color flipping</a:t>
            </a:r>
          </a:p>
        </p:txBody>
      </p:sp>
    </p:spTree>
    <p:extLst>
      <p:ext uri="{BB962C8B-B14F-4D97-AF65-F5344CB8AC3E}">
        <p14:creationId xmlns:p14="http://schemas.microsoft.com/office/powerpoint/2010/main" val="3341665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5" name="Picture 5" descr="D:\icbv\presentation\spine_before_thresh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130740"/>
            <a:ext cx="2029047" cy="5981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D:\icbv\presentation\spine_th_before_filt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2780" y="1135067"/>
            <a:ext cx="2029047" cy="5981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D:\icbv\presentation\spine_th_after_filter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1344" y="1124517"/>
            <a:ext cx="2029048" cy="5981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Segmentation - Results</a:t>
            </a:r>
            <a:endParaRPr lang="he-IL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19" name="Right Arrow 18"/>
          <p:cNvSpPr/>
          <p:nvPr/>
        </p:nvSpPr>
        <p:spPr>
          <a:xfrm>
            <a:off x="2987824" y="3599462"/>
            <a:ext cx="1080120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0" name="Right Arrow 19"/>
          <p:cNvSpPr/>
          <p:nvPr/>
        </p:nvSpPr>
        <p:spPr>
          <a:xfrm>
            <a:off x="5531284" y="3599462"/>
            <a:ext cx="1080120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1" name="Rectangle 20"/>
          <p:cNvSpPr/>
          <p:nvPr/>
        </p:nvSpPr>
        <p:spPr>
          <a:xfrm>
            <a:off x="1331640" y="1135067"/>
            <a:ext cx="1656184" cy="2686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44207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Segmentation - Results</a:t>
            </a:r>
            <a:endParaRPr lang="he-IL" dirty="0"/>
          </a:p>
        </p:txBody>
      </p:sp>
      <p:pic>
        <p:nvPicPr>
          <p:cNvPr id="6148" name="Picture 4" descr="D:\icbv\presentation\spines_thresh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58928"/>
            <a:ext cx="7989774" cy="4814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5038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Layout Analysis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 rtl="0"/>
            <a:r>
              <a:rPr lang="en-US" dirty="0" smtClean="0"/>
              <a:t>Goal: Group individual characters into words</a:t>
            </a:r>
          </a:p>
          <a:p>
            <a:pPr algn="l" rtl="0"/>
            <a:r>
              <a:rPr lang="en-US" dirty="0" smtClean="0"/>
              <a:t>Challenges</a:t>
            </a:r>
          </a:p>
          <a:p>
            <a:pPr lvl="1" algn="l" rtl="0"/>
            <a:r>
              <a:rPr lang="en-US" dirty="0" smtClean="0"/>
              <a:t> A single spine can have two different text orientation within it.</a:t>
            </a:r>
            <a:endParaRPr lang="en-US" dirty="0" smtClean="0"/>
          </a:p>
          <a:p>
            <a:pPr lvl="1" algn="l" rtl="0"/>
            <a:r>
              <a:rPr lang="en-US" dirty="0" smtClean="0"/>
              <a:t>Different </a:t>
            </a:r>
            <a:r>
              <a:rPr lang="en-US" dirty="0" smtClean="0"/>
              <a:t>font sizes </a:t>
            </a:r>
            <a:r>
              <a:rPr lang="en-US" dirty="0" smtClean="0"/>
              <a:t>and typefaces – character and word properties differ between different </a:t>
            </a:r>
            <a:r>
              <a:rPr lang="en-US" dirty="0" smtClean="0"/>
              <a:t>text blocks.</a:t>
            </a:r>
          </a:p>
          <a:p>
            <a:pPr lvl="1" algn="l" rtl="0"/>
            <a:r>
              <a:rPr lang="en-US" dirty="0" smtClean="0"/>
              <a:t>No uniform structure (no fixed line spacing, </a:t>
            </a:r>
            <a:r>
              <a:rPr lang="en-US" dirty="0" err="1" smtClean="0"/>
              <a:t>etc</a:t>
            </a:r>
            <a:r>
              <a:rPr lang="en-US" dirty="0" smtClean="0"/>
              <a:t>’)</a:t>
            </a:r>
            <a:endParaRPr lang="en-US" dirty="0" smtClean="0"/>
          </a:p>
          <a:p>
            <a:pPr algn="l" rtl="0"/>
            <a:r>
              <a:rPr lang="en-US" dirty="0" smtClean="0"/>
              <a:t>Can be “solved” by assuming books have only a single line of text – as do most books. But still for many books this isn’t true.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227526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Layout Analysis - Algorithm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l" rtl="0"/>
            <a:r>
              <a:rPr lang="en-US" dirty="0" smtClean="0"/>
              <a:t>Construct a cycle among the connected components such that the child of A is the nearest non-ancestor of A.</a:t>
            </a:r>
          </a:p>
          <a:p>
            <a:pPr algn="l" rtl="0"/>
            <a:r>
              <a:rPr lang="en-US" dirty="0" smtClean="0"/>
              <a:t>Cut the path in locations with a high difference between parent and child distances (word border candidates).</a:t>
            </a:r>
          </a:p>
          <a:p>
            <a:pPr algn="l" rtl="0"/>
            <a:r>
              <a:rPr lang="en-US" dirty="0" smtClean="0"/>
              <a:t>Merge regions based on end-point distance and intra-region properties (mean distance). Currently unimplemented.</a:t>
            </a:r>
          </a:p>
          <a:p>
            <a:pPr algn="l" rtl="0"/>
            <a:r>
              <a:rPr lang="en-US" dirty="0"/>
              <a:t>V</a:t>
            </a:r>
            <a:r>
              <a:rPr lang="en-US" dirty="0" smtClean="0"/>
              <a:t>ertical/horizontal orientation for each word can then be derived from its width/height ratio. </a:t>
            </a:r>
            <a:r>
              <a:rPr lang="en-US" dirty="0"/>
              <a:t> </a:t>
            </a:r>
            <a:r>
              <a:rPr lang="en-US" dirty="0" smtClean="0"/>
              <a:t>We assume top-to-bottom orientation (though this can be inferred from OCR)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747560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Layout Analysis - </a:t>
            </a:r>
            <a:r>
              <a:rPr lang="en-US" dirty="0" smtClean="0"/>
              <a:t>Algorithm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 rtl="0">
              <a:buNone/>
            </a:pPr>
            <a:r>
              <a:rPr lang="en-US" dirty="0" smtClean="0"/>
              <a:t>Spine example – which white blobs belong to the same word?</a:t>
            </a:r>
            <a:endParaRPr lang="he-IL" dirty="0"/>
          </a:p>
        </p:txBody>
      </p:sp>
      <p:pic>
        <p:nvPicPr>
          <p:cNvPr id="4" name="Picture 3" descr="D:\icbv\presentation\layout_clea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80928"/>
            <a:ext cx="9275466" cy="1319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1642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Layout Analysis - Algorithm</a:t>
            </a:r>
            <a:endParaRPr lang="he-IL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Create a cycle of connected components.</a:t>
            </a:r>
          </a:p>
          <a:p>
            <a:pPr algn="l" rtl="0"/>
            <a:r>
              <a:rPr lang="en-US" dirty="0" smtClean="0"/>
              <a:t>Go to the next nearest component which hasn’t been visited yet.</a:t>
            </a:r>
            <a:endParaRPr lang="en-US" dirty="0" smtClean="0"/>
          </a:p>
          <a:p>
            <a:pPr algn="l" rtl="0"/>
            <a:endParaRPr lang="he-IL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he-IL" dirty="0"/>
          </a:p>
        </p:txBody>
      </p:sp>
      <p:grpSp>
        <p:nvGrpSpPr>
          <p:cNvPr id="6" name="Group 5"/>
          <p:cNvGrpSpPr/>
          <p:nvPr/>
        </p:nvGrpSpPr>
        <p:grpSpPr>
          <a:xfrm>
            <a:off x="2699792" y="1556792"/>
            <a:ext cx="6552728" cy="3046988"/>
            <a:chOff x="2699792" y="1556792"/>
            <a:chExt cx="6552728" cy="3046988"/>
          </a:xfrm>
        </p:grpSpPr>
        <p:sp>
          <p:nvSpPr>
            <p:cNvPr id="14" name="TextBox 13"/>
            <p:cNvSpPr txBox="1"/>
            <p:nvPr/>
          </p:nvSpPr>
          <p:spPr>
            <a:xfrm>
              <a:off x="2699792" y="1556792"/>
              <a:ext cx="6552728" cy="3046988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9600" spc="500" dirty="0" smtClean="0"/>
                <a:t>Hello</a:t>
              </a:r>
            </a:p>
            <a:p>
              <a:pPr algn="ctr"/>
              <a:r>
                <a:rPr lang="en-US" sz="9600" spc="500" dirty="0" smtClean="0"/>
                <a:t>        World</a:t>
              </a:r>
              <a:endParaRPr lang="he-IL" sz="9600" spc="500" dirty="0"/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5705241" y="1791026"/>
              <a:ext cx="432048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6156176" y="1791522"/>
              <a:ext cx="432048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6660232" y="1791522"/>
              <a:ext cx="432048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7092280" y="2852936"/>
              <a:ext cx="0" cy="648072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7244680" y="4365104"/>
              <a:ext cx="432048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7722457" y="4365104"/>
              <a:ext cx="432048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8154505" y="4365104"/>
              <a:ext cx="432048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flipH="1">
              <a:off x="6137289" y="4517504"/>
              <a:ext cx="2539167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flipH="1" flipV="1">
              <a:off x="4992481" y="2784985"/>
              <a:ext cx="622570" cy="716023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5705241" y="1646875"/>
              <a:ext cx="0" cy="30480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>
              <a:off x="5220072" y="1799275"/>
              <a:ext cx="432048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1804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Layout Analysis - Algorithm</a:t>
            </a:r>
            <a:endParaRPr lang="he-IL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algn="l" rtl="0"/>
            <a:r>
              <a:rPr lang="en-US" dirty="0" smtClean="0"/>
              <a:t>Let (</a:t>
            </a:r>
            <a:r>
              <a:rPr lang="en-US" dirty="0" err="1" smtClean="0"/>
              <a:t>a,b,c</a:t>
            </a:r>
            <a:r>
              <a:rPr lang="en-US" dirty="0" smtClean="0"/>
              <a:t>) be some path of length 3 on the cycle.</a:t>
            </a:r>
          </a:p>
          <a:p>
            <a:pPr algn="l" rtl="0"/>
            <a:r>
              <a:rPr lang="en-US" dirty="0" smtClean="0"/>
              <a:t>If </a:t>
            </a:r>
            <a:r>
              <a:rPr lang="en-US" dirty="0" err="1" smtClean="0"/>
              <a:t>dist</a:t>
            </a:r>
            <a:r>
              <a:rPr lang="en-US" dirty="0" smtClean="0"/>
              <a:t>(</a:t>
            </a:r>
            <a:r>
              <a:rPr lang="en-US" dirty="0" err="1" smtClean="0"/>
              <a:t>a,b</a:t>
            </a:r>
            <a:r>
              <a:rPr lang="en-US" dirty="0" smtClean="0"/>
              <a:t>)&gt;&gt;</a:t>
            </a:r>
            <a:r>
              <a:rPr lang="en-US" dirty="0" err="1" smtClean="0"/>
              <a:t>dist</a:t>
            </a:r>
            <a:r>
              <a:rPr lang="en-US" dirty="0" smtClean="0"/>
              <a:t>(</a:t>
            </a:r>
            <a:r>
              <a:rPr lang="en-US" dirty="0" err="1"/>
              <a:t>b</a:t>
            </a:r>
            <a:r>
              <a:rPr lang="en-US" dirty="0" err="1" smtClean="0"/>
              <a:t>,c</a:t>
            </a:r>
            <a:r>
              <a:rPr lang="en-US" dirty="0" smtClean="0"/>
              <a:t>) (or </a:t>
            </a:r>
            <a:r>
              <a:rPr lang="en-US" dirty="0" err="1" smtClean="0"/>
              <a:t>dist</a:t>
            </a:r>
            <a:r>
              <a:rPr lang="en-US" dirty="0" smtClean="0"/>
              <a:t>(</a:t>
            </a:r>
            <a:r>
              <a:rPr lang="en-US" dirty="0" err="1" smtClean="0"/>
              <a:t>b,c</a:t>
            </a:r>
            <a:r>
              <a:rPr lang="en-US" dirty="0" smtClean="0"/>
              <a:t>)&gt;&gt;</a:t>
            </a:r>
            <a:r>
              <a:rPr lang="en-US" dirty="0" err="1" smtClean="0"/>
              <a:t>dist</a:t>
            </a:r>
            <a:r>
              <a:rPr lang="en-US" dirty="0" smtClean="0"/>
              <a:t>(</a:t>
            </a:r>
            <a:r>
              <a:rPr lang="en-US" dirty="0" err="1" smtClean="0"/>
              <a:t>a,b</a:t>
            </a:r>
            <a:r>
              <a:rPr lang="en-US" dirty="0" smtClean="0"/>
              <a:t>)) – delete (</a:t>
            </a:r>
            <a:r>
              <a:rPr lang="en-US" dirty="0" err="1" smtClean="0"/>
              <a:t>a,b</a:t>
            </a:r>
            <a:r>
              <a:rPr lang="en-US" dirty="0" smtClean="0"/>
              <a:t>) (or (</a:t>
            </a:r>
            <a:r>
              <a:rPr lang="en-US" dirty="0" err="1" smtClean="0"/>
              <a:t>bc</a:t>
            </a:r>
            <a:r>
              <a:rPr lang="en-US" dirty="0" smtClean="0"/>
              <a:t>))</a:t>
            </a:r>
          </a:p>
          <a:p>
            <a:pPr algn="l" rtl="0"/>
            <a:r>
              <a:rPr lang="en-US" dirty="0" smtClean="0"/>
              <a:t>There are some edge cases where this won’t delete everything we want, but those cases are rare. </a:t>
            </a:r>
          </a:p>
          <a:p>
            <a:pPr algn="l" rtl="0"/>
            <a:endParaRPr lang="he-IL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endParaRPr lang="he-IL" dirty="0"/>
          </a:p>
        </p:txBody>
      </p:sp>
      <p:sp>
        <p:nvSpPr>
          <p:cNvPr id="14" name="TextBox 13"/>
          <p:cNvSpPr txBox="1"/>
          <p:nvPr/>
        </p:nvSpPr>
        <p:spPr>
          <a:xfrm>
            <a:off x="2699792" y="1556792"/>
            <a:ext cx="6552728" cy="304698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9600" spc="500" dirty="0" smtClean="0"/>
              <a:t>Hello</a:t>
            </a:r>
          </a:p>
          <a:p>
            <a:pPr algn="ctr"/>
            <a:r>
              <a:rPr lang="en-US" sz="9600" spc="500" dirty="0" smtClean="0"/>
              <a:t>        </a:t>
            </a:r>
            <a:r>
              <a:rPr lang="en-US" sz="9600" spc="500" dirty="0" smtClean="0"/>
              <a:t>World</a:t>
            </a:r>
            <a:endParaRPr lang="he-IL" sz="9600" spc="500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5705241" y="1791026"/>
            <a:ext cx="432048" cy="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6156176" y="1791522"/>
            <a:ext cx="432048" cy="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6660232" y="1791522"/>
            <a:ext cx="432048" cy="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7092280" y="2852936"/>
            <a:ext cx="0" cy="64807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7244680" y="4365104"/>
            <a:ext cx="432048" cy="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7722457" y="4365104"/>
            <a:ext cx="432048" cy="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8154505" y="4365104"/>
            <a:ext cx="432048" cy="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6137289" y="4517504"/>
            <a:ext cx="2539167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 flipV="1">
            <a:off x="4992481" y="2784985"/>
            <a:ext cx="622570" cy="716023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5705241" y="1646875"/>
            <a:ext cx="0" cy="30480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5220072" y="1799275"/>
            <a:ext cx="432048" cy="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9370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Layout Analysis - Algorithm</a:t>
            </a:r>
            <a:endParaRPr lang="he-IL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Delete edges.</a:t>
            </a:r>
          </a:p>
          <a:p>
            <a:pPr algn="l" rtl="0"/>
            <a:endParaRPr lang="he-IL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14" name="TextBox 13"/>
          <p:cNvSpPr txBox="1"/>
          <p:nvPr/>
        </p:nvSpPr>
        <p:spPr>
          <a:xfrm>
            <a:off x="2699792" y="1556792"/>
            <a:ext cx="6552728" cy="304698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9600" spc="500" dirty="0" smtClean="0"/>
              <a:t>Hello</a:t>
            </a:r>
          </a:p>
          <a:p>
            <a:pPr algn="ctr"/>
            <a:r>
              <a:rPr lang="en-US" sz="9600" spc="500" dirty="0" smtClean="0"/>
              <a:t>        World</a:t>
            </a:r>
            <a:endParaRPr lang="he-IL" sz="9600" spc="500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5705241" y="1791026"/>
            <a:ext cx="432048" cy="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6156176" y="1791522"/>
            <a:ext cx="432048" cy="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6660232" y="1791522"/>
            <a:ext cx="432048" cy="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7244680" y="4365104"/>
            <a:ext cx="432048" cy="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7722457" y="4365104"/>
            <a:ext cx="432048" cy="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8154505" y="4365104"/>
            <a:ext cx="432048" cy="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5705241" y="1646875"/>
            <a:ext cx="0" cy="30480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5220072" y="1799275"/>
            <a:ext cx="432048" cy="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2523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Motivation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dirty="0" smtClean="0"/>
              <a:t>Amazon has book reviews and rankings – useful information for potential buyers.</a:t>
            </a:r>
          </a:p>
          <a:p>
            <a:pPr algn="l" rtl="0"/>
            <a:r>
              <a:rPr lang="en-US" dirty="0" smtClean="0"/>
              <a:t>Brick and mortar stores </a:t>
            </a:r>
            <a:r>
              <a:rPr lang="en-US" dirty="0" smtClean="0"/>
              <a:t>have nothing. </a:t>
            </a:r>
            <a:endParaRPr lang="en-US" dirty="0" smtClean="0"/>
          </a:p>
          <a:p>
            <a:pPr algn="l" rtl="0"/>
            <a:r>
              <a:rPr lang="en-US" dirty="0" smtClean="0"/>
              <a:t>Possible solution: Identifying book </a:t>
            </a:r>
            <a:r>
              <a:rPr lang="en-US" dirty="0" smtClean="0"/>
              <a:t>titles from an image of a bookshelf </a:t>
            </a:r>
            <a:r>
              <a:rPr lang="en-US" dirty="0" smtClean="0"/>
              <a:t>using machine vision, then extracting the relevant information from the internet</a:t>
            </a:r>
            <a:r>
              <a:rPr lang="en-US" dirty="0" smtClean="0"/>
              <a:t>. (Think augmented reality).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939801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Layout Analysis - Algorithm</a:t>
            </a:r>
            <a:endParaRPr lang="he-IL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Resulting groups.</a:t>
            </a:r>
          </a:p>
          <a:p>
            <a:pPr algn="l" rtl="0"/>
            <a:endParaRPr lang="he-IL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14" name="TextBox 13"/>
          <p:cNvSpPr txBox="1"/>
          <p:nvPr/>
        </p:nvSpPr>
        <p:spPr>
          <a:xfrm>
            <a:off x="2699792" y="1556792"/>
            <a:ext cx="6552728" cy="304698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9600" spc="500" dirty="0" smtClean="0"/>
              <a:t>Hello</a:t>
            </a:r>
          </a:p>
          <a:p>
            <a:pPr algn="ctr"/>
            <a:r>
              <a:rPr lang="en-US" sz="9600" spc="500" dirty="0" smtClean="0"/>
              <a:t>        World</a:t>
            </a:r>
            <a:endParaRPr lang="he-IL" sz="9600" spc="500" dirty="0"/>
          </a:p>
        </p:txBody>
      </p:sp>
      <p:sp>
        <p:nvSpPr>
          <p:cNvPr id="15" name="Rectangle 14"/>
          <p:cNvSpPr/>
          <p:nvPr/>
        </p:nvSpPr>
        <p:spPr>
          <a:xfrm>
            <a:off x="4458849" y="1700808"/>
            <a:ext cx="2960712" cy="128101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6" name="Rectangle 15"/>
          <p:cNvSpPr/>
          <p:nvPr/>
        </p:nvSpPr>
        <p:spPr>
          <a:xfrm>
            <a:off x="6802388" y="3184648"/>
            <a:ext cx="2234108" cy="128101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7" name="Rectangle 16"/>
          <p:cNvSpPr/>
          <p:nvPr/>
        </p:nvSpPr>
        <p:spPr>
          <a:xfrm>
            <a:off x="5647014" y="3184647"/>
            <a:ext cx="1117054" cy="128101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39830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Layout Analysis - Algorithm</a:t>
            </a:r>
            <a:endParaRPr lang="he-IL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Merge groups according to distance and group statistics.</a:t>
            </a:r>
          </a:p>
          <a:p>
            <a:pPr algn="l" rtl="0"/>
            <a:r>
              <a:rPr lang="en-US" dirty="0" smtClean="0"/>
              <a:t>Currently not implemented.</a:t>
            </a:r>
            <a:endParaRPr lang="en-US" dirty="0" smtClean="0"/>
          </a:p>
          <a:p>
            <a:pPr algn="l" rtl="0"/>
            <a:endParaRPr lang="he-IL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14" name="TextBox 13"/>
          <p:cNvSpPr txBox="1"/>
          <p:nvPr/>
        </p:nvSpPr>
        <p:spPr>
          <a:xfrm>
            <a:off x="2699792" y="1556792"/>
            <a:ext cx="6552728" cy="304698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9600" spc="500" dirty="0" smtClean="0"/>
              <a:t>Hello</a:t>
            </a:r>
          </a:p>
          <a:p>
            <a:pPr algn="ctr"/>
            <a:r>
              <a:rPr lang="en-US" sz="9600" spc="500" dirty="0" smtClean="0"/>
              <a:t>        World</a:t>
            </a:r>
            <a:endParaRPr lang="he-IL" sz="9600" spc="500" dirty="0"/>
          </a:p>
        </p:txBody>
      </p:sp>
      <p:sp>
        <p:nvSpPr>
          <p:cNvPr id="15" name="Rectangle 14"/>
          <p:cNvSpPr/>
          <p:nvPr/>
        </p:nvSpPr>
        <p:spPr>
          <a:xfrm>
            <a:off x="4458849" y="1700808"/>
            <a:ext cx="2960712" cy="128101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Rectangle 8"/>
          <p:cNvSpPr/>
          <p:nvPr/>
        </p:nvSpPr>
        <p:spPr>
          <a:xfrm>
            <a:off x="5580112" y="3156101"/>
            <a:ext cx="3421327" cy="128101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08473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Layout Analysis – Partial Results</a:t>
            </a:r>
            <a:endParaRPr lang="he-IL" dirty="0"/>
          </a:p>
        </p:txBody>
      </p:sp>
      <p:pic>
        <p:nvPicPr>
          <p:cNvPr id="7170" name="Picture 2" descr="D:\icbv\presentation\layout_step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3177" y="4869790"/>
            <a:ext cx="9275466" cy="1319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 descr="D:\icbv\presentation\layout_clea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3177" y="1911580"/>
            <a:ext cx="9275466" cy="1319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D:\icbv\presentation\layout_path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3177" y="3345790"/>
            <a:ext cx="9275466" cy="1319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ight Arrow 6"/>
          <p:cNvSpPr/>
          <p:nvPr/>
        </p:nvSpPr>
        <p:spPr>
          <a:xfrm rot="5400000">
            <a:off x="4330540" y="3104743"/>
            <a:ext cx="540059" cy="2520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7173" name="Picture 5" descr="D:\icbv\presentation\layout_step2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3177" y="4845445"/>
            <a:ext cx="9307177" cy="1323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ight Arrow 7"/>
          <p:cNvSpPr/>
          <p:nvPr/>
        </p:nvSpPr>
        <p:spPr>
          <a:xfrm rot="5400000">
            <a:off x="4330540" y="4538953"/>
            <a:ext cx="540059" cy="2520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06272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 Recognition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l" rtl="0"/>
            <a:r>
              <a:rPr lang="en-US" dirty="0" smtClean="0"/>
              <a:t>Fonts vary and the images are taken under natural light conditions, so simple template matching isn’t likely to work (well).</a:t>
            </a:r>
          </a:p>
          <a:p>
            <a:pPr algn="l" rtl="0"/>
            <a:r>
              <a:rPr lang="en-US" dirty="0" smtClean="0"/>
              <a:t>We train a KNN (or possibly SVM) classifier using Chars74k dataset from Microsoft Research:  62 classes, 1016 images per class = </a:t>
            </a:r>
            <a:r>
              <a:rPr lang="he-IL" dirty="0" smtClean="0"/>
              <a:t>62992</a:t>
            </a:r>
            <a:r>
              <a:rPr lang="en-US" dirty="0" smtClean="0"/>
              <a:t> images. [Image]</a:t>
            </a:r>
          </a:p>
          <a:p>
            <a:pPr algn="l" rtl="0"/>
            <a:r>
              <a:rPr lang="en-US" dirty="0" smtClean="0"/>
              <a:t>HOG </a:t>
            </a:r>
            <a:r>
              <a:rPr lang="en-US" dirty="0" smtClean="0"/>
              <a:t>(Histogram of Oriented Gradients) descriptors </a:t>
            </a:r>
            <a:r>
              <a:rPr lang="en-US" dirty="0" smtClean="0"/>
              <a:t>as features vector.</a:t>
            </a:r>
          </a:p>
          <a:p>
            <a:pPr algn="l" rtl="0"/>
            <a:r>
              <a:rPr lang="en-US" dirty="0" smtClean="0"/>
              <a:t>Currently not working because my laptop runs out of memory during training.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083569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results using </a:t>
            </a:r>
            <a:r>
              <a:rPr lang="en-US" dirty="0" err="1" smtClean="0"/>
              <a:t>Matlab’s</a:t>
            </a:r>
            <a:r>
              <a:rPr lang="en-US" dirty="0" smtClean="0"/>
              <a:t> OCR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4314" y="2382615"/>
            <a:ext cx="7842485" cy="3743548"/>
          </a:xfrm>
        </p:spPr>
        <p:txBody>
          <a:bodyPr/>
          <a:lstStyle/>
          <a:p>
            <a:endParaRPr lang="he-IL" dirty="0"/>
          </a:p>
        </p:txBody>
      </p:sp>
      <p:pic>
        <p:nvPicPr>
          <p:cNvPr id="8195" name="Picture 3" descr="D:\icbv\presentation\layout_step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84584" y="1365022"/>
            <a:ext cx="10211570" cy="1452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D:\icbv\presentation\ml_ocr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26932" y="1301270"/>
            <a:ext cx="10211570" cy="1452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D:\icbv\presentation\ml_ocr3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40568" y="2504673"/>
            <a:ext cx="10211570" cy="1697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 descr="D:\icbv\presentation\ml_ocr5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96552" y="3789040"/>
            <a:ext cx="10211570" cy="1969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9" name="Picture 7" descr="D:\icbv\presentation\ml_ocr4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40568" y="5229201"/>
            <a:ext cx="10355586" cy="1702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8548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Word grouping.</a:t>
            </a:r>
          </a:p>
          <a:p>
            <a:pPr algn="l" rtl="0"/>
            <a:r>
              <a:rPr lang="en-US" dirty="0" smtClean="0"/>
              <a:t>Classifier.</a:t>
            </a:r>
          </a:p>
          <a:p>
            <a:pPr algn="l" rtl="0"/>
            <a:r>
              <a:rPr lang="en-US" dirty="0" smtClean="0"/>
              <a:t>More work on noise and artefact removal.</a:t>
            </a:r>
          </a:p>
          <a:p>
            <a:pPr algn="l" rtl="0"/>
            <a:r>
              <a:rPr lang="en-US" dirty="0" smtClean="0"/>
              <a:t>Over segmented and </a:t>
            </a:r>
            <a:r>
              <a:rPr lang="en-US" dirty="0" err="1" smtClean="0"/>
              <a:t>uder</a:t>
            </a:r>
            <a:r>
              <a:rPr lang="en-US" dirty="0" smtClean="0"/>
              <a:t> </a:t>
            </a:r>
            <a:r>
              <a:rPr lang="en-US" smtClean="0"/>
              <a:t>segmented characters.</a:t>
            </a:r>
            <a:endParaRPr lang="en-US" dirty="0" smtClean="0"/>
          </a:p>
          <a:p>
            <a:pPr algn="l" rtl="0"/>
            <a:r>
              <a:rPr lang="en-US" dirty="0" smtClean="0"/>
              <a:t>Relaxation of assumptions - additional book angles, more complicated covers (requires a different approach to segmentation).</a:t>
            </a:r>
          </a:p>
        </p:txBody>
      </p:sp>
    </p:spTree>
    <p:extLst>
      <p:ext uri="{BB962C8B-B14F-4D97-AF65-F5344CB8AC3E}">
        <p14:creationId xmlns:p14="http://schemas.microsoft.com/office/powerpoint/2010/main" val="4178833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he-IL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18839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Main goal: given a photo of a book shelf, correctly identify </a:t>
            </a:r>
            <a:r>
              <a:rPr lang="en-US" dirty="0" smtClean="0"/>
              <a:t>and recognize the </a:t>
            </a:r>
            <a:r>
              <a:rPr lang="en-US" dirty="0" smtClean="0"/>
              <a:t>words on each book spine (title + author).</a:t>
            </a:r>
          </a:p>
          <a:p>
            <a:pPr algn="l" rtl="0"/>
            <a:r>
              <a:rPr lang="en-US" dirty="0" smtClean="0"/>
              <a:t>Display Amazon’s ranking for each book using Amazon’s API.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737950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Pipeline</a:t>
            </a:r>
            <a:endParaRPr lang="he-IL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9496860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82530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Spine Separation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algn="l" rtl="0">
              <a:buFont typeface="+mj-lt"/>
              <a:buAutoNum type="arabicPeriod"/>
            </a:pPr>
            <a:r>
              <a:rPr lang="en-US" dirty="0" smtClean="0"/>
              <a:t>Canny edge detection</a:t>
            </a:r>
          </a:p>
          <a:p>
            <a:pPr marL="514350" indent="-514350" algn="l" rtl="0">
              <a:buFont typeface="+mj-lt"/>
              <a:buAutoNum type="arabicPeriod"/>
            </a:pPr>
            <a:r>
              <a:rPr lang="en-US" dirty="0" smtClean="0"/>
              <a:t>Hough transform:</a:t>
            </a:r>
          </a:p>
          <a:p>
            <a:pPr marL="914400" lvl="1" indent="-514350" algn="l" rtl="0"/>
            <a:r>
              <a:rPr lang="en-US" dirty="0" smtClean="0"/>
              <a:t>Look for approximately vertical lines (-20⁰ to 20⁰)</a:t>
            </a:r>
          </a:p>
          <a:p>
            <a:pPr marL="914400" lvl="1" indent="-514350" algn="l" rtl="0"/>
            <a:r>
              <a:rPr lang="en-US" dirty="0" smtClean="0"/>
              <a:t>Merge nearby lines.</a:t>
            </a:r>
          </a:p>
          <a:p>
            <a:pPr marL="514350" indent="-514350" algn="l" rtl="0">
              <a:buFont typeface="+mj-lt"/>
              <a:buAutoNum type="arabicPeriod"/>
            </a:pPr>
            <a:r>
              <a:rPr lang="en-US" dirty="0" smtClean="0"/>
              <a:t>Crop individual spines and warp to fit a rectangle.</a:t>
            </a:r>
          </a:p>
          <a:p>
            <a:pPr marL="514350" indent="-514350" algn="l" rtl="0">
              <a:buFont typeface="+mj-lt"/>
              <a:buAutoNum type="arabicPeriod"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688300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Spine Separation - Results</a:t>
            </a:r>
            <a:endParaRPr lang="he-IL" dirty="0"/>
          </a:p>
        </p:txBody>
      </p:sp>
      <p:pic>
        <p:nvPicPr>
          <p:cNvPr id="1028" name="Picture 4" descr="D:\icbv\4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54691" y="1600200"/>
            <a:ext cx="6034617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8422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Spine Separation - Results</a:t>
            </a:r>
            <a:endParaRPr lang="he-IL" dirty="0"/>
          </a:p>
        </p:txBody>
      </p:sp>
      <p:pic>
        <p:nvPicPr>
          <p:cNvPr id="2050" name="Picture 2" descr="D:\icbv\presentation\hough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53449" y="1600200"/>
            <a:ext cx="6437102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8272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Spine Separation - Results</a:t>
            </a:r>
            <a:endParaRPr lang="he-IL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  <p:pic>
        <p:nvPicPr>
          <p:cNvPr id="3075" name="Picture 3" descr="D:\icbv\presentation\extracted_spin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" y="1728788"/>
            <a:ext cx="7848600" cy="3400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5571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Segmentation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Challenges:</a:t>
            </a:r>
          </a:p>
          <a:p>
            <a:pPr lvl="1" algn="l" rtl="0"/>
            <a:r>
              <a:rPr lang="en-US" dirty="0" smtClean="0"/>
              <a:t>Variability in colors across both foreground and background.</a:t>
            </a:r>
          </a:p>
          <a:p>
            <a:pPr lvl="1" algn="l" rtl="0"/>
            <a:r>
              <a:rPr lang="en-US" dirty="0" smtClean="0"/>
              <a:t>Non-text graphics.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403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691</TotalTime>
  <Words>682</Words>
  <Application>Microsoft Office PowerPoint</Application>
  <PresentationFormat>On-screen Show (4:3)</PresentationFormat>
  <Paragraphs>92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Book Identification From Bookshelf Images</vt:lpstr>
      <vt:lpstr>Motivation</vt:lpstr>
      <vt:lpstr>Goals</vt:lpstr>
      <vt:lpstr>Pipeline</vt:lpstr>
      <vt:lpstr>Spine Separation</vt:lpstr>
      <vt:lpstr>Spine Separation - Results</vt:lpstr>
      <vt:lpstr>Spine Separation - Results</vt:lpstr>
      <vt:lpstr>Spine Separation - Results</vt:lpstr>
      <vt:lpstr>Text Segmentation</vt:lpstr>
      <vt:lpstr>Text Segmentation - Methodology</vt:lpstr>
      <vt:lpstr>Text Segmentation - Results</vt:lpstr>
      <vt:lpstr>Text Segmentation - Results</vt:lpstr>
      <vt:lpstr>Text Segmentation - Results</vt:lpstr>
      <vt:lpstr>Layout Analysis</vt:lpstr>
      <vt:lpstr>Layout Analysis - Algorithm</vt:lpstr>
      <vt:lpstr>Layout Analysis - Algorithm</vt:lpstr>
      <vt:lpstr>Layout Analysis - Algorithm</vt:lpstr>
      <vt:lpstr>Layout Analysis - Algorithm</vt:lpstr>
      <vt:lpstr>Layout Analysis - Algorithm</vt:lpstr>
      <vt:lpstr>Layout Analysis - Algorithm</vt:lpstr>
      <vt:lpstr>Layout Analysis - Algorithm</vt:lpstr>
      <vt:lpstr>Layout Analysis – Partial Results</vt:lpstr>
      <vt:lpstr>Character Recognition</vt:lpstr>
      <vt:lpstr>Some results using Matlab’s OCR</vt:lpstr>
      <vt:lpstr>Future work</vt:lpstr>
      <vt:lpstr>Questions?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Book Identification From Spine Images</dc:title>
  <dc:creator>Pavel Rubinson</dc:creator>
  <cp:lastModifiedBy>Pavel Rubinson</cp:lastModifiedBy>
  <cp:revision>58</cp:revision>
  <dcterms:created xsi:type="dcterms:W3CDTF">2015-03-25T16:31:42Z</dcterms:created>
  <dcterms:modified xsi:type="dcterms:W3CDTF">2015-03-26T04:04:51Z</dcterms:modified>
</cp:coreProperties>
</file>