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76" r:id="rId4"/>
    <p:sldId id="273" r:id="rId5"/>
    <p:sldId id="274" r:id="rId6"/>
    <p:sldId id="277" r:id="rId7"/>
    <p:sldId id="275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>
      <p:cViewPr varScale="1">
        <p:scale>
          <a:sx n="116" d="100"/>
          <a:sy n="116" d="100"/>
        </p:scale>
        <p:origin x="108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5/4/2016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Recycling Electronics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 Donohue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Statement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438400"/>
            <a:ext cx="6286500" cy="419100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524000" y="1825625"/>
            <a:ext cx="5562600" cy="4270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To let the audience know the amounts of e-waste that are produced by use and how we can cut back on this dramatically by recycling our electronics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9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057400"/>
            <a:ext cx="4978400" cy="373380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524000" y="1825625"/>
            <a:ext cx="4343400" cy="4270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40 million tons of e-waste each year</a:t>
            </a:r>
          </a:p>
          <a:p>
            <a:r>
              <a:rPr lang="en-US" dirty="0" smtClean="0"/>
              <a:t>3.2 million tons in the US </a:t>
            </a:r>
          </a:p>
          <a:p>
            <a:r>
              <a:rPr lang="en-US" dirty="0" smtClean="0"/>
              <a:t>80% of e-waste is not recycled</a:t>
            </a:r>
          </a:p>
          <a:p>
            <a:r>
              <a:rPr lang="en-US" dirty="0" smtClean="0"/>
              <a:t>Many materials used are toxic when burned</a:t>
            </a:r>
          </a:p>
          <a:p>
            <a:pPr marL="0" indent="0">
              <a:buNone/>
            </a:pPr>
            <a:r>
              <a:rPr lang="en-US" sz="1600" dirty="0" smtClean="0"/>
              <a:t>(Green Leigh, Choi, &amp; </a:t>
            </a:r>
            <a:r>
              <a:rPr lang="en-US" sz="1600" dirty="0" err="1" smtClean="0"/>
              <a:t>Hoelzel</a:t>
            </a:r>
            <a:r>
              <a:rPr lang="en-US" sz="1600" dirty="0" smtClean="0"/>
              <a:t>, 2012)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8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Places to recycle electronics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133600"/>
            <a:ext cx="4251203" cy="376656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24000" y="1825625"/>
            <a:ext cx="4343400" cy="4270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Best Buy</a:t>
            </a:r>
          </a:p>
          <a:p>
            <a:r>
              <a:rPr lang="en-US" dirty="0" smtClean="0"/>
              <a:t>Staples</a:t>
            </a:r>
          </a:p>
          <a:p>
            <a:r>
              <a:rPr lang="en-US" dirty="0" smtClean="0"/>
              <a:t>Dell</a:t>
            </a:r>
          </a:p>
          <a:p>
            <a:r>
              <a:rPr lang="en-US" dirty="0" smtClean="0"/>
              <a:t>Mobile Carriers</a:t>
            </a:r>
          </a:p>
          <a:p>
            <a:r>
              <a:rPr lang="en-US" dirty="0" smtClean="0"/>
              <a:t>Office Depot / OfficeMax</a:t>
            </a:r>
          </a:p>
          <a:p>
            <a:r>
              <a:rPr lang="en-US" dirty="0" smtClean="0"/>
              <a:t>Local Recycling Centers</a:t>
            </a:r>
          </a:p>
          <a:p>
            <a:pPr marL="0" indent="0">
              <a:buNone/>
            </a:pPr>
            <a:r>
              <a:rPr lang="en-US" sz="1600" dirty="0" smtClean="0"/>
              <a:t>(Griffith, </a:t>
            </a:r>
            <a:r>
              <a:rPr lang="en-US" sz="1600" dirty="0"/>
              <a:t>2016)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3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151021"/>
            <a:ext cx="5715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people don’t recycling electronics: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know where to recycle them</a:t>
            </a:r>
          </a:p>
          <a:p>
            <a:r>
              <a:rPr lang="en-US" dirty="0" smtClean="0"/>
              <a:t>It’s too hard </a:t>
            </a:r>
          </a:p>
          <a:p>
            <a:r>
              <a:rPr lang="en-US" dirty="0" smtClean="0"/>
              <a:t>It’s not a big deal</a:t>
            </a:r>
          </a:p>
          <a:p>
            <a:r>
              <a:rPr lang="en-US" dirty="0" smtClean="0"/>
              <a:t>Not worth their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2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electronics recycling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0" y="1825625"/>
            <a:ext cx="5181600" cy="4270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Conserves natural resources</a:t>
            </a:r>
          </a:p>
          <a:p>
            <a:r>
              <a:rPr lang="en-US" dirty="0" smtClean="0"/>
              <a:t>Avoids air &amp; water pollution</a:t>
            </a:r>
          </a:p>
          <a:p>
            <a:r>
              <a:rPr lang="en-US" dirty="0" smtClean="0"/>
              <a:t>One million laptops = electricity for 3,500 US homes</a:t>
            </a:r>
          </a:p>
          <a:p>
            <a:r>
              <a:rPr lang="en-US" dirty="0" smtClean="0"/>
              <a:t>One </a:t>
            </a:r>
            <a:r>
              <a:rPr lang="en-US" dirty="0" err="1" smtClean="0"/>
              <a:t>millon</a:t>
            </a:r>
            <a:r>
              <a:rPr lang="en-US" dirty="0" smtClean="0"/>
              <a:t> cell phones = 35k </a:t>
            </a:r>
            <a:r>
              <a:rPr lang="en-US" dirty="0" err="1" smtClean="0"/>
              <a:t>lbs</a:t>
            </a:r>
            <a:r>
              <a:rPr lang="en-US" dirty="0" smtClean="0"/>
              <a:t> of copper, 772 </a:t>
            </a:r>
            <a:r>
              <a:rPr lang="en-US" dirty="0" err="1" smtClean="0"/>
              <a:t>lbs</a:t>
            </a:r>
            <a:r>
              <a:rPr lang="en-US" dirty="0" smtClean="0"/>
              <a:t> of silver, 75 pounds of gold, 33 </a:t>
            </a:r>
            <a:r>
              <a:rPr lang="en-US" dirty="0" err="1" smtClean="0"/>
              <a:t>lbs</a:t>
            </a:r>
            <a:r>
              <a:rPr lang="en-US" dirty="0" smtClean="0"/>
              <a:t> of palladium</a:t>
            </a:r>
          </a:p>
          <a:p>
            <a:pPr marL="0" indent="0">
              <a:buNone/>
            </a:pPr>
            <a:r>
              <a:rPr lang="en-US" sz="1600" dirty="0"/>
              <a:t>(United States Environmental Protection Agency, 2016)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47" y="1560512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0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can do to help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Donate old usable electronics</a:t>
            </a:r>
            <a:endParaRPr dirty="0"/>
          </a:p>
          <a:p>
            <a:r>
              <a:rPr lang="en-US" dirty="0" smtClean="0"/>
              <a:t>Support local recycling centers</a:t>
            </a:r>
            <a:endParaRPr dirty="0"/>
          </a:p>
          <a:p>
            <a:r>
              <a:rPr lang="en-US" dirty="0" smtClean="0"/>
              <a:t>Trade-in old electronics when upgrading</a:t>
            </a:r>
          </a:p>
          <a:p>
            <a:r>
              <a:rPr lang="en-US" dirty="0" smtClean="0"/>
              <a:t>Think before tossing  old electronics in the garbage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14400"/>
            <a:ext cx="5943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Green Leigh, N., Choi, T., &amp; </a:t>
            </a:r>
            <a:r>
              <a:rPr lang="en-US" dirty="0" err="1"/>
              <a:t>Hoelzel</a:t>
            </a:r>
            <a:r>
              <a:rPr lang="en-US" dirty="0"/>
              <a:t>, N. Z. (2012). New Insights into Electronic Waste Recycling in Metropolitan Areas. </a:t>
            </a:r>
            <a:r>
              <a:rPr lang="en-US" i="1" dirty="0"/>
              <a:t>Journal of Industrial Ecology</a:t>
            </a:r>
            <a:r>
              <a:rPr lang="en-US" dirty="0"/>
              <a:t>, 940-950.</a:t>
            </a:r>
          </a:p>
          <a:p>
            <a:r>
              <a:rPr lang="en-US" dirty="0"/>
              <a:t>Griffith, E. (2016, April). How to </a:t>
            </a:r>
            <a:r>
              <a:rPr lang="en-US" dirty="0" err="1"/>
              <a:t>Recyle</a:t>
            </a:r>
            <a:r>
              <a:rPr lang="en-US" dirty="0"/>
              <a:t> Your Technology. </a:t>
            </a:r>
            <a:r>
              <a:rPr lang="en-US" i="1" dirty="0"/>
              <a:t>PC Magazine</a:t>
            </a:r>
            <a:r>
              <a:rPr lang="en-US" dirty="0"/>
              <a:t>, pp. 120-125. Retrieved from PC Magazine.</a:t>
            </a:r>
          </a:p>
          <a:p>
            <a:r>
              <a:rPr lang="en-US" dirty="0"/>
              <a:t>United States Environmental Protection Agency. (2016, April 7). </a:t>
            </a:r>
            <a:r>
              <a:rPr lang="en-US" i="1" dirty="0"/>
              <a:t>Electronics Donation and </a:t>
            </a:r>
            <a:r>
              <a:rPr lang="en-US" i="1" dirty="0" err="1"/>
              <a:t>Recyling</a:t>
            </a:r>
            <a:r>
              <a:rPr lang="en-US" dirty="0"/>
              <a:t>. Retrieved from United States Environmental Protection Agency: https://www.epa.gov/recycle/electronics-donation-and-recycling#why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293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Tech Computer 16x9</vt:lpstr>
      <vt:lpstr>Recycling Electronics</vt:lpstr>
      <vt:lpstr>Purpose Statement</vt:lpstr>
      <vt:lpstr>Background info</vt:lpstr>
      <vt:lpstr>Places to recycle electronics</vt:lpstr>
      <vt:lpstr>Why people don’t recycling electronics:</vt:lpstr>
      <vt:lpstr>Benefits of electronics recycling</vt:lpstr>
      <vt:lpstr>What you can do to help</vt:lpstr>
      <vt:lpstr>Works Cited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2016-05-02T03:31:36Z</dcterms:created>
  <dcterms:modified xsi:type="dcterms:W3CDTF">2016-05-04T17:51:00Z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