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9" r:id="rId4"/>
    <p:sldId id="270" r:id="rId5"/>
    <p:sldId id="271" r:id="rId6"/>
    <p:sldId id="272" r:id="rId7"/>
    <p:sldId id="263" r:id="rId8"/>
    <p:sldId id="256" r:id="rId9"/>
    <p:sldId id="257" r:id="rId10"/>
    <p:sldId id="258"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B2753F3-DE73-46C1-B990-D80DE9D7FC12}">
          <p14:sldIdLst>
            <p14:sldId id="269"/>
            <p14:sldId id="270"/>
            <p14:sldId id="272"/>
            <p14:sldId id="263"/>
            <p14:sldId id="257"/>
            <p14:sldId id="261"/>
            <p14:sldId id="262"/>
            <p14:sldId id="271"/>
            <p14:sldId id="256"/>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0E8E54AD-4876-4968-919E-3EB5D7F9B83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0E8E54AD-4876-4968-919E-3EB5D7F9B837}"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E8E54AD-4876-4968-919E-3EB5D7F9B837}"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E54AD-4876-4968-919E-3EB5D7F9B837}"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E8E54AD-4876-4968-919E-3EB5D7F9B83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E8E54AD-4876-4968-919E-3EB5D7F9B83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E8E54AD-4876-4968-919E-3EB5D7F9B837}"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0E8E54AD-4876-4968-919E-3EB5D7F9B83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0E8E54AD-4876-4968-919E-3EB5D7F9B837}"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E8E54AD-4876-4968-919E-3EB5D7F9B837}"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E54AD-4876-4968-919E-3EB5D7F9B837}"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E8E54AD-4876-4968-919E-3EB5D7F9B83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E8E54AD-4876-4968-919E-3EB5D7F9B837}"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2754BC-88C0-4133-9F52-F7E3E0893BA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E54AD-4876-4968-919E-3EB5D7F9B837}"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754BC-88C0-4133-9F52-F7E3E0893BA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E54AD-4876-4968-919E-3EB5D7F9B837}"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754BC-88C0-4133-9F52-F7E3E0893BA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3715"/>
          </a:xfrm>
        </p:spPr>
        <p:txBody>
          <a:bodyPr>
            <a:normAutofit fontScale="90000"/>
          </a:bodyPr>
          <a:p>
            <a:r>
              <a:rPr lang="en-IE" altLang="en-US"/>
              <a:t>Report 1 of 4</a:t>
            </a:r>
            <a:endParaRPr lang="en-IE" altLang="en-US"/>
          </a:p>
        </p:txBody>
      </p:sp>
      <p:sp>
        <p:nvSpPr>
          <p:cNvPr id="4" name="Text Box 3"/>
          <p:cNvSpPr txBox="1"/>
          <p:nvPr/>
        </p:nvSpPr>
        <p:spPr>
          <a:xfrm>
            <a:off x="100330" y="1204595"/>
            <a:ext cx="11946890" cy="5384800"/>
          </a:xfrm>
          <a:prstGeom prst="rect">
            <a:avLst/>
          </a:prstGeom>
          <a:noFill/>
        </p:spPr>
        <p:txBody>
          <a:bodyPr wrap="square" rtlCol="0">
            <a:spAutoFit/>
          </a:bodyPr>
          <a:p>
            <a:r>
              <a:rPr lang="en-US" sz="1400">
                <a:solidFill>
                  <a:srgbClr val="FF0000"/>
                </a:solidFill>
              </a:rPr>
              <a:t>Introduction: What is the essential story being told by your site and what type of structure did you choose to implement.</a:t>
            </a:r>
            <a:endParaRPr lang="en-US" sz="1400"/>
          </a:p>
          <a:p>
            <a:r>
              <a:rPr lang="en-US" sz="1400"/>
              <a:t> </a:t>
            </a:r>
            <a:endParaRPr lang="en-US" sz="1400"/>
          </a:p>
          <a:p>
            <a:r>
              <a:rPr lang="en-US" sz="1400"/>
              <a:t>I have decided to create a site that is a sort of a magazine and dinamically updated newsletter of 2019 Matera's events and initiatives.</a:t>
            </a:r>
            <a:endParaRPr lang="en-US" sz="1400"/>
          </a:p>
          <a:p>
            <a:r>
              <a:rPr lang="en-US" sz="1400"/>
              <a:t>Matera is my hometown and this year is the European Capital of Culture with daily events and attractions planned all over the city.</a:t>
            </a:r>
            <a:endParaRPr lang="en-US" sz="1400"/>
          </a:p>
          <a:p>
            <a:r>
              <a:rPr lang="en-US" sz="1400"/>
              <a:t>I wanted to create a site with maps and multimedia that allow the user to explore not only the geography of the city and plan ahead their visit but also to experience visually the multiple facets of the events and attractions via video, social media and photos.</a:t>
            </a:r>
            <a:endParaRPr lang="en-US" sz="1400"/>
          </a:p>
          <a:p>
            <a:r>
              <a:rPr lang="en-US" sz="1400"/>
              <a:t>I have created a structure similar to the South London Online Reading Site but integrating the opendata content available on the offical site: https://www.matera-basilicata2019.it/en/ and used a new wireframe to adapt the structure of the site to the content and purpouse.</a:t>
            </a:r>
            <a:endParaRPr lang="en-US" sz="1400"/>
          </a:p>
          <a:p>
            <a:r>
              <a:rPr lang="en-US" sz="1400"/>
              <a:t> </a:t>
            </a:r>
            <a:endParaRPr lang="en-US" sz="1400"/>
          </a:p>
          <a:p>
            <a:r>
              <a:rPr lang="en-US" sz="1400"/>
              <a:t>Home page: is the main portal and provide links to the other pages a brief description of the site and a dynamic tweet feed with the latest news from the official site of the event.</a:t>
            </a:r>
            <a:endParaRPr lang="en-US" sz="1400"/>
          </a:p>
          <a:p>
            <a:r>
              <a:rPr lang="en-US" sz="1400"/>
              <a:t> </a:t>
            </a:r>
            <a:endParaRPr lang="en-US" sz="1400"/>
          </a:p>
          <a:p>
            <a:r>
              <a:rPr lang="en-US" sz="1400"/>
              <a:t>Events page: The page where you can navigate the programme of the event, you will find the main highlights from the programme in the main body of the page and on the side you will find a widget with the monthly events and the twitter feed of the events' page with the latest news.</a:t>
            </a:r>
            <a:endParaRPr lang="en-US" sz="1400"/>
          </a:p>
          <a:p>
            <a:r>
              <a:rPr lang="en-US" sz="1400"/>
              <a:t> </a:t>
            </a:r>
            <a:endParaRPr lang="en-US" sz="1400"/>
          </a:p>
          <a:p>
            <a:r>
              <a:rPr lang="en-US" sz="1400"/>
              <a:t>Events Map Page: A full map of the locations and venue where the events take place and the highlights of the top venues where the events take place.</a:t>
            </a:r>
            <a:endParaRPr lang="en-US" sz="1400"/>
          </a:p>
          <a:p>
            <a:r>
              <a:rPr lang="en-US" sz="1400"/>
              <a:t> </a:t>
            </a:r>
            <a:endParaRPr lang="en-US" sz="1400"/>
          </a:p>
          <a:p>
            <a:r>
              <a:rPr lang="en-US" sz="1400"/>
              <a:t>Attractions Map Page: Aside from the Cultural Events visitors want to know the main attractions of the city, here another map using Gooogle Maps API to explore the main attractions of the city with major attractions described.</a:t>
            </a:r>
            <a:endParaRPr lang="en-US" sz="1400"/>
          </a:p>
          <a:p>
            <a:r>
              <a:rPr lang="en-US" sz="1400"/>
              <a:t> </a:t>
            </a:r>
            <a:endParaRPr lang="en-US" sz="1400"/>
          </a:p>
          <a:p>
            <a:r>
              <a:rPr lang="en-US" sz="1400"/>
              <a:t>Media Page: A media gallery page containing a Youtube dynamic API video playlist and a Javascript Picture Slideshow/carousel, together with an Instagram API widget updated dynamically and the official site Facebook page widget with the latest updates.</a:t>
            </a:r>
            <a:endParaRPr lang="en-US"/>
          </a:p>
          <a:p>
            <a:r>
              <a:rPr lang="en-US"/>
              <a:t> </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63825" y="2563142"/>
            <a:ext cx="1887523" cy="4156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GB"/>
          </a:p>
        </p:txBody>
      </p:sp>
      <p:sp>
        <p:nvSpPr>
          <p:cNvPr id="10" name="Rectangle 9"/>
          <p:cNvSpPr/>
          <p:nvPr/>
        </p:nvSpPr>
        <p:spPr>
          <a:xfrm>
            <a:off x="1258350" y="5712902"/>
            <a:ext cx="6870583" cy="964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258347" y="3058230"/>
            <a:ext cx="6870583" cy="260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BODI</a:t>
            </a:r>
            <a:endParaRPr lang="en-GB" dirty="0"/>
          </a:p>
        </p:txBody>
      </p:sp>
      <p:sp>
        <p:nvSpPr>
          <p:cNvPr id="12" name="Rectangle 11"/>
          <p:cNvSpPr/>
          <p:nvPr/>
        </p:nvSpPr>
        <p:spPr>
          <a:xfrm>
            <a:off x="1258347" y="2009795"/>
            <a:ext cx="8993001" cy="482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endParaRPr lang="en-GB" dirty="0"/>
          </a:p>
        </p:txBody>
      </p:sp>
      <p:sp>
        <p:nvSpPr>
          <p:cNvPr id="14" name="Rectangle 13"/>
          <p:cNvSpPr/>
          <p:nvPr/>
        </p:nvSpPr>
        <p:spPr>
          <a:xfrm>
            <a:off x="1258348" y="931625"/>
            <a:ext cx="8993000" cy="10279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
            </a:r>
            <a:endParaRPr lang="en-GB" dirty="0"/>
          </a:p>
        </p:txBody>
      </p:sp>
      <p:sp>
        <p:nvSpPr>
          <p:cNvPr id="15" name="TextBox 14"/>
          <p:cNvSpPr txBox="1"/>
          <p:nvPr/>
        </p:nvSpPr>
        <p:spPr>
          <a:xfrm>
            <a:off x="3154964" y="1070952"/>
            <a:ext cx="4152551" cy="646331"/>
          </a:xfrm>
          <a:prstGeom prst="rect">
            <a:avLst/>
          </a:prstGeom>
          <a:noFill/>
        </p:spPr>
        <p:txBody>
          <a:bodyPr wrap="square" rtlCol="0">
            <a:spAutoFit/>
          </a:bodyPr>
          <a:lstStyle/>
          <a:p>
            <a:pPr algn="ctr"/>
            <a:r>
              <a:rPr lang="en-US" dirty="0"/>
              <a:t>	HEADER </a:t>
            </a:r>
            <a:endParaRPr lang="en-US" dirty="0"/>
          </a:p>
          <a:p>
            <a:pPr algn="ctr"/>
            <a:r>
              <a:rPr lang="en-US" dirty="0"/>
              <a:t>	BANNER</a:t>
            </a:r>
            <a:endParaRPr lang="en-GB" dirty="0"/>
          </a:p>
        </p:txBody>
      </p:sp>
      <p:sp>
        <p:nvSpPr>
          <p:cNvPr id="18" name="Rectangle 17"/>
          <p:cNvSpPr/>
          <p:nvPr/>
        </p:nvSpPr>
        <p:spPr>
          <a:xfrm>
            <a:off x="2483140" y="2093853"/>
            <a:ext cx="453006" cy="280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9" name="Rectangle 18"/>
          <p:cNvSpPr/>
          <p:nvPr/>
        </p:nvSpPr>
        <p:spPr>
          <a:xfrm>
            <a:off x="3154956" y="2098976"/>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20" name="Rectangle 19"/>
          <p:cNvSpPr/>
          <p:nvPr/>
        </p:nvSpPr>
        <p:spPr>
          <a:xfrm>
            <a:off x="3875705" y="2105249"/>
            <a:ext cx="453006" cy="24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21" name="Rectangle 20"/>
          <p:cNvSpPr/>
          <p:nvPr/>
        </p:nvSpPr>
        <p:spPr>
          <a:xfrm>
            <a:off x="4634918" y="2094657"/>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22" name="Rectangle 21"/>
          <p:cNvSpPr/>
          <p:nvPr/>
        </p:nvSpPr>
        <p:spPr>
          <a:xfrm>
            <a:off x="5394131" y="2094657"/>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GB" dirty="0"/>
          </a:p>
        </p:txBody>
      </p:sp>
      <p:sp>
        <p:nvSpPr>
          <p:cNvPr id="23" name="TextBox 22"/>
          <p:cNvSpPr txBox="1"/>
          <p:nvPr/>
        </p:nvSpPr>
        <p:spPr>
          <a:xfrm>
            <a:off x="6153344" y="2048289"/>
            <a:ext cx="1585519" cy="369332"/>
          </a:xfrm>
          <a:prstGeom prst="rect">
            <a:avLst/>
          </a:prstGeom>
          <a:noFill/>
        </p:spPr>
        <p:txBody>
          <a:bodyPr wrap="square" rtlCol="0">
            <a:spAutoFit/>
          </a:bodyPr>
          <a:lstStyle/>
          <a:p>
            <a:r>
              <a:rPr lang="en-US" dirty="0"/>
              <a:t>NAVIGATION </a:t>
            </a:r>
            <a:endParaRPr lang="en-GB" dirty="0"/>
          </a:p>
        </p:txBody>
      </p:sp>
      <p:sp>
        <p:nvSpPr>
          <p:cNvPr id="24" name="Rectangle 23"/>
          <p:cNvSpPr/>
          <p:nvPr/>
        </p:nvSpPr>
        <p:spPr>
          <a:xfrm>
            <a:off x="1317071" y="3142499"/>
            <a:ext cx="6653521" cy="12284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1314972" y="4418274"/>
            <a:ext cx="6655620" cy="11769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p:cNvSpPr txBox="1"/>
          <p:nvPr/>
        </p:nvSpPr>
        <p:spPr>
          <a:xfrm>
            <a:off x="2709645" y="4829392"/>
            <a:ext cx="3758267" cy="369332"/>
          </a:xfrm>
          <a:prstGeom prst="rect">
            <a:avLst/>
          </a:prstGeom>
          <a:noFill/>
        </p:spPr>
        <p:txBody>
          <a:bodyPr wrap="square" rtlCol="0">
            <a:spAutoFit/>
          </a:bodyPr>
          <a:lstStyle/>
          <a:p>
            <a:pPr algn="ctr"/>
            <a:r>
              <a:rPr lang="en-US" dirty="0"/>
              <a:t>PHOTO SLIDESHOW/CAROUSEL</a:t>
            </a:r>
            <a:endParaRPr lang="en-GB" dirty="0"/>
          </a:p>
        </p:txBody>
      </p:sp>
      <p:sp>
        <p:nvSpPr>
          <p:cNvPr id="41" name="TextBox 40"/>
          <p:cNvSpPr txBox="1"/>
          <p:nvPr/>
        </p:nvSpPr>
        <p:spPr>
          <a:xfrm>
            <a:off x="3506598" y="3549934"/>
            <a:ext cx="2961314" cy="376637"/>
          </a:xfrm>
          <a:prstGeom prst="rect">
            <a:avLst/>
          </a:prstGeom>
          <a:noFill/>
        </p:spPr>
        <p:txBody>
          <a:bodyPr wrap="square" rtlCol="0">
            <a:spAutoFit/>
          </a:bodyPr>
          <a:lstStyle/>
          <a:p>
            <a:pPr algn="ctr"/>
            <a:r>
              <a:rPr lang="en-US" dirty="0"/>
              <a:t>YOUTUBE PLAYLIST</a:t>
            </a:r>
            <a:endParaRPr lang="en-GB" dirty="0"/>
          </a:p>
        </p:txBody>
      </p:sp>
      <p:sp>
        <p:nvSpPr>
          <p:cNvPr id="43" name="TextBox 42"/>
          <p:cNvSpPr txBox="1"/>
          <p:nvPr/>
        </p:nvSpPr>
        <p:spPr>
          <a:xfrm>
            <a:off x="1690382" y="5995022"/>
            <a:ext cx="5939406" cy="369332"/>
          </a:xfrm>
          <a:prstGeom prst="rect">
            <a:avLst/>
          </a:prstGeom>
          <a:noFill/>
        </p:spPr>
        <p:txBody>
          <a:bodyPr wrap="square" rtlCol="0">
            <a:spAutoFit/>
          </a:bodyPr>
          <a:lstStyle/>
          <a:p>
            <a:pPr algn="ctr"/>
            <a:r>
              <a:rPr lang="en-US" dirty="0"/>
              <a:t>CONTACT DETAILS</a:t>
            </a:r>
            <a:endParaRPr lang="en-GB" dirty="0"/>
          </a:p>
        </p:txBody>
      </p:sp>
      <p:sp>
        <p:nvSpPr>
          <p:cNvPr id="4" name="Rectangle 3"/>
          <p:cNvSpPr/>
          <p:nvPr/>
        </p:nvSpPr>
        <p:spPr>
          <a:xfrm>
            <a:off x="1258347" y="2563142"/>
            <a:ext cx="6870583" cy="428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455489" y="2600671"/>
            <a:ext cx="6283374" cy="369332"/>
          </a:xfrm>
          <a:prstGeom prst="rect">
            <a:avLst/>
          </a:prstGeom>
          <a:noFill/>
        </p:spPr>
        <p:txBody>
          <a:bodyPr wrap="square" rtlCol="0">
            <a:spAutoFit/>
          </a:bodyPr>
          <a:lstStyle/>
          <a:p>
            <a:pPr algn="ctr"/>
            <a:r>
              <a:rPr lang="en-US" dirty="0"/>
              <a:t>INTRODUCTION</a:t>
            </a:r>
            <a:endParaRPr lang="en-GB" dirty="0"/>
          </a:p>
        </p:txBody>
      </p:sp>
      <p:sp>
        <p:nvSpPr>
          <p:cNvPr id="16" name="Rectangle 15"/>
          <p:cNvSpPr/>
          <p:nvPr/>
        </p:nvSpPr>
        <p:spPr>
          <a:xfrm>
            <a:off x="8462395" y="2663566"/>
            <a:ext cx="1702965" cy="1572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8449811" y="4370978"/>
            <a:ext cx="1715549" cy="22581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8615495" y="2970003"/>
            <a:ext cx="1283515" cy="646331"/>
          </a:xfrm>
          <a:prstGeom prst="rect">
            <a:avLst/>
          </a:prstGeom>
          <a:noFill/>
        </p:spPr>
        <p:txBody>
          <a:bodyPr wrap="square" rtlCol="0">
            <a:spAutoFit/>
          </a:bodyPr>
          <a:lstStyle/>
          <a:p>
            <a:r>
              <a:rPr lang="en-US" dirty="0"/>
              <a:t>INSTAGRAM WIDGET</a:t>
            </a:r>
            <a:endParaRPr lang="en-GB" dirty="0"/>
          </a:p>
        </p:txBody>
      </p:sp>
      <p:sp>
        <p:nvSpPr>
          <p:cNvPr id="38" name="TextBox 37"/>
          <p:cNvSpPr txBox="1"/>
          <p:nvPr/>
        </p:nvSpPr>
        <p:spPr>
          <a:xfrm>
            <a:off x="8615495" y="4655835"/>
            <a:ext cx="1283515" cy="646331"/>
          </a:xfrm>
          <a:prstGeom prst="rect">
            <a:avLst/>
          </a:prstGeom>
          <a:noFill/>
        </p:spPr>
        <p:txBody>
          <a:bodyPr wrap="square" rtlCol="0">
            <a:spAutoFit/>
          </a:bodyPr>
          <a:lstStyle/>
          <a:p>
            <a:r>
              <a:rPr lang="en-US" dirty="0"/>
              <a:t>FACEBOOK WIDGET</a:t>
            </a:r>
            <a:endParaRPr lang="en-GB" dirty="0"/>
          </a:p>
        </p:txBody>
      </p:sp>
      <p:sp>
        <p:nvSpPr>
          <p:cNvPr id="2" name="Title 1"/>
          <p:cNvSpPr>
            <a:spLocks noGrp="1"/>
          </p:cNvSpPr>
          <p:nvPr>
            <p:ph type="title"/>
          </p:nvPr>
        </p:nvSpPr>
        <p:spPr>
          <a:xfrm>
            <a:off x="838200" y="365126"/>
            <a:ext cx="10515600" cy="431284"/>
          </a:xfrm>
        </p:spPr>
        <p:txBody>
          <a:bodyPr>
            <a:noAutofit/>
          </a:bodyPr>
          <a:lstStyle/>
          <a:p>
            <a:r>
              <a:rPr lang="en-US" sz="2800" dirty="0"/>
              <a:t>PAGE 5 – MEDIA PAGE</a:t>
            </a: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3715"/>
          </a:xfrm>
        </p:spPr>
        <p:txBody>
          <a:bodyPr>
            <a:normAutofit fontScale="90000"/>
          </a:bodyPr>
          <a:p>
            <a:r>
              <a:rPr lang="en-IE" altLang="en-US"/>
              <a:t>Report 2 of 4</a:t>
            </a:r>
            <a:endParaRPr lang="en-IE" altLang="en-US"/>
          </a:p>
        </p:txBody>
      </p:sp>
      <p:sp>
        <p:nvSpPr>
          <p:cNvPr id="4" name="Text Box 3"/>
          <p:cNvSpPr txBox="1"/>
          <p:nvPr/>
        </p:nvSpPr>
        <p:spPr>
          <a:xfrm>
            <a:off x="122555" y="1212215"/>
            <a:ext cx="11946890" cy="5754370"/>
          </a:xfrm>
          <a:prstGeom prst="rect">
            <a:avLst/>
          </a:prstGeom>
          <a:noFill/>
        </p:spPr>
        <p:txBody>
          <a:bodyPr wrap="square" rtlCol="0">
            <a:spAutoFit/>
          </a:bodyPr>
          <a:p>
            <a:r>
              <a:rPr lang="en-US" sz="1400">
                <a:solidFill>
                  <a:srgbClr val="FF0000"/>
                </a:solidFill>
              </a:rPr>
              <a:t>State 3 things that have inspired you when creating your website. These could include guest speakers, other websites, artists, developers etc.</a:t>
            </a:r>
            <a:endParaRPr lang="en-US" sz="1400"/>
          </a:p>
          <a:p>
            <a:r>
              <a:rPr lang="en-US" sz="1400"/>
              <a:t> </a:t>
            </a:r>
            <a:endParaRPr lang="en-US" sz="1400"/>
          </a:p>
          <a:p>
            <a:r>
              <a:rPr lang="en-US" sz="1400"/>
              <a:t>•  </a:t>
            </a:r>
            <a:r>
              <a:rPr lang="en-IE" altLang="en-US" sz="1400"/>
              <a:t>	</a:t>
            </a:r>
            <a:r>
              <a:rPr lang="en-US" sz="1400"/>
              <a:t>The main source of inspiration is the website: https://www.matera-basilicata2019.it/en/  graphically elegant and dynamically visual. The content and </a:t>
            </a:r>
            <a:r>
              <a:rPr lang="en-IE" altLang="en-US" sz="1400"/>
              <a:t>	</a:t>
            </a:r>
            <a:r>
              <a:rPr lang="en-US" sz="1400"/>
              <a:t>information is following the concept of the Programme which is Open Future, all the information is creative common and shared with everyone willing </a:t>
            </a:r>
            <a:r>
              <a:rPr lang="en-IE" altLang="en-US" sz="1400"/>
              <a:t>	</a:t>
            </a:r>
            <a:r>
              <a:rPr lang="en-US" sz="1400"/>
              <a:t>to use it.</a:t>
            </a:r>
            <a:endParaRPr lang="en-US" sz="1400"/>
          </a:p>
          <a:p>
            <a:r>
              <a:rPr lang="en-US" sz="1400"/>
              <a:t>•	The second inspiration are the travel blog of which I am passionate and I developed the site also based on my personal blog that is publicly published </a:t>
            </a:r>
            <a:r>
              <a:rPr lang="en-IE" altLang="en-US" sz="1400"/>
              <a:t>	</a:t>
            </a:r>
            <a:r>
              <a:rPr lang="en-US" sz="1400"/>
              <a:t>and with almost 500000 visits so far.</a:t>
            </a:r>
            <a:endParaRPr lang="en-US" sz="1400"/>
          </a:p>
          <a:p>
            <a:r>
              <a:rPr lang="en-US" sz="1400"/>
              <a:t>•	The third inspiration is the love for my unique hometown and the desire to contribute in this special year for my city.</a:t>
            </a:r>
            <a:endParaRPr lang="en-US" sz="1400"/>
          </a:p>
          <a:p>
            <a:r>
              <a:rPr lang="en-US" sz="1400"/>
              <a:t> </a:t>
            </a:r>
            <a:endParaRPr lang="en-US" sz="1400"/>
          </a:p>
          <a:p>
            <a:r>
              <a:rPr lang="en-US" sz="1400">
                <a:solidFill>
                  <a:srgbClr val="FF0000"/>
                </a:solidFill>
              </a:rPr>
              <a:t>State 3 ways in which your site is accessible.</a:t>
            </a:r>
            <a:endParaRPr lang="en-US" sz="1400"/>
          </a:p>
          <a:p>
            <a:r>
              <a:rPr lang="en-US" sz="1400"/>
              <a:t> </a:t>
            </a:r>
            <a:endParaRPr lang="en-US" sz="1400"/>
          </a:p>
          <a:p>
            <a:r>
              <a:rPr lang="en-US" sz="1400"/>
              <a:t>•	I have used a responsive design and the site resize responsively on multiple devices (mobile/tablets/desktop) to adapt accordingly to need and zoom </a:t>
            </a:r>
            <a:r>
              <a:rPr lang="en-IE" altLang="en-US" sz="1400"/>
              <a:t>	</a:t>
            </a:r>
            <a:r>
              <a:rPr lang="en-US" sz="1400"/>
              <a:t>necessity.</a:t>
            </a:r>
            <a:endParaRPr lang="en-US" sz="1400"/>
          </a:p>
          <a:p>
            <a:r>
              <a:rPr lang="en-US" sz="1400"/>
              <a:t>•	I have used a large font to facilitate reading and tried to maximize screen estate</a:t>
            </a:r>
            <a:endParaRPr lang="en-US" sz="1400"/>
          </a:p>
          <a:p>
            <a:r>
              <a:rPr lang="en-US" sz="1400"/>
              <a:t>•	I have used consistent color palette to avoid sharp contrasts and maintain a soft and balanced viewing experience.</a:t>
            </a:r>
            <a:endParaRPr lang="en-US" sz="1400"/>
          </a:p>
          <a:p>
            <a:r>
              <a:rPr lang="en-US" sz="1400"/>
              <a:t> </a:t>
            </a:r>
            <a:endParaRPr lang="en-US" sz="1400"/>
          </a:p>
          <a:p>
            <a:r>
              <a:rPr lang="en-US" sz="1400">
                <a:solidFill>
                  <a:srgbClr val="FF0000"/>
                </a:solidFill>
              </a:rPr>
              <a:t>State 3 ways in which you have considered usability in your site.</a:t>
            </a:r>
            <a:endParaRPr lang="en-US" sz="1400"/>
          </a:p>
          <a:p>
            <a:r>
              <a:rPr lang="en-US" sz="1400"/>
              <a:t> </a:t>
            </a:r>
            <a:endParaRPr lang="en-US" sz="1400"/>
          </a:p>
          <a:p>
            <a:r>
              <a:rPr lang="en-US" sz="1400"/>
              <a:t>•	I wanted something that is simple and of intuitive immediate use without too much cluttering. Something that can be used by the widest public </a:t>
            </a:r>
            <a:r>
              <a:rPr lang="en-IE" altLang="en-US" sz="1400"/>
              <a:t>	</a:t>
            </a:r>
            <a:r>
              <a:rPr lang="en-US" sz="1400"/>
              <a:t>possible in order to spread the message as widely as possible. </a:t>
            </a:r>
            <a:endParaRPr lang="en-US" sz="1400"/>
          </a:p>
          <a:p>
            <a:r>
              <a:rPr lang="en-US" sz="1400"/>
              <a:t>•	I have also tried and replicate the colors of my city looking for a color palette based on stone/rock and with some dark blue overtone to match the </a:t>
            </a:r>
            <a:r>
              <a:rPr lang="en-IE" altLang="en-US" sz="1400"/>
              <a:t>	</a:t>
            </a:r>
            <a:r>
              <a:rPr lang="en-US" sz="1400"/>
              <a:t>street effect of walking in the city and the color overtone you experience in the real context.</a:t>
            </a:r>
            <a:endParaRPr lang="en-US" sz="1400"/>
          </a:p>
          <a:p>
            <a:r>
              <a:rPr lang="en-US" sz="1400"/>
              <a:t>•	I emphasized also dynamic content and social media live updates since these are the tools used to organize many of the collective events that take </a:t>
            </a:r>
            <a:r>
              <a:rPr lang="en-IE" altLang="en-US" sz="1400"/>
              <a:t>	</a:t>
            </a:r>
            <a:r>
              <a:rPr lang="en-US" sz="1400"/>
              <a:t>place in the city during the year and therefore established a link with the programme.</a:t>
            </a:r>
            <a:endParaRPr lang="en-US" sz="1400"/>
          </a:p>
          <a:p>
            <a:r>
              <a:rPr lang="en-US" sz="1400"/>
              <a:t> </a:t>
            </a:r>
            <a:endParaRPr lang="en-US" sz="140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3715"/>
          </a:xfrm>
        </p:spPr>
        <p:txBody>
          <a:bodyPr>
            <a:normAutofit fontScale="90000"/>
          </a:bodyPr>
          <a:p>
            <a:r>
              <a:rPr lang="en-IE" altLang="en-US"/>
              <a:t>Report 3 of 4</a:t>
            </a:r>
            <a:endParaRPr lang="en-IE" altLang="en-US"/>
          </a:p>
        </p:txBody>
      </p:sp>
      <p:sp>
        <p:nvSpPr>
          <p:cNvPr id="4" name="Text Box 3"/>
          <p:cNvSpPr txBox="1"/>
          <p:nvPr/>
        </p:nvSpPr>
        <p:spPr>
          <a:xfrm>
            <a:off x="122555" y="1212215"/>
            <a:ext cx="11946890" cy="4184650"/>
          </a:xfrm>
          <a:prstGeom prst="rect">
            <a:avLst/>
          </a:prstGeom>
          <a:noFill/>
        </p:spPr>
        <p:txBody>
          <a:bodyPr wrap="square" rtlCol="0">
            <a:spAutoFit/>
          </a:bodyPr>
          <a:p>
            <a:r>
              <a:rPr lang="en-US" sz="1400">
                <a:solidFill>
                  <a:srgbClr val="FF0000"/>
                </a:solidFill>
              </a:rPr>
              <a:t>State 3 things you had to learn/find out by yourself when creating your site, and describe how you did that (i.e. what searches you did, any new tools/techniques you learned, any changes/adaptations you made to a particular resource to make it work with your site).</a:t>
            </a:r>
            <a:endParaRPr lang="en-US" sz="1400"/>
          </a:p>
          <a:p>
            <a:r>
              <a:rPr lang="en-US" sz="1400"/>
              <a:t> </a:t>
            </a:r>
            <a:endParaRPr lang="en-US" sz="1400"/>
          </a:p>
          <a:p>
            <a:r>
              <a:rPr lang="en-US" sz="1400"/>
              <a:t>•	I had never used API mapping tools such Openstreetmap. I have used API and data connections but also layers and Google Maps Integrations with </a:t>
            </a:r>
            <a:r>
              <a:rPr lang="en-IE" altLang="en-US" sz="1400"/>
              <a:t>	</a:t>
            </a:r>
            <a:r>
              <a:rPr lang="en-US" sz="1400"/>
              <a:t>allowed me to create the 2 interactive and dynamic maps in the Events Map Page and Attractions Map Page respectively. I did extensive research on </a:t>
            </a:r>
            <a:r>
              <a:rPr lang="en-IE" altLang="en-US" sz="1400"/>
              <a:t>	</a:t>
            </a:r>
            <a:r>
              <a:rPr lang="en-US" sz="1400"/>
              <a:t>both sites and Stackoverflow.com to learn how to use them.</a:t>
            </a:r>
            <a:endParaRPr lang="en-US" sz="1400"/>
          </a:p>
          <a:p>
            <a:r>
              <a:rPr lang="en-US" sz="1400"/>
              <a:t>•	I have also learned in W3schools.com how to use images in a website and how to integrate Javascript code in my site to create a slideshow/carousel.</a:t>
            </a:r>
            <a:endParaRPr lang="en-US" sz="1400"/>
          </a:p>
          <a:p>
            <a:r>
              <a:rPr lang="en-US" sz="1400"/>
              <a:t>•	The other important skill I learned is how to work with Youtube and videos in general to embed them in my site, I also managed to find out studying </a:t>
            </a:r>
            <a:r>
              <a:rPr lang="en-IE" altLang="en-US" sz="1400"/>
              <a:t>	</a:t>
            </a:r>
            <a:r>
              <a:rPr lang="en-US" sz="1400"/>
              <a:t>the developer websites of Google and Youtube how to integrate playlists.</a:t>
            </a:r>
            <a:endParaRPr lang="en-US" sz="1400"/>
          </a:p>
          <a:p>
            <a:r>
              <a:rPr lang="en-US" sz="1400"/>
              <a:t> </a:t>
            </a:r>
            <a:endParaRPr lang="en-US" sz="1400"/>
          </a:p>
          <a:p>
            <a:r>
              <a:rPr lang="en-US" sz="1400">
                <a:solidFill>
                  <a:srgbClr val="FF0000"/>
                </a:solidFill>
              </a:rPr>
              <a:t>What aspect(s) of your work do you think worked well and why?</a:t>
            </a:r>
            <a:endParaRPr lang="en-US" sz="1400"/>
          </a:p>
          <a:p>
            <a:r>
              <a:rPr lang="en-US" sz="1400"/>
              <a:t> </a:t>
            </a:r>
            <a:endParaRPr lang="en-US" sz="1400"/>
          </a:p>
          <a:p>
            <a:r>
              <a:rPr lang="en-US" sz="1400"/>
              <a:t>I am particularly satisfied of my data integrations in Maps and Videos, it was something new for me and I think the results are very satisfying.</a:t>
            </a:r>
            <a:endParaRPr lang="en-US" sz="1400"/>
          </a:p>
          <a:p>
            <a:r>
              <a:rPr lang="en-US" sz="1400"/>
              <a:t> </a:t>
            </a:r>
            <a:endParaRPr lang="en-US" sz="1400"/>
          </a:p>
          <a:p>
            <a:r>
              <a:rPr lang="en-US" sz="1400">
                <a:solidFill>
                  <a:srgbClr val="FF0000"/>
                </a:solidFill>
              </a:rPr>
              <a:t>What aspect(s) of your work could be improved, and how might you do things differently another time?</a:t>
            </a:r>
            <a:endParaRPr lang="en-US" sz="1400"/>
          </a:p>
          <a:p>
            <a:r>
              <a:rPr lang="en-US" sz="1400"/>
              <a:t> </a:t>
            </a:r>
            <a:endParaRPr lang="en-US" sz="1400"/>
          </a:p>
          <a:p>
            <a:r>
              <a:rPr lang="en-US" sz="1400"/>
              <a:t>I would like to extend my image manipulation skills adding transparencies, effects and other advanced techniques to bring the site at an higher level of sophistication.</a:t>
            </a:r>
            <a:endParaRPr lang="en-US" sz="1400"/>
          </a:p>
          <a:p>
            <a:r>
              <a:rPr lang="en-US" sz="1400"/>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3715"/>
          </a:xfrm>
        </p:spPr>
        <p:txBody>
          <a:bodyPr>
            <a:normAutofit fontScale="90000"/>
          </a:bodyPr>
          <a:p>
            <a:r>
              <a:rPr lang="en-IE" altLang="en-US"/>
              <a:t>Report 4 of 4</a:t>
            </a:r>
            <a:endParaRPr lang="en-IE" altLang="en-US"/>
          </a:p>
        </p:txBody>
      </p:sp>
      <p:sp>
        <p:nvSpPr>
          <p:cNvPr id="4" name="Text Box 3"/>
          <p:cNvSpPr txBox="1"/>
          <p:nvPr/>
        </p:nvSpPr>
        <p:spPr>
          <a:xfrm>
            <a:off x="122555" y="1212215"/>
            <a:ext cx="11946890" cy="4831080"/>
          </a:xfrm>
          <a:prstGeom prst="rect">
            <a:avLst/>
          </a:prstGeom>
          <a:noFill/>
        </p:spPr>
        <p:txBody>
          <a:bodyPr wrap="square" rtlCol="0">
            <a:spAutoFit/>
          </a:bodyPr>
          <a:p>
            <a:r>
              <a:rPr lang="en-US" sz="1400">
                <a:solidFill>
                  <a:srgbClr val="FF0000"/>
                </a:solidFill>
              </a:rPr>
              <a:t>What resources were used when creating your work? You should list here any sources of information, libraries, plug-ins or other code that you used to create your site. You should also reference any code you've used by inserting comments at the start of the scripts.</a:t>
            </a:r>
            <a:endParaRPr lang="en-US" sz="1400"/>
          </a:p>
          <a:p>
            <a:r>
              <a:rPr lang="en-US" sz="1400"/>
              <a:t> </a:t>
            </a:r>
            <a:endParaRPr lang="en-US" sz="1400"/>
          </a:p>
          <a:p>
            <a:r>
              <a:rPr lang="en-US" sz="1400"/>
              <a:t>I used W3schools.com as a general reference and used also Google, Youtube, Instagram, Facebook developers sites to learn how to integrate, use API and connect to datasources. </a:t>
            </a:r>
            <a:endParaRPr lang="en-US" sz="1400"/>
          </a:p>
          <a:p>
            <a:r>
              <a:rPr lang="en-US" sz="1400"/>
              <a:t>I used also Openstreetmap.</a:t>
            </a:r>
            <a:endParaRPr lang="en-US" sz="1400"/>
          </a:p>
          <a:p>
            <a:r>
              <a:rPr lang="en-US" sz="1400"/>
              <a:t> </a:t>
            </a:r>
            <a:endParaRPr lang="en-US" sz="1400"/>
          </a:p>
          <a:p>
            <a:r>
              <a:rPr lang="en-US" sz="1400"/>
              <a:t>[1] Openstreetmap.fr, 'OpenStreetMap The Venues of Matera', 2019. [Online]. Available:</a:t>
            </a:r>
            <a:endParaRPr lang="en-US" sz="1400"/>
          </a:p>
          <a:p>
            <a:r>
              <a:rPr lang="en-US" sz="1400"/>
              <a:t>http://umap.openstreetmap.fr/en/map/the-venues-of-matera-2019_201933 [Accessed: 9- Sep- 2019].</a:t>
            </a:r>
            <a:endParaRPr lang="en-US" sz="1400"/>
          </a:p>
          <a:p>
            <a:r>
              <a:rPr lang="en-US" sz="1400"/>
              <a:t> </a:t>
            </a:r>
            <a:endParaRPr lang="en-US" sz="1400"/>
          </a:p>
          <a:p>
            <a:r>
              <a:rPr lang="en-US" sz="1400"/>
              <a:t>[</a:t>
            </a:r>
            <a:r>
              <a:rPr lang="en-IE" altLang="en-US" sz="1400"/>
              <a:t>2</a:t>
            </a:r>
            <a:r>
              <a:rPr lang="en-US" sz="1400"/>
              <a:t>] Google.com/maps, 'Google Maps', 2019. [Online]. Available:</a:t>
            </a:r>
            <a:endParaRPr lang="en-US" sz="1400"/>
          </a:p>
          <a:p>
            <a:r>
              <a:rPr lang="en-US" sz="1400"/>
              <a:t>https://www.google.com/maps/d/u/0/embed?mid=1oN27YtNZEcS_bpkNs0XJb9yMLObcgHd6 [Accessed: 9- Sep- 2019].</a:t>
            </a:r>
            <a:endParaRPr lang="en-US" sz="1400"/>
          </a:p>
          <a:p>
            <a:endParaRPr lang="en-US" sz="1400"/>
          </a:p>
          <a:p>
            <a:r>
              <a:rPr lang="en-US" sz="1400">
                <a:sym typeface="+mn-ea"/>
              </a:rPr>
              <a:t>[</a:t>
            </a:r>
            <a:r>
              <a:rPr lang="en-IE" altLang="en-US" sz="1400">
                <a:sym typeface="+mn-ea"/>
              </a:rPr>
              <a:t>3] Instagram Widget </a:t>
            </a:r>
            <a:r>
              <a:rPr lang="en-US" sz="1400">
                <a:sym typeface="+mn-ea"/>
              </a:rPr>
              <a:t>, 2019. [Online]. Available:</a:t>
            </a:r>
            <a:endParaRPr lang="en-US" sz="1400"/>
          </a:p>
          <a:p>
            <a:r>
              <a:rPr lang="en-US" sz="1400">
                <a:sym typeface="+mn-ea"/>
              </a:rPr>
              <a:t>https://instawidget.net/v/tag/Matera2019 [Accessed: 9- Sep- 2019].</a:t>
            </a:r>
            <a:endParaRPr lang="en-US" sz="1400">
              <a:sym typeface="+mn-ea"/>
            </a:endParaRPr>
          </a:p>
          <a:p>
            <a:endParaRPr lang="en-US" sz="1400">
              <a:sym typeface="+mn-ea"/>
            </a:endParaRPr>
          </a:p>
          <a:p>
            <a:r>
              <a:rPr lang="en-US" sz="1400">
                <a:sym typeface="+mn-ea"/>
              </a:rPr>
              <a:t>[</a:t>
            </a:r>
            <a:r>
              <a:rPr lang="en-IE" altLang="en-US" sz="1400">
                <a:sym typeface="+mn-ea"/>
              </a:rPr>
              <a:t>4</a:t>
            </a:r>
            <a:r>
              <a:rPr lang="en-IE" altLang="en-US" sz="1400">
                <a:sym typeface="+mn-ea"/>
              </a:rPr>
              <a:t>] Facebook Widget </a:t>
            </a:r>
            <a:r>
              <a:rPr lang="en-US" sz="1400">
                <a:sym typeface="+mn-ea"/>
              </a:rPr>
              <a:t>, 2019. [Online]. Available:</a:t>
            </a:r>
            <a:endParaRPr lang="en-US" sz="1400">
              <a:sym typeface="+mn-ea"/>
            </a:endParaRPr>
          </a:p>
          <a:p>
            <a:r>
              <a:rPr lang="en-US" sz="1400"/>
              <a:t>https://connect.facebook.net/en_US/sdk.js#xfbml=1&amp;version=v4.0 </a:t>
            </a:r>
            <a:r>
              <a:rPr lang="en-US" sz="1400">
                <a:sym typeface="+mn-ea"/>
              </a:rPr>
              <a:t>[Accessed: 9- Sep- 2019].</a:t>
            </a:r>
            <a:endParaRPr lang="en-US" sz="1400"/>
          </a:p>
          <a:p>
            <a:r>
              <a:rPr lang="en-US" sz="1400"/>
              <a:t> </a:t>
            </a:r>
            <a:endParaRPr lang="en-US" sz="1400"/>
          </a:p>
          <a:p>
            <a:r>
              <a:rPr lang="en-US" sz="1400">
                <a:solidFill>
                  <a:srgbClr val="FF0000"/>
                </a:solidFill>
              </a:rPr>
              <a:t>Appendices: Site Map, Wireframes and Mockups</a:t>
            </a:r>
            <a:endParaRPr lang="en-US" sz="1400">
              <a:solidFill>
                <a:srgbClr val="FF0000"/>
              </a:solidFill>
            </a:endParaRPr>
          </a:p>
          <a:p>
            <a:endParaRPr lang="en-US" sz="1400"/>
          </a:p>
          <a:p>
            <a:r>
              <a:rPr lang="en-US" sz="1400"/>
              <a:t>SEE POWERPOINT PRESENTATION “MATERA2019” IN REPORT FOLDER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831"/>
          </a:xfrm>
        </p:spPr>
        <p:txBody>
          <a:bodyPr>
            <a:noAutofit/>
          </a:bodyPr>
          <a:lstStyle/>
          <a:p>
            <a:r>
              <a:rPr lang="en-US" sz="2800" dirty="0"/>
              <a:t>SITE MAP RESPONSIVE WEBSITE MATERA 2019</a:t>
            </a:r>
            <a:endParaRPr lang="en-GB" sz="2800" dirty="0"/>
          </a:p>
        </p:txBody>
      </p:sp>
      <p:sp>
        <p:nvSpPr>
          <p:cNvPr id="3" name="Rectangle 2"/>
          <p:cNvSpPr/>
          <p:nvPr/>
        </p:nvSpPr>
        <p:spPr>
          <a:xfrm>
            <a:off x="4882392" y="1300294"/>
            <a:ext cx="1417739" cy="847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a:t>
            </a:r>
            <a:endParaRPr lang="en-GB" dirty="0"/>
          </a:p>
        </p:txBody>
      </p:sp>
      <p:sp>
        <p:nvSpPr>
          <p:cNvPr id="5" name="Rectangle 4"/>
          <p:cNvSpPr/>
          <p:nvPr/>
        </p:nvSpPr>
        <p:spPr>
          <a:xfrm>
            <a:off x="2906786" y="3028426"/>
            <a:ext cx="1744906" cy="1140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815281" y="3028426"/>
            <a:ext cx="1744906" cy="1140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723776" y="3028426"/>
            <a:ext cx="1744902" cy="1140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8632271" y="3028426"/>
            <a:ext cx="1715553" cy="11409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4882392" y="1476462"/>
            <a:ext cx="1364610" cy="646331"/>
          </a:xfrm>
          <a:prstGeom prst="rect">
            <a:avLst/>
          </a:prstGeom>
          <a:noFill/>
        </p:spPr>
        <p:txBody>
          <a:bodyPr wrap="square" rtlCol="0">
            <a:spAutoFit/>
          </a:bodyPr>
          <a:lstStyle/>
          <a:p>
            <a:pPr algn="ctr"/>
            <a:r>
              <a:rPr lang="en-US" dirty="0"/>
              <a:t>1- HOME PAGE</a:t>
            </a:r>
            <a:endParaRPr lang="en-GB" dirty="0"/>
          </a:p>
        </p:txBody>
      </p:sp>
      <p:cxnSp>
        <p:nvCxnSpPr>
          <p:cNvPr id="13" name="Connector: Elbow 12"/>
          <p:cNvCxnSpPr>
            <a:stCxn id="3" idx="2"/>
          </p:cNvCxnSpPr>
          <p:nvPr/>
        </p:nvCxnSpPr>
        <p:spPr>
          <a:xfrm rot="16200000" flipH="1">
            <a:off x="6348367" y="1390476"/>
            <a:ext cx="327170" cy="184138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32642" y="2474752"/>
            <a:ext cx="0" cy="553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32643" y="2474752"/>
            <a:ext cx="20553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504727" y="2474752"/>
            <a:ext cx="0" cy="553673"/>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06781" y="3296873"/>
            <a:ext cx="1723926" cy="369332"/>
          </a:xfrm>
          <a:prstGeom prst="rect">
            <a:avLst/>
          </a:prstGeom>
          <a:noFill/>
        </p:spPr>
        <p:txBody>
          <a:bodyPr wrap="square" rtlCol="0">
            <a:spAutoFit/>
          </a:bodyPr>
          <a:lstStyle/>
          <a:p>
            <a:r>
              <a:rPr lang="en-US" dirty="0"/>
              <a:t>2- EVENTS PAGE</a:t>
            </a:r>
            <a:endParaRPr lang="en-GB" dirty="0"/>
          </a:p>
        </p:txBody>
      </p:sp>
      <p:sp>
        <p:nvSpPr>
          <p:cNvPr id="38" name="TextBox 37"/>
          <p:cNvSpPr txBox="1"/>
          <p:nvPr/>
        </p:nvSpPr>
        <p:spPr>
          <a:xfrm>
            <a:off x="4815280" y="3296873"/>
            <a:ext cx="1744906" cy="646331"/>
          </a:xfrm>
          <a:prstGeom prst="rect">
            <a:avLst/>
          </a:prstGeom>
          <a:noFill/>
        </p:spPr>
        <p:txBody>
          <a:bodyPr wrap="square" rtlCol="0">
            <a:spAutoFit/>
          </a:bodyPr>
          <a:lstStyle/>
          <a:p>
            <a:r>
              <a:rPr lang="en-US" dirty="0"/>
              <a:t>3 - EVENTS MAP PAGE</a:t>
            </a:r>
            <a:endParaRPr lang="en-GB" dirty="0"/>
          </a:p>
        </p:txBody>
      </p:sp>
      <p:sp>
        <p:nvSpPr>
          <p:cNvPr id="39" name="TextBox 38"/>
          <p:cNvSpPr txBox="1"/>
          <p:nvPr/>
        </p:nvSpPr>
        <p:spPr>
          <a:xfrm>
            <a:off x="6723776" y="3221372"/>
            <a:ext cx="1744902" cy="646331"/>
          </a:xfrm>
          <a:prstGeom prst="rect">
            <a:avLst/>
          </a:prstGeom>
          <a:noFill/>
        </p:spPr>
        <p:txBody>
          <a:bodyPr wrap="square" rtlCol="0">
            <a:spAutoFit/>
          </a:bodyPr>
          <a:lstStyle/>
          <a:p>
            <a:r>
              <a:rPr lang="en-US" dirty="0"/>
              <a:t>4 - ATRACTIONS MAP PAGE</a:t>
            </a:r>
            <a:endParaRPr lang="en-GB" dirty="0"/>
          </a:p>
        </p:txBody>
      </p:sp>
      <p:sp>
        <p:nvSpPr>
          <p:cNvPr id="40" name="TextBox 39"/>
          <p:cNvSpPr txBox="1"/>
          <p:nvPr/>
        </p:nvSpPr>
        <p:spPr>
          <a:xfrm>
            <a:off x="8724549" y="3221372"/>
            <a:ext cx="1715553" cy="369332"/>
          </a:xfrm>
          <a:prstGeom prst="rect">
            <a:avLst/>
          </a:prstGeom>
          <a:noFill/>
        </p:spPr>
        <p:txBody>
          <a:bodyPr wrap="square" rtlCol="0">
            <a:spAutoFit/>
          </a:bodyPr>
          <a:lstStyle/>
          <a:p>
            <a:r>
              <a:rPr lang="en-US" dirty="0"/>
              <a:t>5 - MEDIA PAGE</a:t>
            </a:r>
            <a:endParaRPr lang="en-GB" dirty="0"/>
          </a:p>
        </p:txBody>
      </p:sp>
      <p:cxnSp>
        <p:nvCxnSpPr>
          <p:cNvPr id="46" name="Straight Connector 45"/>
          <p:cNvCxnSpPr>
            <a:stCxn id="5" idx="0"/>
          </p:cNvCxnSpPr>
          <p:nvPr/>
        </p:nvCxnSpPr>
        <p:spPr>
          <a:xfrm flipV="1">
            <a:off x="3779239" y="2474752"/>
            <a:ext cx="4196" cy="55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779240" y="2445595"/>
            <a:ext cx="1841382" cy="29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91261" y="2474752"/>
            <a:ext cx="0" cy="55367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36864" y="202273"/>
            <a:ext cx="10515600" cy="697799"/>
          </a:xfrm>
        </p:spPr>
        <p:txBody>
          <a:bodyPr>
            <a:normAutofit/>
          </a:bodyPr>
          <a:lstStyle/>
          <a:p>
            <a:r>
              <a:rPr lang="en-US" sz="2800" dirty="0"/>
              <a:t>PAGE 1 – HOME PAGE</a:t>
            </a:r>
            <a:endParaRPr lang="en-GB" sz="2800" dirty="0"/>
          </a:p>
        </p:txBody>
      </p:sp>
      <p:sp>
        <p:nvSpPr>
          <p:cNvPr id="9" name="Rectangle 8"/>
          <p:cNvSpPr/>
          <p:nvPr/>
        </p:nvSpPr>
        <p:spPr>
          <a:xfrm>
            <a:off x="8296712" y="2630254"/>
            <a:ext cx="1887523" cy="4156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GB"/>
          </a:p>
        </p:txBody>
      </p:sp>
      <p:sp>
        <p:nvSpPr>
          <p:cNvPr id="10" name="Rectangle 9"/>
          <p:cNvSpPr/>
          <p:nvPr/>
        </p:nvSpPr>
        <p:spPr>
          <a:xfrm>
            <a:off x="1191237" y="5780014"/>
            <a:ext cx="6870583" cy="964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191235" y="3128107"/>
            <a:ext cx="6870583" cy="260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BODI</a:t>
            </a:r>
            <a:endParaRPr lang="en-GB" dirty="0"/>
          </a:p>
        </p:txBody>
      </p:sp>
      <p:sp>
        <p:nvSpPr>
          <p:cNvPr id="12" name="Rectangle 11"/>
          <p:cNvSpPr/>
          <p:nvPr/>
        </p:nvSpPr>
        <p:spPr>
          <a:xfrm>
            <a:off x="1191236" y="2570293"/>
            <a:ext cx="6870583" cy="482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endParaRPr lang="en-GB" dirty="0"/>
          </a:p>
        </p:txBody>
      </p:sp>
      <p:sp>
        <p:nvSpPr>
          <p:cNvPr id="13" name="Rectangle 12"/>
          <p:cNvSpPr/>
          <p:nvPr/>
        </p:nvSpPr>
        <p:spPr>
          <a:xfrm>
            <a:off x="8296712" y="1375794"/>
            <a:ext cx="1887523" cy="11409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INTRO</a:t>
            </a:r>
            <a:endParaRPr lang="en-GB" dirty="0"/>
          </a:p>
        </p:txBody>
      </p:sp>
      <p:sp>
        <p:nvSpPr>
          <p:cNvPr id="14" name="Rectangle 13"/>
          <p:cNvSpPr/>
          <p:nvPr/>
        </p:nvSpPr>
        <p:spPr>
          <a:xfrm>
            <a:off x="1191237" y="1375794"/>
            <a:ext cx="6870583" cy="10279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
            </a:r>
            <a:endParaRPr lang="en-GB" dirty="0"/>
          </a:p>
        </p:txBody>
      </p:sp>
      <p:sp>
        <p:nvSpPr>
          <p:cNvPr id="15" name="TextBox 14"/>
          <p:cNvSpPr txBox="1"/>
          <p:nvPr/>
        </p:nvSpPr>
        <p:spPr>
          <a:xfrm>
            <a:off x="2516697" y="1539380"/>
            <a:ext cx="4152551" cy="646331"/>
          </a:xfrm>
          <a:prstGeom prst="rect">
            <a:avLst/>
          </a:prstGeom>
          <a:noFill/>
        </p:spPr>
        <p:txBody>
          <a:bodyPr wrap="square" rtlCol="0">
            <a:spAutoFit/>
          </a:bodyPr>
          <a:lstStyle/>
          <a:p>
            <a:pPr algn="ctr"/>
            <a:r>
              <a:rPr lang="en-US" dirty="0"/>
              <a:t>	HEADER </a:t>
            </a:r>
            <a:endParaRPr lang="en-US" dirty="0"/>
          </a:p>
          <a:p>
            <a:pPr algn="ctr"/>
            <a:r>
              <a:rPr lang="en-US" dirty="0"/>
              <a:t>	BANNER</a:t>
            </a:r>
            <a:endParaRPr lang="en-GB" dirty="0"/>
          </a:p>
        </p:txBody>
      </p:sp>
      <p:sp>
        <p:nvSpPr>
          <p:cNvPr id="18" name="Rectangle 17"/>
          <p:cNvSpPr/>
          <p:nvPr/>
        </p:nvSpPr>
        <p:spPr>
          <a:xfrm>
            <a:off x="2457975" y="2727551"/>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9" name="Rectangle 18"/>
          <p:cNvSpPr/>
          <p:nvPr/>
        </p:nvSpPr>
        <p:spPr>
          <a:xfrm>
            <a:off x="3206691" y="2727551"/>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20" name="Rectangle 19"/>
          <p:cNvSpPr/>
          <p:nvPr/>
        </p:nvSpPr>
        <p:spPr>
          <a:xfrm>
            <a:off x="3930239" y="2727551"/>
            <a:ext cx="453006" cy="24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21" name="Rectangle 20"/>
          <p:cNvSpPr/>
          <p:nvPr/>
        </p:nvSpPr>
        <p:spPr>
          <a:xfrm>
            <a:off x="4697833" y="2715222"/>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22" name="Rectangle 21"/>
          <p:cNvSpPr/>
          <p:nvPr/>
        </p:nvSpPr>
        <p:spPr>
          <a:xfrm>
            <a:off x="5494788" y="2715222"/>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GB" dirty="0"/>
          </a:p>
        </p:txBody>
      </p:sp>
      <p:sp>
        <p:nvSpPr>
          <p:cNvPr id="23" name="TextBox 22"/>
          <p:cNvSpPr txBox="1"/>
          <p:nvPr/>
        </p:nvSpPr>
        <p:spPr>
          <a:xfrm>
            <a:off x="6199464" y="2727551"/>
            <a:ext cx="1585519" cy="369332"/>
          </a:xfrm>
          <a:prstGeom prst="rect">
            <a:avLst/>
          </a:prstGeom>
          <a:noFill/>
        </p:spPr>
        <p:txBody>
          <a:bodyPr wrap="square" rtlCol="0">
            <a:spAutoFit/>
          </a:bodyPr>
          <a:lstStyle/>
          <a:p>
            <a:r>
              <a:rPr lang="en-US" dirty="0"/>
              <a:t>NAVIGATION </a:t>
            </a:r>
            <a:endParaRPr lang="en-GB" dirty="0"/>
          </a:p>
        </p:txBody>
      </p:sp>
      <p:sp>
        <p:nvSpPr>
          <p:cNvPr id="24" name="Rectangle 23"/>
          <p:cNvSpPr/>
          <p:nvPr/>
        </p:nvSpPr>
        <p:spPr>
          <a:xfrm>
            <a:off x="1249680" y="3209925"/>
            <a:ext cx="3192145" cy="829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4806950" y="3209925"/>
            <a:ext cx="3192145" cy="829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a:t>
            </a:r>
            <a:endParaRPr lang="en-GB" dirty="0"/>
          </a:p>
        </p:txBody>
      </p:sp>
      <p:sp>
        <p:nvSpPr>
          <p:cNvPr id="26" name="Rectangle 25"/>
          <p:cNvSpPr/>
          <p:nvPr/>
        </p:nvSpPr>
        <p:spPr>
          <a:xfrm>
            <a:off x="1247775" y="4081780"/>
            <a:ext cx="3192145" cy="779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1247775" y="4909185"/>
            <a:ext cx="3192145" cy="7664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4806950" y="4082415"/>
            <a:ext cx="3192145" cy="778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806950" y="4908550"/>
            <a:ext cx="3192145" cy="767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4900841" y="3440016"/>
            <a:ext cx="2936148" cy="369332"/>
          </a:xfrm>
          <a:prstGeom prst="rect">
            <a:avLst/>
          </a:prstGeom>
          <a:noFill/>
        </p:spPr>
        <p:txBody>
          <a:bodyPr wrap="square" rtlCol="0">
            <a:spAutoFit/>
          </a:bodyPr>
          <a:lstStyle/>
          <a:p>
            <a:r>
              <a:rPr lang="en-US" dirty="0"/>
              <a:t>	IMAGE</a:t>
            </a:r>
            <a:endParaRPr lang="en-GB" dirty="0"/>
          </a:p>
        </p:txBody>
      </p:sp>
      <p:sp>
        <p:nvSpPr>
          <p:cNvPr id="34" name="TextBox 33"/>
          <p:cNvSpPr txBox="1"/>
          <p:nvPr/>
        </p:nvSpPr>
        <p:spPr>
          <a:xfrm>
            <a:off x="4924336" y="4302476"/>
            <a:ext cx="2936148" cy="369332"/>
          </a:xfrm>
          <a:prstGeom prst="rect">
            <a:avLst/>
          </a:prstGeom>
          <a:noFill/>
        </p:spPr>
        <p:txBody>
          <a:bodyPr wrap="square" rtlCol="0">
            <a:spAutoFit/>
          </a:bodyPr>
          <a:lstStyle/>
          <a:p>
            <a:r>
              <a:rPr lang="en-US" dirty="0"/>
              <a:t>	IMAGE</a:t>
            </a:r>
            <a:endParaRPr lang="en-GB" dirty="0"/>
          </a:p>
        </p:txBody>
      </p:sp>
      <p:sp>
        <p:nvSpPr>
          <p:cNvPr id="35" name="TextBox 34"/>
          <p:cNvSpPr txBox="1"/>
          <p:nvPr/>
        </p:nvSpPr>
        <p:spPr>
          <a:xfrm>
            <a:off x="4924660" y="5135786"/>
            <a:ext cx="2936148" cy="369332"/>
          </a:xfrm>
          <a:prstGeom prst="rect">
            <a:avLst/>
          </a:prstGeom>
          <a:noFill/>
        </p:spPr>
        <p:txBody>
          <a:bodyPr wrap="square" rtlCol="0">
            <a:spAutoFit/>
          </a:bodyPr>
          <a:lstStyle/>
          <a:p>
            <a:r>
              <a:rPr lang="en-US" dirty="0"/>
              <a:t>	IMAGE</a:t>
            </a:r>
            <a:endParaRPr lang="en-GB" dirty="0"/>
          </a:p>
        </p:txBody>
      </p:sp>
      <p:sp>
        <p:nvSpPr>
          <p:cNvPr id="39" name="TextBox 38"/>
          <p:cNvSpPr txBox="1"/>
          <p:nvPr/>
        </p:nvSpPr>
        <p:spPr>
          <a:xfrm>
            <a:off x="1342251" y="5131806"/>
            <a:ext cx="2961314" cy="376637"/>
          </a:xfrm>
          <a:prstGeom prst="rect">
            <a:avLst/>
          </a:prstGeom>
          <a:noFill/>
        </p:spPr>
        <p:txBody>
          <a:bodyPr wrap="square" rtlCol="0">
            <a:spAutoFit/>
          </a:bodyPr>
          <a:lstStyle/>
          <a:p>
            <a:r>
              <a:rPr lang="en-US" dirty="0"/>
              <a:t>PAGE 4 LINK/DESCRIPTION</a:t>
            </a:r>
            <a:endParaRPr lang="en-GB" dirty="0"/>
          </a:p>
        </p:txBody>
      </p:sp>
      <p:sp>
        <p:nvSpPr>
          <p:cNvPr id="40" name="TextBox 39"/>
          <p:cNvSpPr txBox="1"/>
          <p:nvPr/>
        </p:nvSpPr>
        <p:spPr>
          <a:xfrm>
            <a:off x="1364975" y="4302792"/>
            <a:ext cx="2961314" cy="376637"/>
          </a:xfrm>
          <a:prstGeom prst="rect">
            <a:avLst/>
          </a:prstGeom>
          <a:noFill/>
        </p:spPr>
        <p:txBody>
          <a:bodyPr wrap="square" rtlCol="0">
            <a:spAutoFit/>
          </a:bodyPr>
          <a:lstStyle/>
          <a:p>
            <a:r>
              <a:rPr lang="en-US" dirty="0"/>
              <a:t>PAGE 3 LINK/DESCRIPTION</a:t>
            </a:r>
            <a:endParaRPr lang="en-GB" dirty="0"/>
          </a:p>
        </p:txBody>
      </p:sp>
      <p:sp>
        <p:nvSpPr>
          <p:cNvPr id="41" name="TextBox 40"/>
          <p:cNvSpPr txBox="1"/>
          <p:nvPr/>
        </p:nvSpPr>
        <p:spPr>
          <a:xfrm>
            <a:off x="1342238" y="3433031"/>
            <a:ext cx="2961314" cy="376637"/>
          </a:xfrm>
          <a:prstGeom prst="rect">
            <a:avLst/>
          </a:prstGeom>
          <a:noFill/>
        </p:spPr>
        <p:txBody>
          <a:bodyPr wrap="square" rtlCol="0">
            <a:spAutoFit/>
          </a:bodyPr>
          <a:lstStyle/>
          <a:p>
            <a:r>
              <a:rPr lang="en-US" dirty="0"/>
              <a:t>PAGE 2 LINK/DESCRIPTION</a:t>
            </a:r>
            <a:endParaRPr lang="en-GB" dirty="0"/>
          </a:p>
        </p:txBody>
      </p:sp>
      <p:sp>
        <p:nvSpPr>
          <p:cNvPr id="42" name="TextBox 41"/>
          <p:cNvSpPr txBox="1"/>
          <p:nvPr/>
        </p:nvSpPr>
        <p:spPr>
          <a:xfrm rot="5400000">
            <a:off x="7247831" y="4313281"/>
            <a:ext cx="3800849" cy="646331"/>
          </a:xfrm>
          <a:prstGeom prst="rect">
            <a:avLst/>
          </a:prstGeom>
          <a:noFill/>
        </p:spPr>
        <p:txBody>
          <a:bodyPr vert="wordArtVert" wrap="square" rtlCol="0">
            <a:spAutoFit/>
          </a:bodyPr>
          <a:lstStyle/>
          <a:p>
            <a:r>
              <a:rPr lang="en-US" dirty="0"/>
              <a:t>TWITTER FEED</a:t>
            </a:r>
            <a:endParaRPr lang="en-GB" dirty="0"/>
          </a:p>
        </p:txBody>
      </p:sp>
      <p:sp>
        <p:nvSpPr>
          <p:cNvPr id="43" name="TextBox 42"/>
          <p:cNvSpPr txBox="1"/>
          <p:nvPr/>
        </p:nvSpPr>
        <p:spPr>
          <a:xfrm>
            <a:off x="1623269" y="6062134"/>
            <a:ext cx="5939406" cy="369332"/>
          </a:xfrm>
          <a:prstGeom prst="rect">
            <a:avLst/>
          </a:prstGeom>
          <a:noFill/>
        </p:spPr>
        <p:txBody>
          <a:bodyPr wrap="square" rtlCol="0">
            <a:spAutoFit/>
          </a:bodyPr>
          <a:lstStyle/>
          <a:p>
            <a:pPr algn="ctr"/>
            <a:r>
              <a:rPr lang="en-US" dirty="0"/>
              <a:t>CONTACT DETAILS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539028"/>
          </a:xfrm>
        </p:spPr>
        <p:txBody>
          <a:bodyPr>
            <a:normAutofit/>
          </a:bodyPr>
          <a:lstStyle/>
          <a:p>
            <a:r>
              <a:rPr lang="en-US" sz="2800" dirty="0"/>
              <a:t>PAGE 2 – EVENTS PAGE</a:t>
            </a:r>
            <a:endParaRPr lang="en-GB" sz="2800" dirty="0"/>
          </a:p>
        </p:txBody>
      </p:sp>
      <p:sp>
        <p:nvSpPr>
          <p:cNvPr id="9" name="Rectangle 8"/>
          <p:cNvSpPr/>
          <p:nvPr/>
        </p:nvSpPr>
        <p:spPr>
          <a:xfrm>
            <a:off x="8372213" y="2638643"/>
            <a:ext cx="1887523" cy="4156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GB"/>
          </a:p>
        </p:txBody>
      </p:sp>
      <p:sp>
        <p:nvSpPr>
          <p:cNvPr id="10" name="Rectangle 9"/>
          <p:cNvSpPr/>
          <p:nvPr/>
        </p:nvSpPr>
        <p:spPr>
          <a:xfrm>
            <a:off x="1266738" y="5788403"/>
            <a:ext cx="6870583" cy="9647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266735" y="3133731"/>
            <a:ext cx="6870583" cy="2607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BODI</a:t>
            </a:r>
            <a:endParaRPr lang="en-GB" dirty="0"/>
          </a:p>
        </p:txBody>
      </p:sp>
      <p:sp>
        <p:nvSpPr>
          <p:cNvPr id="12" name="Rectangle 11"/>
          <p:cNvSpPr/>
          <p:nvPr/>
        </p:nvSpPr>
        <p:spPr>
          <a:xfrm>
            <a:off x="1266735" y="2085296"/>
            <a:ext cx="8993001" cy="482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endParaRPr lang="en-GB" dirty="0"/>
          </a:p>
        </p:txBody>
      </p:sp>
      <p:sp>
        <p:nvSpPr>
          <p:cNvPr id="14" name="Rectangle 13"/>
          <p:cNvSpPr/>
          <p:nvPr/>
        </p:nvSpPr>
        <p:spPr>
          <a:xfrm>
            <a:off x="1266736" y="1007126"/>
            <a:ext cx="8993000" cy="10279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
            </a:r>
            <a:endParaRPr lang="en-GB" dirty="0"/>
          </a:p>
        </p:txBody>
      </p:sp>
      <p:sp>
        <p:nvSpPr>
          <p:cNvPr id="15" name="TextBox 14"/>
          <p:cNvSpPr txBox="1"/>
          <p:nvPr/>
        </p:nvSpPr>
        <p:spPr>
          <a:xfrm>
            <a:off x="3163352" y="1146453"/>
            <a:ext cx="4152551" cy="646331"/>
          </a:xfrm>
          <a:prstGeom prst="rect">
            <a:avLst/>
          </a:prstGeom>
          <a:noFill/>
        </p:spPr>
        <p:txBody>
          <a:bodyPr wrap="square" rtlCol="0">
            <a:spAutoFit/>
          </a:bodyPr>
          <a:lstStyle/>
          <a:p>
            <a:pPr algn="ctr"/>
            <a:r>
              <a:rPr lang="en-US" dirty="0"/>
              <a:t>	HEADER </a:t>
            </a:r>
            <a:endParaRPr lang="en-US" dirty="0"/>
          </a:p>
          <a:p>
            <a:pPr algn="ctr"/>
            <a:r>
              <a:rPr lang="en-US" dirty="0"/>
              <a:t>	BANNER</a:t>
            </a:r>
            <a:endParaRPr lang="en-GB" dirty="0"/>
          </a:p>
        </p:txBody>
      </p:sp>
      <p:sp>
        <p:nvSpPr>
          <p:cNvPr id="18" name="Rectangle 17"/>
          <p:cNvSpPr/>
          <p:nvPr/>
        </p:nvSpPr>
        <p:spPr>
          <a:xfrm>
            <a:off x="2491528" y="2169354"/>
            <a:ext cx="453006" cy="280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9" name="Rectangle 18"/>
          <p:cNvSpPr/>
          <p:nvPr/>
        </p:nvSpPr>
        <p:spPr>
          <a:xfrm>
            <a:off x="3163344" y="2174477"/>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20" name="Rectangle 19"/>
          <p:cNvSpPr/>
          <p:nvPr/>
        </p:nvSpPr>
        <p:spPr>
          <a:xfrm>
            <a:off x="3884093" y="2180750"/>
            <a:ext cx="453006" cy="24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21" name="Rectangle 20"/>
          <p:cNvSpPr/>
          <p:nvPr/>
        </p:nvSpPr>
        <p:spPr>
          <a:xfrm>
            <a:off x="4643306" y="2170158"/>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22" name="Rectangle 21"/>
          <p:cNvSpPr/>
          <p:nvPr/>
        </p:nvSpPr>
        <p:spPr>
          <a:xfrm>
            <a:off x="5402519" y="2170158"/>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GB" dirty="0"/>
          </a:p>
        </p:txBody>
      </p:sp>
      <p:sp>
        <p:nvSpPr>
          <p:cNvPr id="23" name="TextBox 22"/>
          <p:cNvSpPr txBox="1"/>
          <p:nvPr/>
        </p:nvSpPr>
        <p:spPr>
          <a:xfrm>
            <a:off x="6161732" y="2123790"/>
            <a:ext cx="1585519" cy="369332"/>
          </a:xfrm>
          <a:prstGeom prst="rect">
            <a:avLst/>
          </a:prstGeom>
          <a:noFill/>
        </p:spPr>
        <p:txBody>
          <a:bodyPr wrap="square" rtlCol="0">
            <a:spAutoFit/>
          </a:bodyPr>
          <a:lstStyle/>
          <a:p>
            <a:r>
              <a:rPr lang="en-US" dirty="0"/>
              <a:t>NAVIGATION </a:t>
            </a:r>
            <a:endParaRPr lang="en-GB" dirty="0"/>
          </a:p>
        </p:txBody>
      </p:sp>
      <p:sp>
        <p:nvSpPr>
          <p:cNvPr id="24" name="Rectangle 23"/>
          <p:cNvSpPr/>
          <p:nvPr/>
        </p:nvSpPr>
        <p:spPr>
          <a:xfrm>
            <a:off x="1325459" y="3218001"/>
            <a:ext cx="6653521" cy="8234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1323360" y="4108493"/>
            <a:ext cx="6655620" cy="79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1307632" y="4973262"/>
            <a:ext cx="6671348" cy="740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1417739" y="5104565"/>
            <a:ext cx="2961314" cy="376637"/>
          </a:xfrm>
          <a:prstGeom prst="rect">
            <a:avLst/>
          </a:prstGeom>
          <a:noFill/>
        </p:spPr>
        <p:txBody>
          <a:bodyPr wrap="square" rtlCol="0">
            <a:spAutoFit/>
          </a:bodyPr>
          <a:lstStyle/>
          <a:p>
            <a:r>
              <a:rPr lang="en-US" dirty="0"/>
              <a:t>HIGHLIGHTS VIDEO 3</a:t>
            </a:r>
            <a:endParaRPr lang="en-GB" dirty="0"/>
          </a:p>
        </p:txBody>
      </p:sp>
      <p:sp>
        <p:nvSpPr>
          <p:cNvPr id="40" name="TextBox 39"/>
          <p:cNvSpPr txBox="1"/>
          <p:nvPr/>
        </p:nvSpPr>
        <p:spPr>
          <a:xfrm>
            <a:off x="1417739" y="4354699"/>
            <a:ext cx="2961314" cy="376637"/>
          </a:xfrm>
          <a:prstGeom prst="rect">
            <a:avLst/>
          </a:prstGeom>
          <a:noFill/>
        </p:spPr>
        <p:txBody>
          <a:bodyPr wrap="square" rtlCol="0">
            <a:spAutoFit/>
          </a:bodyPr>
          <a:lstStyle/>
          <a:p>
            <a:r>
              <a:rPr lang="en-US" dirty="0"/>
              <a:t>HIGHLIGHTS VIDEO 2</a:t>
            </a:r>
            <a:endParaRPr lang="en-GB" dirty="0"/>
          </a:p>
        </p:txBody>
      </p:sp>
      <p:sp>
        <p:nvSpPr>
          <p:cNvPr id="41" name="TextBox 40"/>
          <p:cNvSpPr txBox="1"/>
          <p:nvPr/>
        </p:nvSpPr>
        <p:spPr>
          <a:xfrm>
            <a:off x="1463877" y="3441389"/>
            <a:ext cx="2961314" cy="376637"/>
          </a:xfrm>
          <a:prstGeom prst="rect">
            <a:avLst/>
          </a:prstGeom>
          <a:noFill/>
        </p:spPr>
        <p:txBody>
          <a:bodyPr wrap="square" rtlCol="0">
            <a:spAutoFit/>
          </a:bodyPr>
          <a:lstStyle/>
          <a:p>
            <a:r>
              <a:rPr lang="en-US" dirty="0"/>
              <a:t>HIGHLIGHTS VIDEO 1</a:t>
            </a:r>
            <a:endParaRPr lang="en-GB" dirty="0"/>
          </a:p>
        </p:txBody>
      </p:sp>
      <p:sp>
        <p:nvSpPr>
          <p:cNvPr id="43" name="TextBox 42"/>
          <p:cNvSpPr txBox="1"/>
          <p:nvPr/>
        </p:nvSpPr>
        <p:spPr>
          <a:xfrm>
            <a:off x="1698770" y="6070523"/>
            <a:ext cx="5939406" cy="369332"/>
          </a:xfrm>
          <a:prstGeom prst="rect">
            <a:avLst/>
          </a:prstGeom>
          <a:noFill/>
        </p:spPr>
        <p:txBody>
          <a:bodyPr wrap="square" rtlCol="0">
            <a:spAutoFit/>
          </a:bodyPr>
          <a:lstStyle/>
          <a:p>
            <a:pPr algn="ctr"/>
            <a:r>
              <a:rPr lang="en-US" dirty="0"/>
              <a:t>CONTACT DETAILS</a:t>
            </a:r>
            <a:endParaRPr lang="en-GB" dirty="0"/>
          </a:p>
        </p:txBody>
      </p:sp>
      <p:sp>
        <p:nvSpPr>
          <p:cNvPr id="4" name="Rectangle 3"/>
          <p:cNvSpPr/>
          <p:nvPr/>
        </p:nvSpPr>
        <p:spPr>
          <a:xfrm>
            <a:off x="1266735" y="2638643"/>
            <a:ext cx="6870583" cy="428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463877" y="2676172"/>
            <a:ext cx="6283374" cy="369332"/>
          </a:xfrm>
          <a:prstGeom prst="rect">
            <a:avLst/>
          </a:prstGeom>
          <a:noFill/>
        </p:spPr>
        <p:txBody>
          <a:bodyPr wrap="square" rtlCol="0">
            <a:spAutoFit/>
          </a:bodyPr>
          <a:lstStyle/>
          <a:p>
            <a:pPr algn="ctr"/>
            <a:r>
              <a:rPr lang="en-US" dirty="0"/>
              <a:t>INTRODUCTION</a:t>
            </a:r>
            <a:endParaRPr lang="en-GB" dirty="0"/>
          </a:p>
        </p:txBody>
      </p:sp>
      <p:sp>
        <p:nvSpPr>
          <p:cNvPr id="16" name="Rectangle 15"/>
          <p:cNvSpPr/>
          <p:nvPr/>
        </p:nvSpPr>
        <p:spPr>
          <a:xfrm>
            <a:off x="8470783" y="2739067"/>
            <a:ext cx="1702965" cy="15721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8458199" y="4446479"/>
            <a:ext cx="1715549" cy="22581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8623883" y="3045504"/>
            <a:ext cx="1283515" cy="646331"/>
          </a:xfrm>
          <a:prstGeom prst="rect">
            <a:avLst/>
          </a:prstGeom>
          <a:noFill/>
        </p:spPr>
        <p:txBody>
          <a:bodyPr wrap="square" rtlCol="0">
            <a:spAutoFit/>
          </a:bodyPr>
          <a:lstStyle/>
          <a:p>
            <a:r>
              <a:rPr lang="en-US" dirty="0"/>
              <a:t>MONTHLY EVENTS</a:t>
            </a:r>
            <a:endParaRPr lang="en-GB" dirty="0"/>
          </a:p>
        </p:txBody>
      </p:sp>
      <p:sp>
        <p:nvSpPr>
          <p:cNvPr id="38" name="TextBox 37"/>
          <p:cNvSpPr txBox="1"/>
          <p:nvPr/>
        </p:nvSpPr>
        <p:spPr>
          <a:xfrm>
            <a:off x="8623883" y="4731336"/>
            <a:ext cx="1283515" cy="923330"/>
          </a:xfrm>
          <a:prstGeom prst="rect">
            <a:avLst/>
          </a:prstGeom>
          <a:noFill/>
        </p:spPr>
        <p:txBody>
          <a:bodyPr wrap="square" rtlCol="0">
            <a:spAutoFit/>
          </a:bodyPr>
          <a:lstStyle/>
          <a:p>
            <a:r>
              <a:rPr lang="en-US" dirty="0"/>
              <a:t>TWITTER EVENTS FEED</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81774" y="2612590"/>
            <a:ext cx="10515600" cy="1325563"/>
          </a:xfrm>
        </p:spPr>
        <p:txBody>
          <a:bodyPr/>
          <a:lstStyle/>
          <a:p>
            <a:r>
              <a:rPr lang="en-US" dirty="0"/>
              <a:t>3</a:t>
            </a:r>
            <a:endParaRPr lang="en-GB" dirty="0"/>
          </a:p>
        </p:txBody>
      </p:sp>
      <p:sp>
        <p:nvSpPr>
          <p:cNvPr id="10" name="Rectangle 9"/>
          <p:cNvSpPr/>
          <p:nvPr/>
        </p:nvSpPr>
        <p:spPr>
          <a:xfrm>
            <a:off x="1241571" y="6224631"/>
            <a:ext cx="8967831" cy="5452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241570" y="2778407"/>
            <a:ext cx="8967831" cy="3367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BODI</a:t>
            </a:r>
            <a:endParaRPr lang="en-GB" dirty="0"/>
          </a:p>
        </p:txBody>
      </p:sp>
      <p:sp>
        <p:nvSpPr>
          <p:cNvPr id="12" name="Rectangle 11"/>
          <p:cNvSpPr/>
          <p:nvPr/>
        </p:nvSpPr>
        <p:spPr>
          <a:xfrm>
            <a:off x="1241570" y="2251205"/>
            <a:ext cx="8967831" cy="482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endParaRPr lang="en-GB" dirty="0"/>
          </a:p>
        </p:txBody>
      </p:sp>
      <p:sp>
        <p:nvSpPr>
          <p:cNvPr id="14" name="Rectangle 13"/>
          <p:cNvSpPr/>
          <p:nvPr/>
        </p:nvSpPr>
        <p:spPr>
          <a:xfrm>
            <a:off x="1241571" y="1400961"/>
            <a:ext cx="8967831" cy="787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
            </a:r>
            <a:endParaRPr lang="en-GB" dirty="0"/>
          </a:p>
        </p:txBody>
      </p:sp>
      <p:sp>
        <p:nvSpPr>
          <p:cNvPr id="15" name="TextBox 14"/>
          <p:cNvSpPr txBox="1"/>
          <p:nvPr/>
        </p:nvSpPr>
        <p:spPr>
          <a:xfrm>
            <a:off x="3122799" y="1510089"/>
            <a:ext cx="4152551" cy="646331"/>
          </a:xfrm>
          <a:prstGeom prst="rect">
            <a:avLst/>
          </a:prstGeom>
          <a:noFill/>
        </p:spPr>
        <p:txBody>
          <a:bodyPr wrap="square" rtlCol="0">
            <a:spAutoFit/>
          </a:bodyPr>
          <a:lstStyle/>
          <a:p>
            <a:pPr algn="ctr"/>
            <a:r>
              <a:rPr lang="en-US" dirty="0"/>
              <a:t>	HEADER </a:t>
            </a:r>
            <a:endParaRPr lang="en-US" dirty="0"/>
          </a:p>
          <a:p>
            <a:pPr algn="ctr"/>
            <a:r>
              <a:rPr lang="en-US" dirty="0"/>
              <a:t>	BANNER</a:t>
            </a:r>
            <a:endParaRPr lang="en-GB" dirty="0"/>
          </a:p>
        </p:txBody>
      </p:sp>
      <p:sp>
        <p:nvSpPr>
          <p:cNvPr id="18" name="Rectangle 17"/>
          <p:cNvSpPr/>
          <p:nvPr/>
        </p:nvSpPr>
        <p:spPr>
          <a:xfrm>
            <a:off x="2508307" y="2341072"/>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9" name="Rectangle 18"/>
          <p:cNvSpPr/>
          <p:nvPr/>
        </p:nvSpPr>
        <p:spPr>
          <a:xfrm>
            <a:off x="3248634" y="2341072"/>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20" name="Rectangle 19"/>
          <p:cNvSpPr/>
          <p:nvPr/>
        </p:nvSpPr>
        <p:spPr>
          <a:xfrm>
            <a:off x="4037196" y="2341072"/>
            <a:ext cx="453006" cy="24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21" name="Rectangle 20"/>
          <p:cNvSpPr/>
          <p:nvPr/>
        </p:nvSpPr>
        <p:spPr>
          <a:xfrm>
            <a:off x="4814926" y="2342618"/>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22" name="Rectangle 21"/>
          <p:cNvSpPr/>
          <p:nvPr/>
        </p:nvSpPr>
        <p:spPr>
          <a:xfrm>
            <a:off x="5553513" y="2336532"/>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GB" dirty="0"/>
          </a:p>
        </p:txBody>
      </p:sp>
      <p:sp>
        <p:nvSpPr>
          <p:cNvPr id="23" name="TextBox 22"/>
          <p:cNvSpPr txBox="1"/>
          <p:nvPr/>
        </p:nvSpPr>
        <p:spPr>
          <a:xfrm>
            <a:off x="6428064" y="2261742"/>
            <a:ext cx="1585519" cy="369332"/>
          </a:xfrm>
          <a:prstGeom prst="rect">
            <a:avLst/>
          </a:prstGeom>
          <a:noFill/>
        </p:spPr>
        <p:txBody>
          <a:bodyPr wrap="square" rtlCol="0">
            <a:spAutoFit/>
          </a:bodyPr>
          <a:lstStyle/>
          <a:p>
            <a:r>
              <a:rPr lang="en-US" dirty="0"/>
              <a:t>NAVIGATION </a:t>
            </a:r>
            <a:endParaRPr lang="en-GB" dirty="0"/>
          </a:p>
        </p:txBody>
      </p:sp>
      <p:sp>
        <p:nvSpPr>
          <p:cNvPr id="24" name="Rectangle 23"/>
          <p:cNvSpPr/>
          <p:nvPr/>
        </p:nvSpPr>
        <p:spPr>
          <a:xfrm>
            <a:off x="1298193" y="2823189"/>
            <a:ext cx="8821021" cy="16208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1298193" y="4522340"/>
            <a:ext cx="4255320" cy="705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1298193" y="5306147"/>
            <a:ext cx="4255320" cy="771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633206" y="4519933"/>
            <a:ext cx="4488108" cy="705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5633207" y="5316165"/>
            <a:ext cx="4488108" cy="7611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2508307" y="6315367"/>
            <a:ext cx="5939406" cy="369332"/>
          </a:xfrm>
          <a:prstGeom prst="rect">
            <a:avLst/>
          </a:prstGeom>
          <a:noFill/>
        </p:spPr>
        <p:txBody>
          <a:bodyPr wrap="square" rtlCol="0">
            <a:spAutoFit/>
          </a:bodyPr>
          <a:lstStyle/>
          <a:p>
            <a:pPr algn="ctr"/>
            <a:r>
              <a:rPr lang="en-US" dirty="0"/>
              <a:t>CONTACT DETAILS</a:t>
            </a:r>
            <a:endParaRPr lang="en-GB" dirty="0"/>
          </a:p>
        </p:txBody>
      </p:sp>
      <p:sp>
        <p:nvSpPr>
          <p:cNvPr id="2" name="TextBox 1"/>
          <p:cNvSpPr txBox="1"/>
          <p:nvPr/>
        </p:nvSpPr>
        <p:spPr>
          <a:xfrm>
            <a:off x="2206305" y="3179427"/>
            <a:ext cx="6702803" cy="369332"/>
          </a:xfrm>
          <a:prstGeom prst="rect">
            <a:avLst/>
          </a:prstGeom>
          <a:noFill/>
        </p:spPr>
        <p:txBody>
          <a:bodyPr wrap="square" rtlCol="0">
            <a:spAutoFit/>
          </a:bodyPr>
          <a:lstStyle/>
          <a:p>
            <a:pPr algn="ctr"/>
            <a:r>
              <a:rPr lang="en-US" dirty="0"/>
              <a:t>VENUES MAP</a:t>
            </a:r>
            <a:endParaRPr lang="en-GB" dirty="0"/>
          </a:p>
        </p:txBody>
      </p:sp>
      <p:sp>
        <p:nvSpPr>
          <p:cNvPr id="3" name="TextBox 2"/>
          <p:cNvSpPr txBox="1"/>
          <p:nvPr/>
        </p:nvSpPr>
        <p:spPr>
          <a:xfrm>
            <a:off x="1719743" y="4706224"/>
            <a:ext cx="3095183" cy="369332"/>
          </a:xfrm>
          <a:prstGeom prst="rect">
            <a:avLst/>
          </a:prstGeom>
          <a:noFill/>
        </p:spPr>
        <p:txBody>
          <a:bodyPr wrap="square" rtlCol="0">
            <a:spAutoFit/>
          </a:bodyPr>
          <a:lstStyle/>
          <a:p>
            <a:pPr algn="ctr"/>
            <a:r>
              <a:rPr lang="en-US" dirty="0"/>
              <a:t>TOP VENUES 1</a:t>
            </a:r>
            <a:endParaRPr lang="en-GB" dirty="0"/>
          </a:p>
        </p:txBody>
      </p:sp>
      <p:sp>
        <p:nvSpPr>
          <p:cNvPr id="38" name="TextBox 37"/>
          <p:cNvSpPr txBox="1"/>
          <p:nvPr/>
        </p:nvSpPr>
        <p:spPr>
          <a:xfrm>
            <a:off x="1701042" y="5494842"/>
            <a:ext cx="3095183" cy="369332"/>
          </a:xfrm>
          <a:prstGeom prst="rect">
            <a:avLst/>
          </a:prstGeom>
          <a:noFill/>
        </p:spPr>
        <p:txBody>
          <a:bodyPr wrap="square" rtlCol="0">
            <a:spAutoFit/>
          </a:bodyPr>
          <a:lstStyle/>
          <a:p>
            <a:pPr algn="ctr"/>
            <a:r>
              <a:rPr lang="en-US" dirty="0"/>
              <a:t>TOP VENUES 3</a:t>
            </a:r>
            <a:endParaRPr lang="en-GB" dirty="0"/>
          </a:p>
        </p:txBody>
      </p:sp>
      <p:sp>
        <p:nvSpPr>
          <p:cNvPr id="44" name="TextBox 43"/>
          <p:cNvSpPr txBox="1"/>
          <p:nvPr/>
        </p:nvSpPr>
        <p:spPr>
          <a:xfrm>
            <a:off x="6333865" y="4673958"/>
            <a:ext cx="3095183" cy="369332"/>
          </a:xfrm>
          <a:prstGeom prst="rect">
            <a:avLst/>
          </a:prstGeom>
          <a:noFill/>
        </p:spPr>
        <p:txBody>
          <a:bodyPr wrap="square" rtlCol="0">
            <a:spAutoFit/>
          </a:bodyPr>
          <a:lstStyle/>
          <a:p>
            <a:pPr algn="ctr"/>
            <a:r>
              <a:rPr lang="en-US" dirty="0"/>
              <a:t>TOP VENUES 2</a:t>
            </a:r>
            <a:endParaRPr lang="en-GB" dirty="0"/>
          </a:p>
        </p:txBody>
      </p:sp>
      <p:sp>
        <p:nvSpPr>
          <p:cNvPr id="45" name="TextBox 44"/>
          <p:cNvSpPr txBox="1"/>
          <p:nvPr/>
        </p:nvSpPr>
        <p:spPr>
          <a:xfrm>
            <a:off x="6333865" y="5463119"/>
            <a:ext cx="3095183" cy="369332"/>
          </a:xfrm>
          <a:prstGeom prst="rect">
            <a:avLst/>
          </a:prstGeom>
          <a:noFill/>
        </p:spPr>
        <p:txBody>
          <a:bodyPr wrap="square" rtlCol="0">
            <a:spAutoFit/>
          </a:bodyPr>
          <a:lstStyle/>
          <a:p>
            <a:pPr algn="ctr"/>
            <a:r>
              <a:rPr lang="en-US" dirty="0"/>
              <a:t>TOP VENUES 4</a:t>
            </a:r>
            <a:endParaRPr lang="en-GB" dirty="0"/>
          </a:p>
        </p:txBody>
      </p:sp>
      <p:sp>
        <p:nvSpPr>
          <p:cNvPr id="46" name="Title 6"/>
          <p:cNvSpPr txBox="1"/>
          <p:nvPr/>
        </p:nvSpPr>
        <p:spPr>
          <a:xfrm>
            <a:off x="838200" y="365126"/>
            <a:ext cx="10515600" cy="539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PAGE 3 – VENUES MAP PAGE</a:t>
            </a:r>
            <a:endParaRPr lang="en-GB"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645479"/>
          </a:xfrm>
        </p:spPr>
        <p:txBody>
          <a:bodyPr>
            <a:normAutofit/>
          </a:bodyPr>
          <a:lstStyle/>
          <a:p>
            <a:r>
              <a:rPr lang="en-US" sz="2800" dirty="0"/>
              <a:t>PAGE 4 – ATTRACTIONS MAP PAGE</a:t>
            </a:r>
            <a:endParaRPr lang="en-GB" sz="2800" dirty="0"/>
          </a:p>
        </p:txBody>
      </p:sp>
      <p:sp>
        <p:nvSpPr>
          <p:cNvPr id="10" name="Rectangle 9"/>
          <p:cNvSpPr/>
          <p:nvPr/>
        </p:nvSpPr>
        <p:spPr>
          <a:xfrm>
            <a:off x="1224793" y="6207853"/>
            <a:ext cx="8967831" cy="5452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224792" y="2761629"/>
            <a:ext cx="8967831" cy="3367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BODI</a:t>
            </a:r>
            <a:endParaRPr lang="en-GB" dirty="0"/>
          </a:p>
        </p:txBody>
      </p:sp>
      <p:sp>
        <p:nvSpPr>
          <p:cNvPr id="12" name="Rectangle 11"/>
          <p:cNvSpPr/>
          <p:nvPr/>
        </p:nvSpPr>
        <p:spPr>
          <a:xfrm>
            <a:off x="1224792" y="2234427"/>
            <a:ext cx="8967831" cy="482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endParaRPr lang="en-GB" dirty="0"/>
          </a:p>
        </p:txBody>
      </p:sp>
      <p:sp>
        <p:nvSpPr>
          <p:cNvPr id="14" name="Rectangle 13"/>
          <p:cNvSpPr/>
          <p:nvPr/>
        </p:nvSpPr>
        <p:spPr>
          <a:xfrm>
            <a:off x="1224793" y="1384183"/>
            <a:ext cx="8967831" cy="787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
            </a:r>
            <a:endParaRPr lang="en-GB" dirty="0"/>
          </a:p>
        </p:txBody>
      </p:sp>
      <p:sp>
        <p:nvSpPr>
          <p:cNvPr id="15" name="TextBox 14"/>
          <p:cNvSpPr txBox="1"/>
          <p:nvPr/>
        </p:nvSpPr>
        <p:spPr>
          <a:xfrm>
            <a:off x="3106021" y="1493311"/>
            <a:ext cx="4152551" cy="646331"/>
          </a:xfrm>
          <a:prstGeom prst="rect">
            <a:avLst/>
          </a:prstGeom>
          <a:noFill/>
        </p:spPr>
        <p:txBody>
          <a:bodyPr wrap="square" rtlCol="0">
            <a:spAutoFit/>
          </a:bodyPr>
          <a:lstStyle/>
          <a:p>
            <a:pPr algn="ctr"/>
            <a:r>
              <a:rPr lang="en-US" dirty="0"/>
              <a:t>	HEADER </a:t>
            </a:r>
            <a:endParaRPr lang="en-US" dirty="0"/>
          </a:p>
          <a:p>
            <a:pPr algn="ctr"/>
            <a:r>
              <a:rPr lang="en-US" dirty="0"/>
              <a:t>	BANNER</a:t>
            </a:r>
            <a:endParaRPr lang="en-GB" dirty="0"/>
          </a:p>
        </p:txBody>
      </p:sp>
      <p:sp>
        <p:nvSpPr>
          <p:cNvPr id="18" name="Rectangle 17"/>
          <p:cNvSpPr/>
          <p:nvPr/>
        </p:nvSpPr>
        <p:spPr>
          <a:xfrm>
            <a:off x="2491529" y="2324294"/>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9" name="Rectangle 18"/>
          <p:cNvSpPr/>
          <p:nvPr/>
        </p:nvSpPr>
        <p:spPr>
          <a:xfrm>
            <a:off x="3231856" y="2324294"/>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20" name="Rectangle 19"/>
          <p:cNvSpPr/>
          <p:nvPr/>
        </p:nvSpPr>
        <p:spPr>
          <a:xfrm>
            <a:off x="4020418" y="2324294"/>
            <a:ext cx="453006" cy="24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21" name="Rectangle 20"/>
          <p:cNvSpPr/>
          <p:nvPr/>
        </p:nvSpPr>
        <p:spPr>
          <a:xfrm>
            <a:off x="4798148" y="2325840"/>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22" name="Rectangle 21"/>
          <p:cNvSpPr/>
          <p:nvPr/>
        </p:nvSpPr>
        <p:spPr>
          <a:xfrm>
            <a:off x="5536735" y="2319754"/>
            <a:ext cx="453006" cy="267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GB" dirty="0"/>
          </a:p>
        </p:txBody>
      </p:sp>
      <p:sp>
        <p:nvSpPr>
          <p:cNvPr id="23" name="TextBox 22"/>
          <p:cNvSpPr txBox="1"/>
          <p:nvPr/>
        </p:nvSpPr>
        <p:spPr>
          <a:xfrm>
            <a:off x="6411286" y="2244964"/>
            <a:ext cx="1585519" cy="369332"/>
          </a:xfrm>
          <a:prstGeom prst="rect">
            <a:avLst/>
          </a:prstGeom>
          <a:noFill/>
        </p:spPr>
        <p:txBody>
          <a:bodyPr wrap="square" rtlCol="0">
            <a:spAutoFit/>
          </a:bodyPr>
          <a:lstStyle/>
          <a:p>
            <a:r>
              <a:rPr lang="en-US" dirty="0"/>
              <a:t>NAVIGATION </a:t>
            </a:r>
            <a:endParaRPr lang="en-GB" dirty="0"/>
          </a:p>
        </p:txBody>
      </p:sp>
      <p:sp>
        <p:nvSpPr>
          <p:cNvPr id="24" name="Rectangle 23"/>
          <p:cNvSpPr/>
          <p:nvPr/>
        </p:nvSpPr>
        <p:spPr>
          <a:xfrm>
            <a:off x="1281415" y="2806411"/>
            <a:ext cx="8821021" cy="16208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1281415" y="4505562"/>
            <a:ext cx="4255320" cy="705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1281415" y="5289369"/>
            <a:ext cx="4255320" cy="771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616428" y="4503155"/>
            <a:ext cx="4488108" cy="7054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5616429" y="5299387"/>
            <a:ext cx="4488108" cy="7611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2491529" y="6298589"/>
            <a:ext cx="5939406" cy="369332"/>
          </a:xfrm>
          <a:prstGeom prst="rect">
            <a:avLst/>
          </a:prstGeom>
          <a:noFill/>
        </p:spPr>
        <p:txBody>
          <a:bodyPr wrap="square" rtlCol="0">
            <a:spAutoFit/>
          </a:bodyPr>
          <a:lstStyle/>
          <a:p>
            <a:pPr algn="ctr"/>
            <a:r>
              <a:rPr lang="en-US" dirty="0"/>
              <a:t>CONTACT DETAILS</a:t>
            </a:r>
            <a:endParaRPr lang="en-GB" dirty="0"/>
          </a:p>
        </p:txBody>
      </p:sp>
      <p:sp>
        <p:nvSpPr>
          <p:cNvPr id="2" name="TextBox 1"/>
          <p:cNvSpPr txBox="1"/>
          <p:nvPr/>
        </p:nvSpPr>
        <p:spPr>
          <a:xfrm>
            <a:off x="2189527" y="3162649"/>
            <a:ext cx="6702803" cy="369332"/>
          </a:xfrm>
          <a:prstGeom prst="rect">
            <a:avLst/>
          </a:prstGeom>
          <a:noFill/>
        </p:spPr>
        <p:txBody>
          <a:bodyPr wrap="square" rtlCol="0">
            <a:spAutoFit/>
          </a:bodyPr>
          <a:lstStyle/>
          <a:p>
            <a:pPr algn="ctr"/>
            <a:r>
              <a:rPr lang="en-US" dirty="0"/>
              <a:t>ATTRACTIONS MAP</a:t>
            </a:r>
            <a:endParaRPr lang="en-GB" dirty="0"/>
          </a:p>
        </p:txBody>
      </p:sp>
      <p:sp>
        <p:nvSpPr>
          <p:cNvPr id="3" name="TextBox 2"/>
          <p:cNvSpPr txBox="1"/>
          <p:nvPr/>
        </p:nvSpPr>
        <p:spPr>
          <a:xfrm>
            <a:off x="1702965" y="4689446"/>
            <a:ext cx="3095183" cy="369332"/>
          </a:xfrm>
          <a:prstGeom prst="rect">
            <a:avLst/>
          </a:prstGeom>
          <a:noFill/>
        </p:spPr>
        <p:txBody>
          <a:bodyPr wrap="square" rtlCol="0">
            <a:spAutoFit/>
          </a:bodyPr>
          <a:lstStyle/>
          <a:p>
            <a:pPr algn="ctr"/>
            <a:r>
              <a:rPr lang="en-US" dirty="0"/>
              <a:t>TOP ATTRACTIONS 1</a:t>
            </a:r>
            <a:endParaRPr lang="en-GB" dirty="0"/>
          </a:p>
        </p:txBody>
      </p:sp>
      <p:sp>
        <p:nvSpPr>
          <p:cNvPr id="38" name="TextBox 37"/>
          <p:cNvSpPr txBox="1"/>
          <p:nvPr/>
        </p:nvSpPr>
        <p:spPr>
          <a:xfrm>
            <a:off x="1684264" y="5478064"/>
            <a:ext cx="3095183" cy="369332"/>
          </a:xfrm>
          <a:prstGeom prst="rect">
            <a:avLst/>
          </a:prstGeom>
          <a:noFill/>
        </p:spPr>
        <p:txBody>
          <a:bodyPr wrap="square" rtlCol="0">
            <a:spAutoFit/>
          </a:bodyPr>
          <a:lstStyle/>
          <a:p>
            <a:pPr algn="ctr"/>
            <a:r>
              <a:rPr lang="en-US" dirty="0"/>
              <a:t>TOP ATTRACTIONS 3</a:t>
            </a:r>
            <a:endParaRPr lang="en-GB" dirty="0"/>
          </a:p>
        </p:txBody>
      </p:sp>
      <p:sp>
        <p:nvSpPr>
          <p:cNvPr id="44" name="TextBox 43"/>
          <p:cNvSpPr txBox="1"/>
          <p:nvPr/>
        </p:nvSpPr>
        <p:spPr>
          <a:xfrm>
            <a:off x="6317087" y="4657180"/>
            <a:ext cx="3095183" cy="369332"/>
          </a:xfrm>
          <a:prstGeom prst="rect">
            <a:avLst/>
          </a:prstGeom>
          <a:noFill/>
        </p:spPr>
        <p:txBody>
          <a:bodyPr wrap="square" rtlCol="0">
            <a:spAutoFit/>
          </a:bodyPr>
          <a:lstStyle/>
          <a:p>
            <a:pPr algn="ctr"/>
            <a:r>
              <a:rPr lang="en-US" dirty="0"/>
              <a:t>TOP ATTRACTIONS 2</a:t>
            </a:r>
            <a:endParaRPr lang="en-GB" dirty="0"/>
          </a:p>
        </p:txBody>
      </p:sp>
      <p:sp>
        <p:nvSpPr>
          <p:cNvPr id="45" name="TextBox 44"/>
          <p:cNvSpPr txBox="1"/>
          <p:nvPr/>
        </p:nvSpPr>
        <p:spPr>
          <a:xfrm>
            <a:off x="6317087" y="5446341"/>
            <a:ext cx="3095183" cy="369332"/>
          </a:xfrm>
          <a:prstGeom prst="rect">
            <a:avLst/>
          </a:prstGeom>
          <a:noFill/>
        </p:spPr>
        <p:txBody>
          <a:bodyPr wrap="square" rtlCol="0">
            <a:spAutoFit/>
          </a:bodyPr>
          <a:lstStyle/>
          <a:p>
            <a:pPr algn="ctr"/>
            <a:r>
              <a:rPr lang="en-US" dirty="0"/>
              <a:t>TOP ATTRACTIONS 4</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7566</Words>
  <Application>WPS Presentation</Application>
  <PresentationFormat>Widescreen</PresentationFormat>
  <Paragraphs>284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1_Office Theme</vt:lpstr>
      <vt:lpstr>Report 1 of 4</vt:lpstr>
      <vt:lpstr>Report 2 of 4</vt:lpstr>
      <vt:lpstr>Report 3 of 4</vt:lpstr>
      <vt:lpstr>Report 3 of 4</vt:lpstr>
      <vt:lpstr>SITE MAP RESPONSIVE WEBSITE MATERA 2019</vt:lpstr>
      <vt:lpstr>PAGE 1 – HOME PAGE</vt:lpstr>
      <vt:lpstr>PAGE 2 – EVENTS PAGE</vt:lpstr>
      <vt:lpstr>3</vt:lpstr>
      <vt:lpstr>PAGE 4 – ATTRACTIONS MAP PAGE</vt:lpstr>
      <vt:lpstr>PAGE 5 – MEDIA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Donato Scarano</dc:creator>
  <cp:lastModifiedBy>donsc</cp:lastModifiedBy>
  <cp:revision>16</cp:revision>
  <dcterms:created xsi:type="dcterms:W3CDTF">2019-09-12T09:55:00Z</dcterms:created>
  <dcterms:modified xsi:type="dcterms:W3CDTF">2019-09-12T19:23:55Z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