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3" r:id="rId9"/>
    <p:sldId id="264" r:id="rId10"/>
    <p:sldId id="265" r:id="rId11"/>
    <p:sldId id="266" r:id="rId12"/>
    <p:sldId id="270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рий Донской" initials="ЮД" lastIdx="1" clrIdx="0">
    <p:extLst>
      <p:ext uri="{19B8F6BF-5375-455C-9EA6-DF929625EA0E}">
        <p15:presenceInfo xmlns:p15="http://schemas.microsoft.com/office/powerpoint/2012/main" userId="5f755d427400b6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B99DD-C3A1-4E43-82B5-7B1229FA4892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5FD12-65D3-4BD9-9BF9-BA9BE7FFD2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98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C2C89-411D-3D14-BE01-EF341E23E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7593E5-62D7-7C0F-A600-6505B46AB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27737F-182A-2AEE-FC0A-DC748660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B0E4-3478-45CD-BA14-94BA3D5ED416}" type="datetime1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04B2A2-E72F-75E9-C0A4-9A07432A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D26AC6-67FF-B731-B62C-743B657C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97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A5059-F124-1703-DFEF-64DD5977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B1E454-5F46-75E9-DF49-310D61237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A3B083-831D-0116-9221-76C8E68A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618-DC4A-4DE4-9695-D8B423D93120}" type="datetime1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9D4335-73C2-CAD5-0479-9A23B56A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E47DE7-485B-A242-F9DD-3F4C0C01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19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BF9B7C-398B-E12F-F299-4060C01CA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06D960-7041-E13B-0FF7-17420510C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E30E4F-085D-3155-8ED8-15337104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F6F8-EE97-475C-9416-B898F9B8C4C9}" type="datetime1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C67CB0-A345-D058-7FBD-8093B4B9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F05483-F777-1886-246C-892EEFF3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71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B8CDB-C484-4BF1-A125-0DE62312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54A099-3660-BC73-AA61-F75E5CECC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628517-B429-7058-4915-5504D35A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CA45-CD3F-43B5-A867-D7E3AA641EFC}" type="datetime1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F97A8C-2589-8C10-3FAE-C61A17DB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0A17FB-DAC1-2683-1284-38AA22B4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95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A50F3-1046-A3D8-4883-A67BA09D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99F5FF-4FC8-A92B-6D0E-81D5DD59B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F12EFD-AB03-0429-3EAB-A726F72D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41EF-F11C-4DBE-B446-EB690785ECD1}" type="datetime1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26B10C-F852-53D2-690D-3B082643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BD9E75-9732-11AF-2A00-ECCA487D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71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1057A-F79A-9C2D-91D6-17FC0578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077CBF-9053-1429-D9BE-6522989A2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1CC995-CEC2-88F9-CCBD-B5A866A86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3C79CC-9917-1279-0DE1-D2373A65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CC67-DBF0-4798-8AB0-D6C2EFF5322C}" type="datetime1">
              <a:rPr lang="ru-RU" smtClean="0"/>
              <a:t>17.12.2022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2B6D7A-D3E1-78F5-4FA4-540E50D2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677E58-2B7E-FF01-6C3C-FBF929B8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67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94C7A-47C5-63D5-DF86-5D342FCF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93506C-31B1-27F6-7E94-F2C7D4E7D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59F0A0-2482-7B6D-4F42-48884A4D2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F3EC49-3D89-3A77-9FA6-8F2A8EA0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42A1A6-4A30-5784-CB4B-15DFB8F66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FFA5D40-90FF-3330-A014-1E125E3A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EF0-C5B2-41F4-8BA6-348B23B49BEA}" type="datetime1">
              <a:rPr lang="ru-RU" smtClean="0"/>
              <a:t>17.12.2022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909B40-EA3A-2FD5-BE9F-4F2A9085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79A20EE-001F-F4DE-4DA7-57BA2B3E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44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1696C-A63E-7A01-ECFB-A661CA0E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4B0D67-06EA-B5DB-586F-7D3ED1EC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D3AF-DE4F-4CFC-A0F6-A597EC31DAF3}" type="datetime1">
              <a:rPr lang="ru-RU" smtClean="0"/>
              <a:t>17.12.2022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6E0927-E7D8-9FF3-DABB-9A3AA99A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FF084B-F602-9227-06E9-40686611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DD5D2A-10BA-C084-D47C-191A4338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73D5-440D-47B5-8A8D-DE24648200BC}" type="datetime1">
              <a:rPr lang="ru-RU" smtClean="0"/>
              <a:t>17.12.2022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B62565-80E7-CECE-802D-BB740488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BE39A0-A9A0-AE6C-960A-546D8135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56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F98FA-20B5-EBC1-3D81-27C04C27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9F76D5-B1EE-5A7A-DD13-E5882EC8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D74411-64E7-433E-E389-DA1AB31BC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AAA406-B40D-3DC3-3A36-B4C1BD59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0EF1-2005-49D4-918B-82D3A1D0FC93}" type="datetime1">
              <a:rPr lang="ru-RU" smtClean="0"/>
              <a:t>17.12.2022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5453CA-99B0-3DB1-540D-F12659D6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8B2F63-B0EB-D8A7-AD15-5D47EA14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0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E844A-A173-039C-9CDC-36615512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9A7327-0B8B-E004-E877-3E1D97AA9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F9E196-4BF5-E62B-7506-B1F801E3E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264C8E-969A-2900-164F-1217A1E0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2A4B-3FDB-4D3B-A0C0-DAF6BCD00FBF}" type="datetime1">
              <a:rPr lang="ru-RU" smtClean="0"/>
              <a:t>17.12.2022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5A5C2B-E717-7AC3-3E09-8591D5A3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994197-553E-083A-6F9C-D0EBAEE5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49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6AF5B-EEF7-5B7F-076D-5CBAA5D0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B9491A-F824-F0B7-9E34-69F6FD455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B80917-8FD5-5E76-069E-9961618BD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7970A-B3E4-4404-AF38-B4515F7453A9}" type="datetime1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C939BA-51B6-0770-2A9D-77A2339BA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54A9BE-EBE7-D486-F27D-3B7C8EC32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83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3E062-F8E5-F540-AB20-8E70C40AC7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Алгоритм А*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35E83F-CA94-657F-31F2-0D6090353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5121" y="5695292"/>
            <a:ext cx="6036879" cy="1162707"/>
          </a:xfrm>
        </p:spPr>
        <p:txBody>
          <a:bodyPr>
            <a:normAutofit/>
          </a:bodyPr>
          <a:lstStyle/>
          <a:p>
            <a:r>
              <a:rPr lang="ru-RU" sz="1800" dirty="0"/>
              <a:t>Работа выполнена студентом Б9121-09.03.03 ПИКД (4) Донским Юрием Александровичем</a:t>
            </a:r>
          </a:p>
          <a:p>
            <a:r>
              <a:rPr lang="ru-RU" sz="1800" dirty="0"/>
              <a:t>Руководитель проекта </a:t>
            </a:r>
            <a:r>
              <a:rPr lang="ru-RU" sz="1800" dirty="0" err="1"/>
              <a:t>Кленина</a:t>
            </a:r>
            <a:r>
              <a:rPr lang="ru-RU" sz="1800" dirty="0"/>
              <a:t> Надежда Викторовна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C84563-8A0E-703B-2FBC-57EFD555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31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0972894-5CC0-CF08-683D-BBE798AD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10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C5EDB0-7CE3-D414-6744-59B79C40488B}"/>
              </a:ext>
            </a:extLst>
          </p:cNvPr>
          <p:cNvSpPr txBox="1"/>
          <p:nvPr/>
        </p:nvSpPr>
        <p:spPr>
          <a:xfrm>
            <a:off x="867136" y="1843950"/>
            <a:ext cx="104577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Алгоритм A* является оптимальным, если функция ℎ(𝑣) монотонна. Последовательность вершин </a:t>
            </a:r>
            <a:r>
              <a:rPr lang="en-US" sz="4000" b="1" dirty="0"/>
              <a:t>“</a:t>
            </a:r>
            <a:r>
              <a:rPr lang="ru-RU" sz="4000" b="1" dirty="0"/>
              <a:t>развёрнутых</a:t>
            </a:r>
            <a:r>
              <a:rPr lang="en-US" sz="4000" b="1" dirty="0"/>
              <a:t>”</a:t>
            </a:r>
            <a:r>
              <a:rPr lang="ru-RU" sz="4000" b="1" dirty="0"/>
              <a:t> во время работы алгоритма находится в неубывающем порядке значений 𝑓.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EE70C-A87B-93C4-0500-EDA59A29309D}"/>
              </a:ext>
            </a:extLst>
          </p:cNvPr>
          <p:cNvSpPr txBox="1"/>
          <p:nvPr/>
        </p:nvSpPr>
        <p:spPr>
          <a:xfrm>
            <a:off x="1371600" y="461141"/>
            <a:ext cx="5809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/>
              <a:t>Утверждение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5336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C8A61-B599-FFE2-9B2E-8651AE1B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Примеры эвристик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58E8EFF-F227-93A0-1985-DDE14E26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11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66397-E01A-0A4D-043C-EFE222D1ADF4}"/>
              </a:ext>
            </a:extLst>
          </p:cNvPr>
          <p:cNvSpPr txBox="1"/>
          <p:nvPr/>
        </p:nvSpPr>
        <p:spPr>
          <a:xfrm>
            <a:off x="1584767" y="1690688"/>
            <a:ext cx="902246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/>
              <a:t>Манхэттенское расстояние: </a:t>
            </a:r>
          </a:p>
          <a:p>
            <a:pPr algn="ctr"/>
            <a:r>
              <a:rPr lang="ru-RU" sz="4000" b="1" dirty="0"/>
              <a:t>ℎ(𝑣) = |𝑣.𝑥 − 𝑣 ′ .𝑥| + |𝑣.𝑦 − 𝑣 ′ .𝑦| </a:t>
            </a:r>
          </a:p>
          <a:p>
            <a:pPr algn="ctr"/>
            <a:endParaRPr lang="ru-RU" sz="4000" b="1" dirty="0"/>
          </a:p>
          <a:p>
            <a:pPr algn="ctr"/>
            <a:r>
              <a:rPr lang="ru-RU" sz="3200" i="1" dirty="0"/>
              <a:t>Расстояние Чебышева: </a:t>
            </a:r>
          </a:p>
          <a:p>
            <a:pPr algn="ctr"/>
            <a:r>
              <a:rPr lang="ru-RU" sz="4000" b="1" dirty="0"/>
              <a:t>ℎ(𝑣) = 𝑚𝑎𝑥(|𝑣.𝑥 − 𝑣 ′ .𝑥|, |𝑣.𝑦 − 𝑣 ′ .𝑦|)</a:t>
            </a:r>
          </a:p>
          <a:p>
            <a:pPr algn="ctr"/>
            <a:endParaRPr lang="ru-RU" sz="4000" b="1" dirty="0"/>
          </a:p>
          <a:p>
            <a:pPr algn="ctr"/>
            <a:r>
              <a:rPr lang="ru-RU" sz="3200" i="1" dirty="0"/>
              <a:t>Евклидово расстояние по прямой:</a:t>
            </a:r>
          </a:p>
          <a:p>
            <a:pPr algn="ctr"/>
            <a:r>
              <a:rPr lang="ru-RU" sz="4000" b="1" dirty="0"/>
              <a:t>ℎ(𝑣) = √︀ (𝑣.𝑥 − 𝑣 ′ .𝑥) 2 + (𝑣.𝑦 − 𝑣 ′ .𝑦)</a:t>
            </a:r>
          </a:p>
        </p:txBody>
      </p:sp>
    </p:spTree>
    <p:extLst>
      <p:ext uri="{BB962C8B-B14F-4D97-AF65-F5344CB8AC3E}">
        <p14:creationId xmlns:p14="http://schemas.microsoft.com/office/powerpoint/2010/main" val="130191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83FFD-821B-8E37-19E6-4801D19E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</a:t>
            </a:r>
            <a:r>
              <a:rPr lang="en-US" b="1" dirty="0"/>
              <a:t> </a:t>
            </a:r>
            <a:r>
              <a:rPr lang="ru-RU" b="1" dirty="0"/>
              <a:t>работы алгоритма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8918B56-1EA8-8FD5-C6DC-394FFF6F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033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60D1A-EB6A-6494-7FC0-D75E3671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Формальная постановка задачи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2B527C7-30D6-61AB-9D89-5C61747A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13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8E898-BBDA-7D41-05F6-1FB5B0D9F561}"/>
              </a:ext>
            </a:extLst>
          </p:cNvPr>
          <p:cNvSpPr txBox="1"/>
          <p:nvPr/>
        </p:nvSpPr>
        <p:spPr>
          <a:xfrm>
            <a:off x="2194034" y="2151727"/>
            <a:ext cx="68396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Исследовать и реализовать алгоритм А* для нахождения наименьшего по весу пути от исходной вершины до конечной вершины (цели) по пересеченной местности.</a:t>
            </a:r>
          </a:p>
        </p:txBody>
      </p:sp>
    </p:spTree>
    <p:extLst>
      <p:ext uri="{BB962C8B-B14F-4D97-AF65-F5344CB8AC3E}">
        <p14:creationId xmlns:p14="http://schemas.microsoft.com/office/powerpoint/2010/main" val="133257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Алгоритм А* для новичков – Vitalissius Blog – Developer from Ukraine,  Kharkiv">
            <a:extLst>
              <a:ext uri="{FF2B5EF4-FFF2-40B4-BE49-F238E27FC236}">
                <a16:creationId xmlns:a16="http://schemas.microsoft.com/office/drawing/2014/main" id="{FC695B1E-2C9F-650D-5D99-C86267FF3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480" y="-58438"/>
            <a:ext cx="12369480" cy="753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BE7C202-2095-099D-6B04-605B04CE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35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7C500-5D7F-7F6D-BE6C-23AF4312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356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b="1" dirty="0"/>
              <a:t>История открытия</a:t>
            </a:r>
          </a:p>
        </p:txBody>
      </p:sp>
      <p:pic>
        <p:nvPicPr>
          <p:cNvPr id="6" name="Рисунок 5" descr="&#10;">
            <a:extLst>
              <a:ext uri="{FF2B5EF4-FFF2-40B4-BE49-F238E27FC236}">
                <a16:creationId xmlns:a16="http://schemas.microsoft.com/office/drawing/2014/main" id="{8DF0B55B-93CE-EFBF-3F4D-4FAD75ACD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90688"/>
            <a:ext cx="3771080" cy="36774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9BA691-2A5F-3D0B-4B8F-4A50D28B7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378" y="1690688"/>
            <a:ext cx="2761242" cy="3677472"/>
          </a:xfrm>
          <a:prstGeom prst="rect">
            <a:avLst/>
          </a:prstGeom>
        </p:spPr>
      </p:pic>
      <p:pic>
        <p:nvPicPr>
          <p:cNvPr id="1026" name="Picture 2" descr="Питер Харт - 256 людей в истории информатики">
            <a:extLst>
              <a:ext uri="{FF2B5EF4-FFF2-40B4-BE49-F238E27FC236}">
                <a16:creationId xmlns:a16="http://schemas.microsoft.com/office/drawing/2014/main" id="{13DB4172-55E8-73A6-A34B-200838322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518" y="1690688"/>
            <a:ext cx="2754554" cy="367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4D8F691-FA66-1ADF-5CD4-4E7673F6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3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25907D-766A-C726-FBC2-5955D3E208F8}"/>
              </a:ext>
            </a:extLst>
          </p:cNvPr>
          <p:cNvSpPr txBox="1"/>
          <p:nvPr/>
        </p:nvSpPr>
        <p:spPr>
          <a:xfrm>
            <a:off x="1823545" y="5677589"/>
            <a:ext cx="3771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Нильс Нильсон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6117A-9FFE-8FB8-21B2-1D48514ED02D}"/>
              </a:ext>
            </a:extLst>
          </p:cNvPr>
          <p:cNvSpPr txBox="1"/>
          <p:nvPr/>
        </p:nvSpPr>
        <p:spPr>
          <a:xfrm>
            <a:off x="4991264" y="5677589"/>
            <a:ext cx="318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/>
              <a:t>Бертрам</a:t>
            </a:r>
            <a:r>
              <a:rPr lang="ru-RU" sz="3200" dirty="0"/>
              <a:t> Рафаэль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54587-DD98-6536-DC77-C2FE3EA6A84C}"/>
              </a:ext>
            </a:extLst>
          </p:cNvPr>
          <p:cNvSpPr txBox="1"/>
          <p:nvPr/>
        </p:nvSpPr>
        <p:spPr>
          <a:xfrm>
            <a:off x="8514130" y="5677589"/>
            <a:ext cx="293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Питер Харт</a:t>
            </a:r>
          </a:p>
        </p:txBody>
      </p:sp>
    </p:spTree>
    <p:extLst>
      <p:ext uri="{BB962C8B-B14F-4D97-AF65-F5344CB8AC3E}">
        <p14:creationId xmlns:p14="http://schemas.microsoft.com/office/powerpoint/2010/main" val="284581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AB34382-AC84-72FF-665F-38C49A80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727" y="291661"/>
            <a:ext cx="10586545" cy="1270548"/>
          </a:xfrm>
        </p:spPr>
        <p:txBody>
          <a:bodyPr>
            <a:normAutofit/>
          </a:bodyPr>
          <a:lstStyle/>
          <a:p>
            <a:r>
              <a:rPr lang="ru-RU" sz="6600" b="1" dirty="0"/>
              <a:t>Применение алгоритма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3D6BF2-21A0-976D-4304-7647D639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4</a:t>
            </a:fld>
            <a:endParaRPr lang="ru-RU"/>
          </a:p>
        </p:txBody>
      </p:sp>
      <p:pic>
        <p:nvPicPr>
          <p:cNvPr id="1026" name="Picture 2" descr="2ГИС запустил навигатор для грузовиков в Москве и Подмосковье">
            <a:extLst>
              <a:ext uri="{FF2B5EF4-FFF2-40B4-BE49-F238E27FC236}">
                <a16:creationId xmlns:a16="http://schemas.microsoft.com/office/drawing/2014/main" id="{FAF269CC-2F10-79FA-B0F6-A4AAB0512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72" t="8935" r="13677" b="5580"/>
          <a:stretch/>
        </p:blipFill>
        <p:spPr bwMode="auto">
          <a:xfrm>
            <a:off x="433551" y="1489842"/>
            <a:ext cx="3261741" cy="507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Ясновидение | The Elder Scrolls Wiki | Fandom">
            <a:extLst>
              <a:ext uri="{FF2B5EF4-FFF2-40B4-BE49-F238E27FC236}">
                <a16:creationId xmlns:a16="http://schemas.microsoft.com/office/drawing/2014/main" id="{A21663DB-BBE4-9804-8036-C1C00E180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65"/>
          <a:stretch/>
        </p:blipFill>
        <p:spPr bwMode="auto">
          <a:xfrm>
            <a:off x="4194940" y="1489841"/>
            <a:ext cx="6582341" cy="507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45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C809E2E-B8A8-839E-8987-D8863A4A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5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9C520-B326-EADF-4B11-F6443F42F710}"/>
              </a:ext>
            </a:extLst>
          </p:cNvPr>
          <p:cNvSpPr txBox="1"/>
          <p:nvPr/>
        </p:nvSpPr>
        <p:spPr>
          <a:xfrm>
            <a:off x="461540" y="1336877"/>
            <a:ext cx="112689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𝑓(𝑣) = 𝑔(𝑣) + ℎ(𝑣)</a:t>
            </a:r>
          </a:p>
          <a:p>
            <a:r>
              <a:rPr lang="ru-RU" sz="4000" dirty="0"/>
              <a:t>• 𝑔(𝑣) — наименьшая стоимость пути в 𝑣 из стартовой вершины</a:t>
            </a:r>
          </a:p>
          <a:p>
            <a:r>
              <a:rPr lang="ru-RU" sz="4000" dirty="0"/>
              <a:t>• ℎ(𝑣) — эвристическое приближение стоимости пути от 𝑣 до конечной цели.</a:t>
            </a:r>
          </a:p>
        </p:txBody>
      </p:sp>
    </p:spTree>
    <p:extLst>
      <p:ext uri="{BB962C8B-B14F-4D97-AF65-F5344CB8AC3E}">
        <p14:creationId xmlns:p14="http://schemas.microsoft.com/office/powerpoint/2010/main" val="219662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6B612-FCF3-E6F1-6D98-49EAA024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Определение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C2D9994-2575-48BF-E5A7-66849904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6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BCCFD1-131F-44E2-D857-41D117EC6FAA}"/>
              </a:ext>
            </a:extLst>
          </p:cNvPr>
          <p:cNvSpPr txBox="1"/>
          <p:nvPr/>
        </p:nvSpPr>
        <p:spPr>
          <a:xfrm>
            <a:off x="1601880" y="2079751"/>
            <a:ext cx="8842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Эвристическая оценка ℎ(𝑣) допустима, если для любой вершины 𝑣 значение ℎ(𝑣) меньше или равно весу кратчайшего пути от 𝑣 до цели.</a:t>
            </a:r>
          </a:p>
        </p:txBody>
      </p:sp>
    </p:spTree>
    <p:extLst>
      <p:ext uri="{BB962C8B-B14F-4D97-AF65-F5344CB8AC3E}">
        <p14:creationId xmlns:p14="http://schemas.microsoft.com/office/powerpoint/2010/main" val="329202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4318F-D8D0-60FC-2319-E366510D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Определение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C78D00F-094B-2FA9-1C53-75E81953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7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7B879-34A4-08F7-C0EA-751F49FA0172}"/>
              </a:ext>
            </a:extLst>
          </p:cNvPr>
          <p:cNvSpPr txBox="1"/>
          <p:nvPr/>
        </p:nvSpPr>
        <p:spPr>
          <a:xfrm>
            <a:off x="1800786" y="1544056"/>
            <a:ext cx="85904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Эвристическая функция ℎ(𝑣) называется монотонной, если для любой вершины 𝑣1 и ее потомка 𝑣2 разность ℎ(𝑣1) и ℎ(𝑣2) не превышает веса ребра 𝑐(𝑣1, 𝑣2), а эвристическая оценка целевого состояния равна нулю.</a:t>
            </a:r>
          </a:p>
        </p:txBody>
      </p:sp>
    </p:spTree>
    <p:extLst>
      <p:ext uri="{BB962C8B-B14F-4D97-AF65-F5344CB8AC3E}">
        <p14:creationId xmlns:p14="http://schemas.microsoft.com/office/powerpoint/2010/main" val="106091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342C216-AF8B-478C-A149-80C69444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8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B51717-9A8A-90B6-1B1F-D39BF5030080}"/>
              </a:ext>
            </a:extLst>
          </p:cNvPr>
          <p:cNvSpPr txBox="1"/>
          <p:nvPr/>
        </p:nvSpPr>
        <p:spPr>
          <a:xfrm>
            <a:off x="1634924" y="2767280"/>
            <a:ext cx="8922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Любая монотонная эвристика допустима, однако обратное неверно.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DC19C-52C2-AFFF-A879-76FCB1F1A0DA}"/>
              </a:ext>
            </a:extLst>
          </p:cNvPr>
          <p:cNvSpPr txBox="1"/>
          <p:nvPr/>
        </p:nvSpPr>
        <p:spPr>
          <a:xfrm>
            <a:off x="1253490" y="571500"/>
            <a:ext cx="4781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/>
              <a:t>Теорема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80399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DB40C74-2433-C070-E1E2-631C6602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9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C088E-188C-E270-2B69-6FEE9E5AA26C}"/>
              </a:ext>
            </a:extLst>
          </p:cNvPr>
          <p:cNvSpPr txBox="1"/>
          <p:nvPr/>
        </p:nvSpPr>
        <p:spPr>
          <a:xfrm>
            <a:off x="1321443" y="2459504"/>
            <a:ext cx="9549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Если ℎ(𝑣) монотонна, то последовательность значений 𝑓(𝑣) на любом пути не убывает.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4CF73-8E9F-471F-8CE2-F9AD104F2AA9}"/>
              </a:ext>
            </a:extLst>
          </p:cNvPr>
          <p:cNvSpPr txBox="1"/>
          <p:nvPr/>
        </p:nvSpPr>
        <p:spPr>
          <a:xfrm>
            <a:off x="1371600" y="461141"/>
            <a:ext cx="5809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/>
              <a:t>Утверждение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612056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355</Words>
  <Application>Microsoft Office PowerPoint</Application>
  <PresentationFormat>Широкоэкранный</PresentationFormat>
  <Paragraphs>46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Алгоритм А*</vt:lpstr>
      <vt:lpstr>Презентация PowerPoint</vt:lpstr>
      <vt:lpstr>История открытия</vt:lpstr>
      <vt:lpstr>Применение алгоритма</vt:lpstr>
      <vt:lpstr>Презентация PowerPoint</vt:lpstr>
      <vt:lpstr>Определение</vt:lpstr>
      <vt:lpstr>Определение</vt:lpstr>
      <vt:lpstr>Презентация PowerPoint</vt:lpstr>
      <vt:lpstr>Презентация PowerPoint</vt:lpstr>
      <vt:lpstr>Презентация PowerPoint</vt:lpstr>
      <vt:lpstr>Примеры эвристик</vt:lpstr>
      <vt:lpstr>Пример работы алгоритма</vt:lpstr>
      <vt:lpstr>Формальная постановка 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А*</dc:title>
  <dc:creator>Юрий Донской</dc:creator>
  <cp:lastModifiedBy>Юрий Донской</cp:lastModifiedBy>
  <cp:revision>5</cp:revision>
  <dcterms:created xsi:type="dcterms:W3CDTF">2022-12-10T06:44:39Z</dcterms:created>
  <dcterms:modified xsi:type="dcterms:W3CDTF">2022-12-17T05:57:14Z</dcterms:modified>
</cp:coreProperties>
</file>