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69788E-B204-48FE-BEC1-DC329363E8A7}">
  <a:tblStyle styleId="{1069788E-B204-48FE-BEC1-DC329363E8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7984fee9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7984fee9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be more centroids but generally indicates there is clear clustering for those with rec center &lt; or &gt;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7984fee9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7984fee9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2 clustering approaches with various results for K means and Hierarchical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 means: 3 to 5 cluster</a:t>
            </a:r>
            <a:endParaRPr/>
          </a:p>
          <a:p>
            <a:pPr indent="0" lvl="0" marL="0" rtl="0" algn="l">
              <a:spcBef>
                <a:spcPts val="0"/>
              </a:spcBef>
              <a:spcAft>
                <a:spcPts val="0"/>
              </a:spcAft>
              <a:buNone/>
            </a:pPr>
            <a:r>
              <a:rPr lang="en"/>
              <a:t>Hierarchical: 2 clusters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Compared distance between centroids, and each clearly separated</a:t>
            </a:r>
            <a:endParaRPr/>
          </a:p>
          <a:p>
            <a:pPr indent="0" lvl="0" marL="0" rtl="0" algn="l">
              <a:spcBef>
                <a:spcPts val="0"/>
              </a:spcBef>
              <a:spcAft>
                <a:spcPts val="0"/>
              </a:spcAft>
              <a:buNone/>
            </a:pPr>
            <a:r>
              <a:rPr lang="en"/>
              <a:t>Seemed out of all the attributes, consistently was </a:t>
            </a:r>
            <a:r>
              <a:rPr b="1" lang="en"/>
              <a:t>neighbourhood</a:t>
            </a:r>
            <a:r>
              <a:rPr lang="en"/>
              <a:t> - there were other ones but not consistent - indicates inconclusive?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Evaluating K:</a:t>
            </a:r>
            <a:endParaRPr/>
          </a:p>
          <a:p>
            <a:pPr indent="0" lvl="0" marL="0" rtl="0" algn="l">
              <a:spcBef>
                <a:spcPts val="0"/>
              </a:spcBef>
              <a:spcAft>
                <a:spcPts val="0"/>
              </a:spcAft>
              <a:buNone/>
            </a:pPr>
            <a:r>
              <a:rPr lang="en"/>
              <a:t>	Elbow - quick and intuition</a:t>
            </a:r>
            <a:endParaRPr/>
          </a:p>
          <a:p>
            <a:pPr indent="457200" lvl="0" marL="0" rtl="0" algn="l">
              <a:spcBef>
                <a:spcPts val="0"/>
              </a:spcBef>
              <a:spcAft>
                <a:spcPts val="0"/>
              </a:spcAft>
              <a:buNone/>
            </a:pPr>
            <a:r>
              <a:rPr lang="en"/>
              <a:t>Silhouette - more precise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Tried smaller dataset - e.g. Theftover, to do for each MCI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a:t>
            </a:r>
            <a:endParaRPr/>
          </a:p>
          <a:p>
            <a:pPr indent="0" lvl="0" marL="0" rtl="0" algn="l">
              <a:spcBef>
                <a:spcPts val="0"/>
              </a:spcBef>
              <a:spcAft>
                <a:spcPts val="0"/>
              </a:spcAft>
              <a:buNone/>
            </a:pPr>
            <a:r>
              <a:rPr lang="en"/>
              <a:t>	Not used for imputation</a:t>
            </a:r>
            <a:endParaRPr/>
          </a:p>
          <a:p>
            <a:pPr indent="0" lvl="0" marL="0" rtl="0" algn="l">
              <a:spcBef>
                <a:spcPts val="0"/>
              </a:spcBef>
              <a:spcAft>
                <a:spcPts val="0"/>
              </a:spcAft>
              <a:buNone/>
            </a:pPr>
            <a:r>
              <a:rPr lang="en"/>
              <a:t>	Not used for train/test supervised model  - supposed to get better scores</a:t>
            </a:r>
            <a:endParaRPr/>
          </a:p>
          <a:p>
            <a:pPr indent="0" lvl="0" marL="0" rtl="0" algn="l">
              <a:spcBef>
                <a:spcPts val="0"/>
              </a:spcBef>
              <a:spcAft>
                <a:spcPts val="0"/>
              </a:spcAft>
              <a:buNone/>
            </a:pPr>
            <a:r>
              <a:rPr lang="en"/>
              <a:t>	Could have used in scenario - call comes in, based on where plots then select appropriate cluster, for which specific supervised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7b48c93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7b48c93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our PCA visualizations separating crime or MCI less than 245 and Crime incidents over 245.  Features used are as displayed on the graph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74f2940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74f2940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74f2940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74f2940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75b1804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75b1804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74f29408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74f29408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Opportunities to balance community resources without necessarily looking at increased policing but through redistribution of police resources and other factors such as community housing, RGI’s, Social Services -- with emphasis on community centres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Findings:  -- Read as written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7984fee9b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7984fee9b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Unstructured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Figure out whether to put in findings/conclusion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Twitter feeds from public - not enough citizens reporting like other cities; velocity/volume not required</a:t>
            </a:r>
            <a:endParaRPr/>
          </a:p>
          <a:p>
            <a:pPr indent="0" lvl="0" marL="0" rtl="0" algn="l">
              <a:spcBef>
                <a:spcPts val="0"/>
              </a:spcBef>
              <a:spcAft>
                <a:spcPts val="0"/>
              </a:spcAft>
              <a:buNone/>
            </a:pPr>
            <a:r>
              <a:rPr lang="en"/>
              <a:t>From TPS Operations - doesn’t require sentiment analysis but more of a dictionary as their tweets are structured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Ideas:</a:t>
            </a:r>
            <a:endParaRPr/>
          </a:p>
          <a:p>
            <a:pPr indent="457200" lvl="0" marL="0" rtl="0" algn="l">
              <a:spcBef>
                <a:spcPts val="0"/>
              </a:spcBef>
              <a:spcAft>
                <a:spcPts val="0"/>
              </a:spcAft>
              <a:buNone/>
            </a:pPr>
            <a:r>
              <a:rPr lang="en"/>
              <a:t>Translated into new crime or as +/- variable for model</a:t>
            </a:r>
            <a:endParaRPr/>
          </a:p>
          <a:p>
            <a:pPr indent="457200" lvl="0" marL="0" rtl="0" algn="l">
              <a:spcBef>
                <a:spcPts val="0"/>
              </a:spcBef>
              <a:spcAft>
                <a:spcPts val="0"/>
              </a:spcAft>
              <a:buNone/>
            </a:pPr>
            <a:r>
              <a:rPr lang="en"/>
              <a:t>Sentiments day over day...may give indication as to the “health” of the citys people</a:t>
            </a:r>
            <a:endParaRPr/>
          </a:p>
          <a:p>
            <a:pPr indent="457200" lvl="0" marL="0" rtl="0" algn="l">
              <a:spcBef>
                <a:spcPts val="0"/>
              </a:spcBef>
              <a:spcAft>
                <a:spcPts val="0"/>
              </a:spcAft>
              <a:buNone/>
            </a:pPr>
            <a:r>
              <a:rPr lang="en"/>
              <a:t>Other consideration is tapping into digitized police scanner - doesnt exist for TPS but does for Fire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62d6b5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e62d6b5a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74f294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74f294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e62d6b5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e62d6b5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summarize our introduction our business question is To create a model that accurately predicts crime while investigating the possible correlation between the prediction, demographics and social services. It is our belief that this model will not only allow for highly effective proactive policing but also resource allocation across multiple levels of government thereby reducing crime.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74f294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74f294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Diagram depicts our master dataset used for modelling . It highlights that our input variables were derived from 5 other datasets (subsetted by the colored squares)  with Hood_ID being the common denominator between all the sets. MCI was our target variable which indicated the crime committed and this resided In the TPS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74f29408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74f29408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phase of the project we did basic analysis of the data to not only spot any anomalies in the data that could negatively impact other areas but also anything that would pique our interest for further exploration. As shown in Fig 1 after loading the dataset we were able to conclude that we were working with 206435  records each containing 29 fields. </a:t>
            </a:r>
            <a:endParaRPr>
              <a:solidFill>
                <a:schemeClr val="dk1"/>
              </a:solidFill>
            </a:endParaRPr>
          </a:p>
          <a:p>
            <a:pPr indent="0" lvl="0" marL="0" rtl="0" algn="l">
              <a:spcBef>
                <a:spcPts val="0"/>
              </a:spcBef>
              <a:spcAft>
                <a:spcPts val="0"/>
              </a:spcAft>
              <a:buNone/>
            </a:pPr>
            <a:r>
              <a:rPr lang="en">
                <a:solidFill>
                  <a:schemeClr val="dk1"/>
                </a:solidFill>
              </a:rPr>
              <a:t>Our data type analysis resulted in Fig 2  and the summary information of step 3 which highlighted that of the 29 fields 9 were of type object ie strings, 12 were integers and 7 were floats. A basic null data analysis let to figure 4 in which we recognized that there were 59 records that had null values in five fields related to date. On closer observation we realized that these date of the event related to these values fell  outside of the 2014-2019 timeframe that we were considering and as such they should be deleted from the dataset. After cleaning the data The resulting Figure 5 shows that the dataset had .</a:t>
            </a:r>
            <a:r>
              <a:rPr lang="en" sz="1050">
                <a:solidFill>
                  <a:schemeClr val="dk1"/>
                </a:solidFill>
                <a:highlight>
                  <a:srgbClr val="FFFFFF"/>
                </a:highlight>
              </a:rPr>
              <a:t>205321 records with no nulls and no duplicates</a:t>
            </a:r>
            <a:endParaRPr sz="1050">
              <a:solidFill>
                <a:schemeClr val="dk1"/>
              </a:solidFill>
              <a:highlight>
                <a:srgbClr val="FFFFFF"/>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74f2940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74f2940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moved on to actually doing introductory data analysis for modelling and the data yielded that assault was the most prevalent MCI category and that it </a:t>
            </a:r>
            <a:r>
              <a:rPr lang="en"/>
              <a:t>s</a:t>
            </a:r>
            <a:r>
              <a:rPr lang="en"/>
              <a:t>urpassed the other categories by a sufficient extent that it had the possibility of skewing our model. Also, we noticed that the </a:t>
            </a:r>
            <a:r>
              <a:rPr lang="en"/>
              <a:t>m</a:t>
            </a:r>
            <a:r>
              <a:rPr lang="en"/>
              <a:t>ost incidents were reported as </a:t>
            </a:r>
            <a:r>
              <a:rPr lang="en"/>
              <a:t>occurring on a Friday.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74f2940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74f2940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analyzing the merged dataset and focusing on </a:t>
            </a:r>
            <a:r>
              <a:rPr lang="en"/>
              <a:t>demographic</a:t>
            </a:r>
            <a:r>
              <a:rPr lang="en"/>
              <a:t> information in some cases existing perceptions were substantiated but in other cases we were somewhat surprised.. </a:t>
            </a:r>
            <a:br>
              <a:rPr lang="en"/>
            </a:br>
            <a:r>
              <a:rPr lang="en"/>
              <a:t>1) When plotting Social Housing Units vs Crime based on common perception or misconception we would have expect to see the crime rate highest for the highest social unit count but while the relationship seems somewhat linear that was not the case.The data</a:t>
            </a:r>
            <a:br>
              <a:rPr lang="en"/>
            </a:br>
            <a:r>
              <a:rPr lang="en"/>
              <a:t>d</a:t>
            </a:r>
            <a:r>
              <a:rPr lang="en"/>
              <a:t>id however indicate that there was possible and need for more social housing units and that there is a lose connection between </a:t>
            </a:r>
            <a:br>
              <a:rPr lang="en"/>
            </a:br>
            <a:r>
              <a:rPr lang="en"/>
              <a:t>s</a:t>
            </a:r>
            <a:r>
              <a:rPr lang="en"/>
              <a:t>ocial housing units and crime. </a:t>
            </a:r>
            <a:br>
              <a:rPr lang="en"/>
            </a:br>
            <a:r>
              <a:rPr lang="en"/>
              <a:t>The same ‘loose connection’ analysis can be derived from our plots of crime verses Average Income, rent geared towards income</a:t>
            </a:r>
            <a:br>
              <a:rPr lang="en"/>
            </a:br>
            <a:r>
              <a:rPr lang="en"/>
              <a:t>(RGI) and population density but all indicate that there may be underlying factors.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74f2940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74f2940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questions</a:t>
            </a:r>
            <a:endParaRPr/>
          </a:p>
          <a:p>
            <a:pPr indent="-298450" lvl="0" marL="457200" rtl="0" algn="l">
              <a:spcBef>
                <a:spcPts val="0"/>
              </a:spcBef>
              <a:spcAft>
                <a:spcPts val="0"/>
              </a:spcAft>
              <a:buSzPts val="1100"/>
              <a:buAutoNum type="arabicPeriod"/>
            </a:pPr>
            <a:r>
              <a:rPr lang="en"/>
              <a:t>Social services</a:t>
            </a:r>
            <a:endParaRPr/>
          </a:p>
          <a:p>
            <a:pPr indent="-298450" lvl="0" marL="457200" rtl="0" algn="l">
              <a:spcBef>
                <a:spcPts val="0"/>
              </a:spcBef>
              <a:spcAft>
                <a:spcPts val="0"/>
              </a:spcAft>
              <a:buSzPts val="1100"/>
              <a:buAutoNum type="arabicPeriod"/>
            </a:pPr>
            <a:r>
              <a:rPr lang="en"/>
              <a:t>Discovery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ArcGIS</a:t>
            </a:r>
            <a:endParaRPr/>
          </a:p>
          <a:p>
            <a:pPr indent="0" lvl="0" marL="0" rtl="0" algn="l">
              <a:spcBef>
                <a:spcPts val="0"/>
              </a:spcBef>
              <a:spcAft>
                <a:spcPts val="0"/>
              </a:spcAft>
              <a:buNone/>
            </a:pPr>
            <a:r>
              <a:rPr lang="en"/>
              <a:t>	Loaded TPS layer</a:t>
            </a:r>
            <a:endParaRPr/>
          </a:p>
          <a:p>
            <a:pPr indent="0" lvl="0" marL="0" rtl="0" algn="l">
              <a:spcBef>
                <a:spcPts val="0"/>
              </a:spcBef>
              <a:spcAft>
                <a:spcPts val="0"/>
              </a:spcAft>
              <a:buNone/>
            </a:pPr>
            <a:r>
              <a:rPr lang="en"/>
              <a:t>	Plot individual crimes from dataset 2014-2019 (200K records)</a:t>
            </a:r>
            <a:endParaRPr/>
          </a:p>
          <a:p>
            <a:pPr indent="457200" lvl="0" marL="0" rtl="0" algn="l">
              <a:spcBef>
                <a:spcPts val="0"/>
              </a:spcBef>
              <a:spcAft>
                <a:spcPts val="0"/>
              </a:spcAft>
              <a:buNone/>
            </a:pPr>
            <a:r>
              <a:rPr lang="en"/>
              <a:t>Centroids for rec centers</a:t>
            </a:r>
            <a:endParaRPr/>
          </a:p>
          <a:p>
            <a:pPr indent="457200" lvl="0" marL="457200" rtl="0" algn="l">
              <a:spcBef>
                <a:spcPts val="0"/>
              </a:spcBef>
              <a:spcAft>
                <a:spcPts val="0"/>
              </a:spcAft>
              <a:buNone/>
            </a:pPr>
            <a:r>
              <a:rPr lang="en"/>
              <a:t>Blue :	centroids of crime in neighbourhoods with 2 or less rec centers</a:t>
            </a:r>
            <a:endParaRPr/>
          </a:p>
          <a:p>
            <a:pPr indent="457200" lvl="0" marL="457200" rtl="0" algn="l">
              <a:spcBef>
                <a:spcPts val="0"/>
              </a:spcBef>
              <a:spcAft>
                <a:spcPts val="0"/>
              </a:spcAft>
              <a:buNone/>
            </a:pPr>
            <a:r>
              <a:rPr lang="en"/>
              <a:t>Green :centroids of crimes in neighbourhoods with 3 or more rec centers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jRI5iBPelISKc8flbaPy-Pil8_BGBlgv/view"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394000" cy="1862100"/>
          </a:xfrm>
          <a:prstGeom prst="rect">
            <a:avLst/>
          </a:prstGeom>
        </p:spPr>
        <p:txBody>
          <a:bodyPr anchorCtr="0" anchor="b" bIns="91425" lIns="91425" spcFirstLastPara="1" rIns="91425" wrap="square" tIns="91425">
            <a:normAutofit/>
          </a:bodyPr>
          <a:lstStyle/>
          <a:p>
            <a:pPr indent="0" lvl="0" marL="63500" rtl="0" algn="ctr">
              <a:lnSpc>
                <a:spcPct val="64434"/>
              </a:lnSpc>
              <a:spcBef>
                <a:spcPts val="1200"/>
              </a:spcBef>
              <a:spcAft>
                <a:spcPts val="0"/>
              </a:spcAft>
              <a:buNone/>
            </a:pPr>
            <a:r>
              <a:rPr b="1" lang="en" sz="3000"/>
              <a:t>Crime Rate Predictive Analysis</a:t>
            </a:r>
            <a:endParaRPr sz="3300">
              <a:solidFill>
                <a:schemeClr val="dk2"/>
              </a:solidFill>
            </a:endParaRPr>
          </a:p>
          <a:p>
            <a:pPr indent="0" lvl="0" marL="0" rtl="0" algn="ctr">
              <a:spcBef>
                <a:spcPts val="1200"/>
              </a:spcBef>
              <a:spcAft>
                <a:spcPts val="0"/>
              </a:spcAft>
              <a:buNone/>
            </a:pPr>
            <a:r>
              <a:t/>
            </a:r>
            <a:endParaRPr/>
          </a:p>
        </p:txBody>
      </p:sp>
      <p:sp>
        <p:nvSpPr>
          <p:cNvPr id="55" name="Google Shape;55;p13"/>
          <p:cNvSpPr txBox="1"/>
          <p:nvPr/>
        </p:nvSpPr>
        <p:spPr>
          <a:xfrm>
            <a:off x="5134000" y="2833850"/>
            <a:ext cx="3728700" cy="2191800"/>
          </a:xfrm>
          <a:prstGeom prst="rect">
            <a:avLst/>
          </a:prstGeom>
          <a:noFill/>
          <a:ln>
            <a:noFill/>
          </a:ln>
        </p:spPr>
        <p:txBody>
          <a:bodyPr anchorCtr="0" anchor="t" bIns="91425" lIns="91425" spcFirstLastPara="1" rIns="91425" wrap="square" tIns="91425">
            <a:noAutofit/>
          </a:bodyPr>
          <a:lstStyle/>
          <a:p>
            <a:pPr indent="0" lvl="0" marL="63500" rtl="0" algn="ctr">
              <a:lnSpc>
                <a:spcPct val="64434"/>
              </a:lnSpc>
              <a:spcBef>
                <a:spcPts val="1200"/>
              </a:spcBef>
              <a:spcAft>
                <a:spcPts val="0"/>
              </a:spcAft>
              <a:buNone/>
            </a:pPr>
            <a:r>
              <a:rPr b="1" lang="en" sz="2000">
                <a:solidFill>
                  <a:schemeClr val="dk1"/>
                </a:solidFill>
              </a:rPr>
              <a:t>Group Members</a:t>
            </a:r>
            <a:endParaRPr b="1" sz="2000">
              <a:solidFill>
                <a:schemeClr val="dk1"/>
              </a:solidFill>
            </a:endParaRPr>
          </a:p>
          <a:p>
            <a:pPr indent="0" lvl="0" marL="63500" rtl="0" algn="ctr">
              <a:lnSpc>
                <a:spcPct val="84782"/>
              </a:lnSpc>
              <a:spcBef>
                <a:spcPts val="1200"/>
              </a:spcBef>
              <a:spcAft>
                <a:spcPts val="0"/>
              </a:spcAft>
              <a:buNone/>
            </a:pPr>
            <a:r>
              <a:rPr b="1" lang="en" sz="1300">
                <a:solidFill>
                  <a:schemeClr val="dk1"/>
                </a:solidFill>
              </a:rPr>
              <a:t>Pushpendra Sharma</a:t>
            </a:r>
            <a:endParaRPr b="1" sz="1300">
              <a:solidFill>
                <a:schemeClr val="dk1"/>
              </a:solidFill>
            </a:endParaRPr>
          </a:p>
          <a:p>
            <a:pPr indent="0" lvl="0" marL="63500" rtl="0" algn="ctr">
              <a:lnSpc>
                <a:spcPct val="84782"/>
              </a:lnSpc>
              <a:spcBef>
                <a:spcPts val="1200"/>
              </a:spcBef>
              <a:spcAft>
                <a:spcPts val="0"/>
              </a:spcAft>
              <a:buNone/>
            </a:pPr>
            <a:r>
              <a:rPr b="1" lang="en" sz="1300">
                <a:solidFill>
                  <a:schemeClr val="dk1"/>
                </a:solidFill>
              </a:rPr>
              <a:t>Rachna Kumari</a:t>
            </a:r>
            <a:endParaRPr b="1" sz="1300">
              <a:solidFill>
                <a:schemeClr val="dk1"/>
              </a:solidFill>
            </a:endParaRPr>
          </a:p>
          <a:p>
            <a:pPr indent="0" lvl="0" marL="63500" rtl="0" algn="ctr">
              <a:lnSpc>
                <a:spcPct val="84782"/>
              </a:lnSpc>
              <a:spcBef>
                <a:spcPts val="1200"/>
              </a:spcBef>
              <a:spcAft>
                <a:spcPts val="0"/>
              </a:spcAft>
              <a:buNone/>
            </a:pPr>
            <a:r>
              <a:rPr b="1" lang="en" sz="1300">
                <a:solidFill>
                  <a:schemeClr val="dk1"/>
                </a:solidFill>
              </a:rPr>
              <a:t>Don Sohn</a:t>
            </a:r>
            <a:endParaRPr b="1" sz="1300">
              <a:solidFill>
                <a:schemeClr val="dk1"/>
              </a:solidFill>
            </a:endParaRPr>
          </a:p>
          <a:p>
            <a:pPr indent="0" lvl="0" marL="63500" rtl="0" algn="ctr">
              <a:lnSpc>
                <a:spcPct val="84782"/>
              </a:lnSpc>
              <a:spcBef>
                <a:spcPts val="1200"/>
              </a:spcBef>
              <a:spcAft>
                <a:spcPts val="0"/>
              </a:spcAft>
              <a:buNone/>
            </a:pPr>
            <a:r>
              <a:rPr b="1" lang="en" sz="1300">
                <a:solidFill>
                  <a:schemeClr val="dk1"/>
                </a:solidFill>
              </a:rPr>
              <a:t>Suzanne Douglas</a:t>
            </a:r>
            <a:br>
              <a:rPr b="1" lang="en" sz="1300">
                <a:solidFill>
                  <a:schemeClr val="dk1"/>
                </a:solidFill>
              </a:rPr>
            </a:br>
            <a:br>
              <a:rPr b="1" lang="en" sz="1300">
                <a:solidFill>
                  <a:schemeClr val="dk1"/>
                </a:solidFill>
              </a:rPr>
            </a:br>
            <a:r>
              <a:rPr b="1" lang="en" sz="1300">
                <a:solidFill>
                  <a:schemeClr val="dk1"/>
                </a:solidFill>
              </a:rPr>
              <a:t>Herby Robinson</a:t>
            </a:r>
            <a:endParaRPr b="1" sz="1300">
              <a:solidFill>
                <a:schemeClr val="dk1"/>
              </a:solidFill>
            </a:endParaRPr>
          </a:p>
          <a:p>
            <a:pPr indent="0" lvl="0" marL="63500" rtl="0" algn="ctr">
              <a:lnSpc>
                <a:spcPct val="64434"/>
              </a:lnSpc>
              <a:spcBef>
                <a:spcPts val="1200"/>
              </a:spcBef>
              <a:spcAft>
                <a:spcPts val="1200"/>
              </a:spcAft>
              <a:buNone/>
            </a:pPr>
            <a:r>
              <a:t/>
            </a:r>
            <a:endParaRPr b="1"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pic>
        <p:nvPicPr>
          <p:cNvPr id="119" name="Google Shape;119;p22"/>
          <p:cNvPicPr preferRelativeResize="0"/>
          <p:nvPr/>
        </p:nvPicPr>
        <p:blipFill>
          <a:blip r:embed="rId3">
            <a:alphaModFix/>
          </a:blip>
          <a:stretch>
            <a:fillRect/>
          </a:stretch>
        </p:blipFill>
        <p:spPr>
          <a:xfrm>
            <a:off x="338475" y="1103650"/>
            <a:ext cx="2905350" cy="1971750"/>
          </a:xfrm>
          <a:prstGeom prst="rect">
            <a:avLst/>
          </a:prstGeom>
          <a:noFill/>
          <a:ln>
            <a:noFill/>
          </a:ln>
        </p:spPr>
      </p:pic>
      <p:pic>
        <p:nvPicPr>
          <p:cNvPr id="120" name="Google Shape;120;p22"/>
          <p:cNvPicPr preferRelativeResize="0"/>
          <p:nvPr/>
        </p:nvPicPr>
        <p:blipFill>
          <a:blip r:embed="rId4">
            <a:alphaModFix/>
          </a:blip>
          <a:stretch>
            <a:fillRect/>
          </a:stretch>
        </p:blipFill>
        <p:spPr>
          <a:xfrm>
            <a:off x="311700" y="3208334"/>
            <a:ext cx="3040151" cy="1890016"/>
          </a:xfrm>
          <a:prstGeom prst="rect">
            <a:avLst/>
          </a:prstGeom>
          <a:noFill/>
          <a:ln>
            <a:noFill/>
          </a:ln>
        </p:spPr>
      </p:pic>
      <p:pic>
        <p:nvPicPr>
          <p:cNvPr id="121" name="Google Shape;121;p22"/>
          <p:cNvPicPr preferRelativeResize="0"/>
          <p:nvPr/>
        </p:nvPicPr>
        <p:blipFill>
          <a:blip r:embed="rId5">
            <a:alphaModFix/>
          </a:blip>
          <a:stretch>
            <a:fillRect/>
          </a:stretch>
        </p:blipFill>
        <p:spPr>
          <a:xfrm>
            <a:off x="5832550" y="1179850"/>
            <a:ext cx="2905349" cy="1840287"/>
          </a:xfrm>
          <a:prstGeom prst="rect">
            <a:avLst/>
          </a:prstGeom>
          <a:noFill/>
          <a:ln>
            <a:noFill/>
          </a:ln>
        </p:spPr>
      </p:pic>
      <p:pic>
        <p:nvPicPr>
          <p:cNvPr id="122" name="Google Shape;122;p22"/>
          <p:cNvPicPr preferRelativeResize="0"/>
          <p:nvPr/>
        </p:nvPicPr>
        <p:blipFill>
          <a:blip r:embed="rId6">
            <a:alphaModFix/>
          </a:blip>
          <a:stretch>
            <a:fillRect/>
          </a:stretch>
        </p:blipFill>
        <p:spPr>
          <a:xfrm>
            <a:off x="5878551" y="3285800"/>
            <a:ext cx="2774174" cy="1812550"/>
          </a:xfrm>
          <a:prstGeom prst="rect">
            <a:avLst/>
          </a:prstGeom>
          <a:noFill/>
          <a:ln>
            <a:noFill/>
          </a:ln>
        </p:spPr>
      </p:pic>
      <p:sp>
        <p:nvSpPr>
          <p:cNvPr id="123" name="Google Shape;123;p22"/>
          <p:cNvSpPr txBox="1"/>
          <p:nvPr/>
        </p:nvSpPr>
        <p:spPr>
          <a:xfrm>
            <a:off x="1876050" y="2540875"/>
            <a:ext cx="5355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0000"/>
                </a:solidFill>
              </a:rPr>
              <a:t>Does a neighbourhood’s </a:t>
            </a:r>
            <a:endParaRPr sz="2000">
              <a:solidFill>
                <a:srgbClr val="FF0000"/>
              </a:solidFill>
            </a:endParaRPr>
          </a:p>
          <a:p>
            <a:pPr indent="0" lvl="0" marL="0" rtl="0" algn="ctr">
              <a:spcBef>
                <a:spcPts val="0"/>
              </a:spcBef>
              <a:spcAft>
                <a:spcPts val="0"/>
              </a:spcAft>
              <a:buNone/>
            </a:pPr>
            <a:r>
              <a:rPr lang="en" sz="2000">
                <a:solidFill>
                  <a:srgbClr val="FF0000"/>
                </a:solidFill>
              </a:rPr>
              <a:t>social services and </a:t>
            </a:r>
            <a:endParaRPr sz="2000">
              <a:solidFill>
                <a:srgbClr val="FF0000"/>
              </a:solidFill>
            </a:endParaRPr>
          </a:p>
          <a:p>
            <a:pPr indent="0" lvl="0" marL="0" rtl="0" algn="ctr">
              <a:spcBef>
                <a:spcPts val="0"/>
              </a:spcBef>
              <a:spcAft>
                <a:spcPts val="0"/>
              </a:spcAft>
              <a:buNone/>
            </a:pPr>
            <a:r>
              <a:rPr lang="en" sz="2000">
                <a:solidFill>
                  <a:srgbClr val="FF0000"/>
                </a:solidFill>
              </a:rPr>
              <a:t>demographics matter?</a:t>
            </a:r>
            <a:endParaRPr sz="2000">
              <a:solidFill>
                <a:srgbClr val="FF0000"/>
              </a:solidFill>
            </a:endParaRPr>
          </a:p>
        </p:txBody>
      </p:sp>
      <p:sp>
        <p:nvSpPr>
          <p:cNvPr id="124" name="Google Shape;124;p22"/>
          <p:cNvSpPr txBox="1"/>
          <p:nvPr/>
        </p:nvSpPr>
        <p:spPr>
          <a:xfrm>
            <a:off x="868600" y="966800"/>
            <a:ext cx="225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Neighbourhoods with </a:t>
            </a:r>
            <a:r>
              <a:rPr b="1" lang="en" sz="800"/>
              <a:t>2 or less</a:t>
            </a:r>
            <a:r>
              <a:rPr lang="en" sz="800"/>
              <a:t> rec centers</a:t>
            </a:r>
            <a:endParaRPr sz="800"/>
          </a:p>
        </p:txBody>
      </p:sp>
      <p:sp>
        <p:nvSpPr>
          <p:cNvPr id="125" name="Google Shape;125;p22"/>
          <p:cNvSpPr txBox="1"/>
          <p:nvPr/>
        </p:nvSpPr>
        <p:spPr>
          <a:xfrm>
            <a:off x="815476" y="3048825"/>
            <a:ext cx="222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Neighbourhoods with </a:t>
            </a:r>
            <a:r>
              <a:rPr b="1" lang="en" sz="800"/>
              <a:t>3 or more</a:t>
            </a:r>
            <a:r>
              <a:rPr lang="en" sz="800"/>
              <a:t> rec centers</a:t>
            </a:r>
            <a:endParaRPr sz="800"/>
          </a:p>
        </p:txBody>
      </p:sp>
      <p:sp>
        <p:nvSpPr>
          <p:cNvPr id="126" name="Google Shape;126;p22"/>
          <p:cNvSpPr txBox="1"/>
          <p:nvPr/>
        </p:nvSpPr>
        <p:spPr>
          <a:xfrm>
            <a:off x="6172863" y="966800"/>
            <a:ext cx="225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Population density </a:t>
            </a:r>
            <a:r>
              <a:rPr b="1" lang="en" sz="800"/>
              <a:t>less</a:t>
            </a:r>
            <a:r>
              <a:rPr lang="en" sz="800"/>
              <a:t> than the mean</a:t>
            </a:r>
            <a:endParaRPr sz="800"/>
          </a:p>
        </p:txBody>
      </p:sp>
      <p:sp>
        <p:nvSpPr>
          <p:cNvPr id="127" name="Google Shape;127;p22"/>
          <p:cNvSpPr txBox="1"/>
          <p:nvPr/>
        </p:nvSpPr>
        <p:spPr>
          <a:xfrm>
            <a:off x="6234588" y="3113975"/>
            <a:ext cx="225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Population density </a:t>
            </a:r>
            <a:r>
              <a:rPr b="1" lang="en" sz="800"/>
              <a:t>greater</a:t>
            </a:r>
            <a:r>
              <a:rPr lang="en" sz="800"/>
              <a:t> than the mean</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pic>
        <p:nvPicPr>
          <p:cNvPr id="133" name="Google Shape;133;p23"/>
          <p:cNvPicPr preferRelativeResize="0"/>
          <p:nvPr/>
        </p:nvPicPr>
        <p:blipFill>
          <a:blip r:embed="rId3">
            <a:alphaModFix/>
          </a:blip>
          <a:stretch>
            <a:fillRect/>
          </a:stretch>
        </p:blipFill>
        <p:spPr>
          <a:xfrm>
            <a:off x="5541650" y="445025"/>
            <a:ext cx="3290649" cy="2395676"/>
          </a:xfrm>
          <a:prstGeom prst="rect">
            <a:avLst/>
          </a:prstGeom>
          <a:noFill/>
          <a:ln>
            <a:noFill/>
          </a:ln>
        </p:spPr>
      </p:pic>
      <p:pic>
        <p:nvPicPr>
          <p:cNvPr id="134" name="Google Shape;134;p23"/>
          <p:cNvPicPr preferRelativeResize="0"/>
          <p:nvPr/>
        </p:nvPicPr>
        <p:blipFill>
          <a:blip r:embed="rId4">
            <a:alphaModFix/>
          </a:blip>
          <a:stretch>
            <a:fillRect/>
          </a:stretch>
        </p:blipFill>
        <p:spPr>
          <a:xfrm>
            <a:off x="446625" y="1017725"/>
            <a:ext cx="3160824" cy="1970101"/>
          </a:xfrm>
          <a:prstGeom prst="rect">
            <a:avLst/>
          </a:prstGeom>
          <a:noFill/>
          <a:ln>
            <a:noFill/>
          </a:ln>
        </p:spPr>
      </p:pic>
      <p:pic>
        <p:nvPicPr>
          <p:cNvPr id="135" name="Google Shape;135;p23"/>
          <p:cNvPicPr preferRelativeResize="0"/>
          <p:nvPr/>
        </p:nvPicPr>
        <p:blipFill>
          <a:blip r:embed="rId5">
            <a:alphaModFix/>
          </a:blip>
          <a:stretch>
            <a:fillRect/>
          </a:stretch>
        </p:blipFill>
        <p:spPr>
          <a:xfrm>
            <a:off x="5800876" y="2987825"/>
            <a:ext cx="2879025" cy="2051650"/>
          </a:xfrm>
          <a:prstGeom prst="rect">
            <a:avLst/>
          </a:prstGeom>
          <a:noFill/>
          <a:ln>
            <a:noFill/>
          </a:ln>
        </p:spPr>
      </p:pic>
      <p:sp>
        <p:nvSpPr>
          <p:cNvPr id="136" name="Google Shape;136;p23"/>
          <p:cNvSpPr txBox="1"/>
          <p:nvPr/>
        </p:nvSpPr>
        <p:spPr>
          <a:xfrm>
            <a:off x="1855525" y="1879700"/>
            <a:ext cx="6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=3</a:t>
            </a:r>
            <a:endParaRPr/>
          </a:p>
        </p:txBody>
      </p:sp>
      <p:sp>
        <p:nvSpPr>
          <p:cNvPr id="137" name="Google Shape;137;p23"/>
          <p:cNvSpPr txBox="1"/>
          <p:nvPr/>
        </p:nvSpPr>
        <p:spPr>
          <a:xfrm>
            <a:off x="6468450" y="916950"/>
            <a:ext cx="12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clusters</a:t>
            </a:r>
            <a:endParaRPr/>
          </a:p>
        </p:txBody>
      </p:sp>
      <p:pic>
        <p:nvPicPr>
          <p:cNvPr id="138" name="Google Shape;138;p23"/>
          <p:cNvPicPr preferRelativeResize="0"/>
          <p:nvPr/>
        </p:nvPicPr>
        <p:blipFill>
          <a:blip r:embed="rId6">
            <a:alphaModFix/>
          </a:blip>
          <a:stretch>
            <a:fillRect/>
          </a:stretch>
        </p:blipFill>
        <p:spPr>
          <a:xfrm>
            <a:off x="684275" y="3045888"/>
            <a:ext cx="2863984" cy="1850874"/>
          </a:xfrm>
          <a:prstGeom prst="rect">
            <a:avLst/>
          </a:prstGeom>
          <a:noFill/>
          <a:ln>
            <a:noFill/>
          </a:ln>
        </p:spPr>
      </p:pic>
      <p:sp>
        <p:nvSpPr>
          <p:cNvPr id="139" name="Google Shape;139;p23"/>
          <p:cNvSpPr txBox="1"/>
          <p:nvPr/>
        </p:nvSpPr>
        <p:spPr>
          <a:xfrm>
            <a:off x="912650" y="2496200"/>
            <a:ext cx="128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Mixed results</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 sz="3500"/>
              <a:t>Features -</a:t>
            </a:r>
            <a:r>
              <a:rPr lang="en" sz="3500"/>
              <a:t> </a:t>
            </a:r>
            <a:endParaRPr sz="3500"/>
          </a:p>
          <a:p>
            <a:pPr indent="0" lvl="0" marL="0" rtl="0" algn="l">
              <a:spcBef>
                <a:spcPts val="1200"/>
              </a:spcBef>
              <a:spcAft>
                <a:spcPts val="0"/>
              </a:spcAft>
              <a:buNone/>
            </a:pPr>
            <a:r>
              <a:rPr i="1" lang="en" sz="1912"/>
              <a:t>Neighbourhood, Crime (MCI), Not_in_workforce</a:t>
            </a:r>
            <a:endParaRPr i="1" sz="1912"/>
          </a:p>
          <a:p>
            <a:pPr indent="0" lvl="0" marL="0" rtl="0" algn="l">
              <a:spcBef>
                <a:spcPts val="1200"/>
              </a:spcBef>
              <a:spcAft>
                <a:spcPts val="0"/>
              </a:spcAft>
              <a:buNone/>
            </a:pPr>
            <a:r>
              <a:rPr i="1" lang="en" sz="1912"/>
              <a:t> Resident_with_Credentials</a:t>
            </a:r>
            <a:endParaRPr i="1" sz="1912"/>
          </a:p>
          <a:p>
            <a:pPr indent="0" lvl="0" marL="0" rtl="0" algn="l">
              <a:spcBef>
                <a:spcPts val="1200"/>
              </a:spcBef>
              <a:spcAft>
                <a:spcPts val="0"/>
              </a:spcAft>
              <a:buNone/>
            </a:pPr>
            <a:r>
              <a:rPr i="1" lang="en" sz="1912"/>
              <a:t>  Resident_without_credentials</a:t>
            </a:r>
            <a:endParaRPr i="1" sz="1912"/>
          </a:p>
          <a:p>
            <a:pPr indent="0" lvl="0" marL="0" rtl="0" algn="l">
              <a:spcBef>
                <a:spcPts val="1200"/>
              </a:spcBef>
              <a:spcAft>
                <a:spcPts val="0"/>
              </a:spcAft>
              <a:buNone/>
            </a:pPr>
            <a:r>
              <a:rPr i="1" lang="en" sz="1912"/>
              <a:t> 15_to_24_WithCred' (Education)</a:t>
            </a:r>
            <a:endParaRPr i="1" sz="1912"/>
          </a:p>
          <a:p>
            <a:pPr indent="0" lvl="0" marL="0" rtl="0" algn="l">
              <a:spcBef>
                <a:spcPts val="1200"/>
              </a:spcBef>
              <a:spcAft>
                <a:spcPts val="0"/>
              </a:spcAft>
              <a:buNone/>
            </a:pPr>
            <a:r>
              <a:rPr i="1" lang="en" sz="1912"/>
              <a:t> '25_to_65_WithCred',</a:t>
            </a:r>
            <a:endParaRPr i="1" sz="1912"/>
          </a:p>
          <a:p>
            <a:pPr indent="0" lvl="0" marL="0" rtl="0" algn="l">
              <a:spcBef>
                <a:spcPts val="1200"/>
              </a:spcBef>
              <a:spcAft>
                <a:spcPts val="0"/>
              </a:spcAft>
              <a:buNone/>
            </a:pPr>
            <a:r>
              <a:rPr i="1" lang="en" sz="1912"/>
              <a:t> Average Household Income</a:t>
            </a:r>
            <a:endParaRPr i="1" sz="1912"/>
          </a:p>
          <a:p>
            <a:pPr indent="0" lvl="0" marL="0" rtl="0" algn="l">
              <a:spcBef>
                <a:spcPts val="1200"/>
              </a:spcBef>
              <a:spcAft>
                <a:spcPts val="0"/>
              </a:spcAft>
              <a:buClr>
                <a:schemeClr val="dk1"/>
              </a:buClr>
              <a:buSzPct val="57521"/>
              <a:buFont typeface="Arial"/>
              <a:buNone/>
            </a:pPr>
            <a:r>
              <a:rPr i="1" lang="en" sz="1912"/>
              <a:t>TTL_RES_UNIT' (Total residential Units)</a:t>
            </a:r>
            <a:endParaRPr i="1" sz="1912"/>
          </a:p>
          <a:p>
            <a:pPr indent="0" lvl="0" marL="0" rtl="0" algn="l">
              <a:spcBef>
                <a:spcPts val="1200"/>
              </a:spcBef>
              <a:spcAft>
                <a:spcPts val="0"/>
              </a:spcAft>
              <a:buNone/>
            </a:pPr>
            <a:r>
              <a:rPr i="1" lang="en" sz="1912"/>
              <a:t> Soc_Units - Social Housing Units (includes Toronto housing)</a:t>
            </a:r>
            <a:endParaRPr i="1" sz="1912"/>
          </a:p>
          <a:p>
            <a:pPr indent="0" lvl="0" marL="0" rtl="0" algn="l">
              <a:spcBef>
                <a:spcPts val="1200"/>
              </a:spcBef>
              <a:spcAft>
                <a:spcPts val="0"/>
              </a:spcAft>
              <a:buClr>
                <a:schemeClr val="dk1"/>
              </a:buClr>
              <a:buSzPct val="57521"/>
              <a:buFont typeface="Arial"/>
              <a:buNone/>
            </a:pPr>
            <a:r>
              <a:rPr i="1" lang="en" sz="1912"/>
              <a:t>'RGI',  MCI - Crime counts</a:t>
            </a:r>
            <a:endParaRPr i="1" sz="1912"/>
          </a:p>
          <a:p>
            <a:pPr indent="0" lvl="0" marL="0" rtl="0" algn="l">
              <a:spcBef>
                <a:spcPts val="1200"/>
              </a:spcBef>
              <a:spcAft>
                <a:spcPts val="0"/>
              </a:spcAft>
              <a:buNone/>
            </a:pPr>
            <a:r>
              <a:t/>
            </a:r>
            <a:endParaRPr i="1" sz="1200"/>
          </a:p>
          <a:p>
            <a:pPr indent="0" lvl="0" marL="0" rtl="0" algn="l">
              <a:spcBef>
                <a:spcPts val="1200"/>
              </a:spcBef>
              <a:spcAft>
                <a:spcPts val="1200"/>
              </a:spcAft>
              <a:buNone/>
            </a:pPr>
            <a:r>
              <a:rPr b="1" i="1" lang="en" sz="3500"/>
              <a:t>Target</a:t>
            </a:r>
            <a:r>
              <a:rPr i="1" lang="en" sz="3500"/>
              <a:t> -   MCI &lt; = 245 and MCI &gt; 245</a:t>
            </a:r>
            <a:endParaRPr i="1" sz="3500"/>
          </a:p>
        </p:txBody>
      </p:sp>
      <p:pic>
        <p:nvPicPr>
          <p:cNvPr id="146" name="Google Shape;146;p24"/>
          <p:cNvPicPr preferRelativeResize="0"/>
          <p:nvPr/>
        </p:nvPicPr>
        <p:blipFill>
          <a:blip r:embed="rId3">
            <a:alphaModFix/>
          </a:blip>
          <a:stretch>
            <a:fillRect/>
          </a:stretch>
        </p:blipFill>
        <p:spPr>
          <a:xfrm>
            <a:off x="4014788" y="161925"/>
            <a:ext cx="4772025" cy="48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Supervised Learning</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00"/>
              <a:t>Feature Engineering:</a:t>
            </a:r>
            <a:r>
              <a:rPr lang="en"/>
              <a:t> </a:t>
            </a:r>
            <a:endParaRPr/>
          </a:p>
          <a:p>
            <a:pPr indent="-330200" lvl="0" marL="457200" rtl="0" algn="l">
              <a:spcBef>
                <a:spcPts val="1200"/>
              </a:spcBef>
              <a:spcAft>
                <a:spcPts val="0"/>
              </a:spcAft>
              <a:buSzPts val="1600"/>
              <a:buAutoNum type="arabicPeriod"/>
            </a:pPr>
            <a:r>
              <a:rPr lang="en" sz="1600"/>
              <a:t>Select variables - </a:t>
            </a:r>
            <a:r>
              <a:rPr lang="en" sz="1000">
                <a:solidFill>
                  <a:schemeClr val="dk1"/>
                </a:solidFill>
                <a:highlight>
                  <a:srgbClr val="FFFFFF"/>
                </a:highlight>
              </a:rPr>
              <a:t>['premisetype', 'occurrenceyear', 'occurrencemonth', 'occurrenceday', 'occurrencedayofweek', 'PopDen', 'Resident_with_Credentials', 'Resident_without_credentials', 'Average Household Income', 'TTL_RES_UNIT', 'Soc_Units', 'CRCNumLocations', 'Long', 'Lat', 'PartofDay']</a:t>
            </a:r>
            <a:endParaRPr sz="1400"/>
          </a:p>
          <a:p>
            <a:pPr indent="-330200" lvl="0" marL="457200" rtl="0" algn="l">
              <a:spcBef>
                <a:spcPts val="0"/>
              </a:spcBef>
              <a:spcAft>
                <a:spcPts val="0"/>
              </a:spcAft>
              <a:buSzPts val="1600"/>
              <a:buAutoNum type="arabicPeriod"/>
            </a:pPr>
            <a:r>
              <a:rPr lang="en" sz="1600"/>
              <a:t>Create new variable - Part of the day</a:t>
            </a:r>
            <a:endParaRPr sz="1600"/>
          </a:p>
          <a:p>
            <a:pPr indent="-330200" lvl="0" marL="457200" rtl="0" algn="l">
              <a:spcBef>
                <a:spcPts val="0"/>
              </a:spcBef>
              <a:spcAft>
                <a:spcPts val="0"/>
              </a:spcAft>
              <a:buSzPts val="1600"/>
              <a:buAutoNum type="arabicPeriod"/>
            </a:pPr>
            <a:r>
              <a:rPr lang="en" sz="1600"/>
              <a:t>Normalize the numerical variables - Standard scalar (mean- zero, variance- 1)</a:t>
            </a:r>
            <a:endParaRPr sz="1600"/>
          </a:p>
          <a:p>
            <a:pPr indent="-330200" lvl="0" marL="457200" rtl="0" algn="l">
              <a:spcBef>
                <a:spcPts val="0"/>
              </a:spcBef>
              <a:spcAft>
                <a:spcPts val="0"/>
              </a:spcAft>
              <a:buSzPts val="1600"/>
              <a:buAutoNum type="arabicPeriod"/>
            </a:pPr>
            <a:r>
              <a:rPr lang="en" sz="1600"/>
              <a:t>Encode the categorical variables - One hot encoding (0,1)</a:t>
            </a:r>
            <a:endParaRPr sz="1600"/>
          </a:p>
          <a:p>
            <a:pPr indent="0" lvl="0" marL="0" rtl="0" algn="l">
              <a:spcBef>
                <a:spcPts val="1200"/>
              </a:spcBef>
              <a:spcAft>
                <a:spcPts val="0"/>
              </a:spcAft>
              <a:buNone/>
            </a:pPr>
            <a:r>
              <a:rPr b="1" lang="en" sz="1700"/>
              <a:t>Supervised Learning</a:t>
            </a:r>
            <a:r>
              <a:rPr b="1" lang="en"/>
              <a:t>: </a:t>
            </a:r>
            <a:endParaRPr b="1"/>
          </a:p>
          <a:p>
            <a:pPr indent="-330200" lvl="0" marL="457200" rtl="0" algn="l">
              <a:spcBef>
                <a:spcPts val="1200"/>
              </a:spcBef>
              <a:spcAft>
                <a:spcPts val="0"/>
              </a:spcAft>
              <a:buSzPts val="1600"/>
              <a:buAutoNum type="arabicPeriod"/>
            </a:pPr>
            <a:r>
              <a:rPr lang="en" sz="1600"/>
              <a:t>Split the data into train and test sets - 70/30 percent. </a:t>
            </a:r>
            <a:endParaRPr sz="1600"/>
          </a:p>
          <a:p>
            <a:pPr indent="-330200" lvl="0" marL="457200" rtl="0" algn="l">
              <a:spcBef>
                <a:spcPts val="0"/>
              </a:spcBef>
              <a:spcAft>
                <a:spcPts val="0"/>
              </a:spcAft>
              <a:buSzPts val="1600"/>
              <a:buAutoNum type="arabicPeriod"/>
            </a:pPr>
            <a:r>
              <a:rPr lang="en" sz="1600"/>
              <a:t>Predict</a:t>
            </a:r>
            <a:r>
              <a:rPr lang="en" sz="1600"/>
              <a:t> the category of crime (Assault, Robbery, Theft over, Break enter, Auto theft) using supervised learning algorithms.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91150" y="9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graphicFrame>
        <p:nvGraphicFramePr>
          <p:cNvPr id="158" name="Google Shape;158;p26"/>
          <p:cNvGraphicFramePr/>
          <p:nvPr/>
        </p:nvGraphicFramePr>
        <p:xfrm>
          <a:off x="123675" y="823825"/>
          <a:ext cx="3000000" cy="3000000"/>
        </p:xfrm>
        <a:graphic>
          <a:graphicData uri="http://schemas.openxmlformats.org/drawingml/2006/table">
            <a:tbl>
              <a:tblPr>
                <a:noFill/>
                <a:tableStyleId>{1069788E-B204-48FE-BEC1-DC329363E8A7}</a:tableStyleId>
              </a:tblPr>
              <a:tblGrid>
                <a:gridCol w="2680175"/>
                <a:gridCol w="1705800"/>
              </a:tblGrid>
              <a:tr h="415600">
                <a:tc>
                  <a:txBody>
                    <a:bodyPr/>
                    <a:lstStyle/>
                    <a:p>
                      <a:pPr indent="0" lvl="0" marL="0" rtl="0" algn="l">
                        <a:spcBef>
                          <a:spcPts val="0"/>
                        </a:spcBef>
                        <a:spcAft>
                          <a:spcPts val="0"/>
                        </a:spcAft>
                        <a:buNone/>
                      </a:pPr>
                      <a:r>
                        <a:rPr lang="en"/>
                        <a:t>Method</a:t>
                      </a:r>
                      <a:endParaRPr/>
                    </a:p>
                  </a:txBody>
                  <a:tcPr marT="91425" marB="91425" marR="91425" marL="91425"/>
                </a:tc>
                <a:tc>
                  <a:txBody>
                    <a:bodyPr/>
                    <a:lstStyle/>
                    <a:p>
                      <a:pPr indent="0" lvl="0" marL="0" rtl="0" algn="l">
                        <a:spcBef>
                          <a:spcPts val="0"/>
                        </a:spcBef>
                        <a:spcAft>
                          <a:spcPts val="0"/>
                        </a:spcAft>
                        <a:buNone/>
                      </a:pPr>
                      <a:r>
                        <a:rPr lang="en"/>
                        <a:t>Test set accuracy</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Linear regression</a:t>
                      </a:r>
                      <a:endParaRPr/>
                    </a:p>
                  </a:txBody>
                  <a:tcPr marT="91425" marB="91425" marR="91425" marL="91425"/>
                </a:tc>
                <a:tc>
                  <a:txBody>
                    <a:bodyPr/>
                    <a:lstStyle/>
                    <a:p>
                      <a:pPr indent="0" lvl="0" marL="0" rtl="0" algn="l">
                        <a:spcBef>
                          <a:spcPts val="0"/>
                        </a:spcBef>
                        <a:spcAft>
                          <a:spcPts val="0"/>
                        </a:spcAft>
                        <a:buNone/>
                      </a:pPr>
                      <a:r>
                        <a:rPr lang="en"/>
                        <a:t>0.0032</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Logistic regression</a:t>
                      </a:r>
                      <a:endParaRPr/>
                    </a:p>
                  </a:txBody>
                  <a:tcPr marT="91425" marB="91425" marR="91425" marL="91425"/>
                </a:tc>
                <a:tc>
                  <a:txBody>
                    <a:bodyPr/>
                    <a:lstStyle/>
                    <a:p>
                      <a:pPr indent="0" lvl="0" marL="0" rtl="0" algn="l">
                        <a:spcBef>
                          <a:spcPts val="0"/>
                        </a:spcBef>
                        <a:spcAft>
                          <a:spcPts val="0"/>
                        </a:spcAft>
                        <a:buNone/>
                      </a:pPr>
                      <a:r>
                        <a:rPr lang="en"/>
                        <a:t>0.58</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Gradient boosting decision tree</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K nearest neighbour classifier</a:t>
                      </a:r>
                      <a:endParaRPr/>
                    </a:p>
                  </a:txBody>
                  <a:tcPr marT="91425" marB="91425" marR="91425" marL="91425"/>
                </a:tc>
                <a:tc>
                  <a:txBody>
                    <a:bodyPr/>
                    <a:lstStyle/>
                    <a:p>
                      <a:pPr indent="0" lvl="0" marL="0" rtl="0" algn="l">
                        <a:spcBef>
                          <a:spcPts val="0"/>
                        </a:spcBef>
                        <a:spcAft>
                          <a:spcPts val="0"/>
                        </a:spcAft>
                        <a:buNone/>
                      </a:pPr>
                      <a:r>
                        <a:rPr lang="en"/>
                        <a:t>0.63</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Support vector classification</a:t>
                      </a:r>
                      <a:endParaRPr/>
                    </a:p>
                  </a:txBody>
                  <a:tcPr marT="91425" marB="91425" marR="91425" marL="91425"/>
                </a:tc>
                <a:tc>
                  <a:txBody>
                    <a:bodyPr/>
                    <a:lstStyle/>
                    <a:p>
                      <a:pPr indent="0" lvl="0" marL="0" rtl="0" algn="l">
                        <a:spcBef>
                          <a:spcPts val="0"/>
                        </a:spcBef>
                        <a:spcAft>
                          <a:spcPts val="0"/>
                        </a:spcAft>
                        <a:buNone/>
                      </a:pPr>
                      <a:r>
                        <a:rPr lang="en"/>
                        <a:t>0.54</a:t>
                      </a:r>
                      <a:endParaRPr/>
                    </a:p>
                  </a:txBody>
                  <a:tcPr marT="91425" marB="91425" marR="91425" marL="91425"/>
                </a:tc>
              </a:tr>
              <a:tr h="415600">
                <a:tc>
                  <a:txBody>
                    <a:bodyPr/>
                    <a:lstStyle/>
                    <a:p>
                      <a:pPr indent="0" lvl="0" marL="0" rtl="0" algn="just">
                        <a:lnSpc>
                          <a:spcPct val="150000"/>
                        </a:lnSpc>
                        <a:spcBef>
                          <a:spcPts val="0"/>
                        </a:spcBef>
                        <a:spcAft>
                          <a:spcPts val="0"/>
                        </a:spcAft>
                        <a:buNone/>
                      </a:pPr>
                      <a:r>
                        <a:rPr lang="en" sz="1200">
                          <a:solidFill>
                            <a:schemeClr val="dk1"/>
                          </a:solidFill>
                        </a:rPr>
                        <a:t>Decision tree classifier</a:t>
                      </a:r>
                      <a:endParaRPr/>
                    </a:p>
                  </a:txBody>
                  <a:tcPr marT="91425" marB="91425" marR="91425" marL="91425"/>
                </a:tc>
                <a:tc>
                  <a:txBody>
                    <a:bodyPr/>
                    <a:lstStyle/>
                    <a:p>
                      <a:pPr indent="0" lvl="0" marL="0" rtl="0" algn="l">
                        <a:spcBef>
                          <a:spcPts val="0"/>
                        </a:spcBef>
                        <a:spcAft>
                          <a:spcPts val="0"/>
                        </a:spcAft>
                        <a:buNone/>
                      </a:pPr>
                      <a:r>
                        <a:rPr lang="en"/>
                        <a:t>0.51</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Naïve bayes classifier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t>0.39</a:t>
                      </a:r>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highlight>
                            <a:srgbClr val="FF0000"/>
                          </a:highlight>
                        </a:rPr>
                        <a:t>Random forest classifier</a:t>
                      </a:r>
                      <a:endParaRPr sz="1200">
                        <a:solidFill>
                          <a:schemeClr val="dk1"/>
                        </a:solidFill>
                        <a:highlight>
                          <a:srgbClr val="FF0000"/>
                        </a:highlight>
                      </a:endParaRPr>
                    </a:p>
                  </a:txBody>
                  <a:tcPr marT="91425" marB="91425" marR="91425" marL="91425"/>
                </a:tc>
                <a:tc>
                  <a:txBody>
                    <a:bodyPr/>
                    <a:lstStyle/>
                    <a:p>
                      <a:pPr indent="0" lvl="0" marL="0" rtl="0" algn="l">
                        <a:spcBef>
                          <a:spcPts val="0"/>
                        </a:spcBef>
                        <a:spcAft>
                          <a:spcPts val="0"/>
                        </a:spcAft>
                        <a:buNone/>
                      </a:pPr>
                      <a:r>
                        <a:rPr lang="en">
                          <a:highlight>
                            <a:srgbClr val="FF0000"/>
                          </a:highlight>
                        </a:rPr>
                        <a:t>0.65</a:t>
                      </a:r>
                      <a:endParaRPr>
                        <a:highlight>
                          <a:srgbClr val="FF0000"/>
                        </a:highlight>
                      </a:endParaRPr>
                    </a:p>
                  </a:txBody>
                  <a:tcPr marT="91425" marB="91425" marR="91425" marL="91425"/>
                </a:tc>
              </a:tr>
              <a:tr h="415600">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Neural network  with 3 hidden layers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t>0.59</a:t>
                      </a:r>
                      <a:endParaRPr/>
                    </a:p>
                  </a:txBody>
                  <a:tcPr marT="91425" marB="91425" marR="91425" marL="91425"/>
                </a:tc>
              </a:tr>
            </a:tbl>
          </a:graphicData>
        </a:graphic>
      </p:graphicFrame>
      <p:graphicFrame>
        <p:nvGraphicFramePr>
          <p:cNvPr id="159" name="Google Shape;159;p26"/>
          <p:cNvGraphicFramePr/>
          <p:nvPr/>
        </p:nvGraphicFramePr>
        <p:xfrm>
          <a:off x="4572000" y="2699125"/>
          <a:ext cx="3000000" cy="3000000"/>
        </p:xfrm>
        <a:graphic>
          <a:graphicData uri="http://schemas.openxmlformats.org/drawingml/2006/table">
            <a:tbl>
              <a:tblPr>
                <a:noFill/>
                <a:tableStyleId>{1069788E-B204-48FE-BEC1-DC329363E8A7}</a:tableStyleId>
              </a:tblPr>
              <a:tblGrid>
                <a:gridCol w="2680175"/>
                <a:gridCol w="1705800"/>
              </a:tblGrid>
              <a:tr h="374625">
                <a:tc>
                  <a:txBody>
                    <a:bodyPr/>
                    <a:lstStyle/>
                    <a:p>
                      <a:pPr indent="0" lvl="0" marL="0" rtl="0" algn="l">
                        <a:spcBef>
                          <a:spcPts val="0"/>
                        </a:spcBef>
                        <a:spcAft>
                          <a:spcPts val="0"/>
                        </a:spcAft>
                        <a:buNone/>
                      </a:pPr>
                      <a:r>
                        <a:rPr lang="en"/>
                        <a:t>Category</a:t>
                      </a:r>
                      <a:endParaRPr/>
                    </a:p>
                  </a:txBody>
                  <a:tcPr marT="91425" marB="91425" marR="91425" marL="91425"/>
                </a:tc>
                <a:tc>
                  <a:txBody>
                    <a:bodyPr/>
                    <a:lstStyle/>
                    <a:p>
                      <a:pPr indent="0" lvl="0" marL="0" rtl="0" algn="l">
                        <a:spcBef>
                          <a:spcPts val="0"/>
                        </a:spcBef>
                        <a:spcAft>
                          <a:spcPts val="0"/>
                        </a:spcAft>
                        <a:buNone/>
                      </a:pPr>
                      <a:r>
                        <a:rPr lang="en"/>
                        <a:t>Test set accuracy</a:t>
                      </a:r>
                      <a:endParaRPr/>
                    </a:p>
                  </a:txBody>
                  <a:tcPr marT="91425" marB="91425" marR="91425" marL="91425"/>
                </a:tc>
              </a:tr>
              <a:tr h="374625">
                <a:tc>
                  <a:txBody>
                    <a:bodyPr/>
                    <a:lstStyle/>
                    <a:p>
                      <a:pPr indent="0" lvl="0" marL="0" rtl="0" algn="just">
                        <a:lnSpc>
                          <a:spcPct val="150000"/>
                        </a:lnSpc>
                        <a:spcBef>
                          <a:spcPts val="0"/>
                        </a:spcBef>
                        <a:spcAft>
                          <a:spcPts val="0"/>
                        </a:spcAft>
                        <a:buNone/>
                      </a:pPr>
                      <a:r>
                        <a:rPr lang="en" sz="1200">
                          <a:solidFill>
                            <a:schemeClr val="dk1"/>
                          </a:solidFill>
                        </a:rPr>
                        <a:t>Auto theft</a:t>
                      </a:r>
                      <a:endParaRPr/>
                    </a:p>
                  </a:txBody>
                  <a:tcPr marT="91425" marB="91425" marR="91425" marL="91425"/>
                </a:tc>
                <a:tc>
                  <a:txBody>
                    <a:bodyPr/>
                    <a:lstStyle/>
                    <a:p>
                      <a:pPr indent="0" lvl="0" marL="0" rtl="0" algn="l">
                        <a:spcBef>
                          <a:spcPts val="0"/>
                        </a:spcBef>
                        <a:spcAft>
                          <a:spcPts val="0"/>
                        </a:spcAft>
                        <a:buNone/>
                      </a:pPr>
                      <a:r>
                        <a:rPr lang="en"/>
                        <a:t>0.79</a:t>
                      </a:r>
                      <a:endParaRPr/>
                    </a:p>
                  </a:txBody>
                  <a:tcPr marT="91425" marB="91425" marR="91425" marL="91425"/>
                </a:tc>
              </a:tr>
              <a:tr h="374625">
                <a:tc>
                  <a:txBody>
                    <a:bodyPr/>
                    <a:lstStyle/>
                    <a:p>
                      <a:pPr indent="0" lvl="0" marL="0" rtl="0" algn="just">
                        <a:lnSpc>
                          <a:spcPct val="150000"/>
                        </a:lnSpc>
                        <a:spcBef>
                          <a:spcPts val="0"/>
                        </a:spcBef>
                        <a:spcAft>
                          <a:spcPts val="0"/>
                        </a:spcAft>
                        <a:buNone/>
                      </a:pPr>
                      <a:r>
                        <a:rPr lang="en" sz="1200">
                          <a:solidFill>
                            <a:schemeClr val="dk1"/>
                          </a:solidFill>
                        </a:rPr>
                        <a:t>Break and enter</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r>
              <a:tr h="374625">
                <a:tc>
                  <a:txBody>
                    <a:bodyPr/>
                    <a:lstStyle/>
                    <a:p>
                      <a:pPr indent="0" lvl="0" marL="0" rtl="0" algn="just">
                        <a:lnSpc>
                          <a:spcPct val="150000"/>
                        </a:lnSpc>
                        <a:spcBef>
                          <a:spcPts val="0"/>
                        </a:spcBef>
                        <a:spcAft>
                          <a:spcPts val="0"/>
                        </a:spcAft>
                        <a:buNone/>
                      </a:pPr>
                      <a:r>
                        <a:rPr lang="en" sz="1200">
                          <a:solidFill>
                            <a:schemeClr val="dk1"/>
                          </a:solidFill>
                        </a:rPr>
                        <a:t>Theft over</a:t>
                      </a:r>
                      <a:endParaRPr/>
                    </a:p>
                  </a:txBody>
                  <a:tcPr marT="91425" marB="91425" marR="91425" marL="91425"/>
                </a:tc>
                <a:tc>
                  <a:txBody>
                    <a:bodyPr/>
                    <a:lstStyle/>
                    <a:p>
                      <a:pPr indent="0" lvl="0" marL="0" rtl="0" algn="l">
                        <a:spcBef>
                          <a:spcPts val="0"/>
                        </a:spcBef>
                        <a:spcAft>
                          <a:spcPts val="0"/>
                        </a:spcAft>
                        <a:buNone/>
                      </a:pPr>
                      <a:r>
                        <a:rPr lang="en"/>
                        <a:t>0.76</a:t>
                      </a:r>
                      <a:endParaRPr/>
                    </a:p>
                  </a:txBody>
                  <a:tcPr marT="91425" marB="91425" marR="91425" marL="91425"/>
                </a:tc>
              </a:tr>
              <a:tr h="374625">
                <a:tc>
                  <a:txBody>
                    <a:bodyPr/>
                    <a:lstStyle/>
                    <a:p>
                      <a:pPr indent="0" lvl="0" marL="0" rtl="0" algn="just">
                        <a:lnSpc>
                          <a:spcPct val="150000"/>
                        </a:lnSpc>
                        <a:spcBef>
                          <a:spcPts val="0"/>
                        </a:spcBef>
                        <a:spcAft>
                          <a:spcPts val="0"/>
                        </a:spcAft>
                        <a:buNone/>
                      </a:pPr>
                      <a:r>
                        <a:rPr lang="en" sz="1200">
                          <a:solidFill>
                            <a:schemeClr val="dk1"/>
                          </a:solidFill>
                        </a:rPr>
                        <a:t>Robbery</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r>
              <a:tr h="374625">
                <a:tc>
                  <a:txBody>
                    <a:bodyPr/>
                    <a:lstStyle/>
                    <a:p>
                      <a:pPr indent="0" lvl="0" marL="0" rtl="0" algn="just">
                        <a:lnSpc>
                          <a:spcPct val="150000"/>
                        </a:lnSpc>
                        <a:spcBef>
                          <a:spcPts val="0"/>
                        </a:spcBef>
                        <a:spcAft>
                          <a:spcPts val="0"/>
                        </a:spcAft>
                        <a:buNone/>
                      </a:pPr>
                      <a:r>
                        <a:rPr lang="en" sz="1200">
                          <a:solidFill>
                            <a:schemeClr val="dk1"/>
                          </a:solidFill>
                        </a:rPr>
                        <a:t>Assault</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r>
            </a:tbl>
          </a:graphicData>
        </a:graphic>
      </p:graphicFrame>
      <p:sp>
        <p:nvSpPr>
          <p:cNvPr id="160" name="Google Shape;160;p26"/>
          <p:cNvSpPr txBox="1"/>
          <p:nvPr/>
        </p:nvSpPr>
        <p:spPr>
          <a:xfrm>
            <a:off x="3508050" y="364875"/>
            <a:ext cx="21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5 </a:t>
            </a:r>
            <a:r>
              <a:rPr b="1" lang="en"/>
              <a:t>Classes: 0,1,2,3,4</a:t>
            </a:r>
            <a:endParaRPr b="1"/>
          </a:p>
        </p:txBody>
      </p:sp>
      <p:grpSp>
        <p:nvGrpSpPr>
          <p:cNvPr id="161" name="Google Shape;161;p26"/>
          <p:cNvGrpSpPr/>
          <p:nvPr/>
        </p:nvGrpSpPr>
        <p:grpSpPr>
          <a:xfrm>
            <a:off x="4708675" y="823825"/>
            <a:ext cx="4123625" cy="1372150"/>
            <a:chOff x="4708675" y="823825"/>
            <a:chExt cx="4123625" cy="1372150"/>
          </a:xfrm>
        </p:grpSpPr>
        <p:sp>
          <p:nvSpPr>
            <p:cNvPr id="162" name="Google Shape;162;p26"/>
            <p:cNvSpPr txBox="1"/>
            <p:nvPr/>
          </p:nvSpPr>
          <p:spPr>
            <a:xfrm>
              <a:off x="4709338" y="1795775"/>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Class imbalance</a:t>
              </a:r>
              <a:endParaRPr/>
            </a:p>
          </p:txBody>
        </p:sp>
        <p:sp>
          <p:nvSpPr>
            <p:cNvPr id="163" name="Google Shape;163;p26"/>
            <p:cNvSpPr txBox="1"/>
            <p:nvPr/>
          </p:nvSpPr>
          <p:spPr>
            <a:xfrm>
              <a:off x="6405900" y="823825"/>
              <a:ext cx="242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 forest </a:t>
              </a:r>
              <a:r>
                <a:rPr lang="en"/>
                <a:t>classifier</a:t>
              </a:r>
              <a:r>
                <a:rPr lang="en"/>
                <a:t> with under sampling to remove class imbalance</a:t>
              </a:r>
              <a:endParaRPr/>
            </a:p>
          </p:txBody>
        </p:sp>
        <p:sp>
          <p:nvSpPr>
            <p:cNvPr id="164" name="Google Shape;164;p26"/>
            <p:cNvSpPr txBox="1"/>
            <p:nvPr/>
          </p:nvSpPr>
          <p:spPr>
            <a:xfrm>
              <a:off x="4708675" y="1110000"/>
              <a:ext cx="14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2</a:t>
              </a:r>
              <a:r>
                <a:rPr b="1" lang="en"/>
                <a:t> Classes: 0,1</a:t>
              </a:r>
              <a:endParaRPr b="1"/>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a:t>
            </a:r>
            <a:endParaRPr/>
          </a:p>
        </p:txBody>
      </p:sp>
      <p:pic>
        <p:nvPicPr>
          <p:cNvPr id="170" name="Google Shape;170;p27"/>
          <p:cNvPicPr preferRelativeResize="0"/>
          <p:nvPr/>
        </p:nvPicPr>
        <p:blipFill>
          <a:blip r:embed="rId3">
            <a:alphaModFix/>
          </a:blip>
          <a:stretch>
            <a:fillRect/>
          </a:stretch>
        </p:blipFill>
        <p:spPr>
          <a:xfrm>
            <a:off x="4140651" y="1055688"/>
            <a:ext cx="4872026" cy="3523100"/>
          </a:xfrm>
          <a:prstGeom prst="rect">
            <a:avLst/>
          </a:prstGeom>
          <a:noFill/>
          <a:ln>
            <a:noFill/>
          </a:ln>
        </p:spPr>
      </p:pic>
      <p:pic>
        <p:nvPicPr>
          <p:cNvPr id="171" name="Google Shape;171;p27"/>
          <p:cNvPicPr preferRelativeResize="0"/>
          <p:nvPr/>
        </p:nvPicPr>
        <p:blipFill>
          <a:blip r:embed="rId4">
            <a:alphaModFix/>
          </a:blip>
          <a:stretch>
            <a:fillRect/>
          </a:stretch>
        </p:blipFill>
        <p:spPr>
          <a:xfrm>
            <a:off x="152400" y="1521750"/>
            <a:ext cx="3916226" cy="25909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S</a:t>
            </a:r>
            <a:r>
              <a:rPr lang="en"/>
              <a:t>trategies that balance community services, rent geared towards income and social housing across Toronto neighbourhoods will yield better management of existing police resources.</a:t>
            </a:r>
            <a:endParaRPr/>
          </a:p>
          <a:p>
            <a:pPr indent="-317182" lvl="0" marL="457200" rtl="0" algn="just">
              <a:lnSpc>
                <a:spcPct val="150000"/>
              </a:lnSpc>
              <a:spcBef>
                <a:spcPts val="0"/>
              </a:spcBef>
              <a:spcAft>
                <a:spcPts val="0"/>
              </a:spcAft>
              <a:buSzPct val="100000"/>
              <a:buChar char="❖"/>
            </a:pPr>
            <a:r>
              <a:rPr lang="en"/>
              <a:t>Neighbourhoods with lower rent geared to income units (RGI’s) showed lower tendencies towards crime. </a:t>
            </a:r>
            <a:endParaRPr/>
          </a:p>
          <a:p>
            <a:pPr indent="-317182" lvl="0" marL="457200" rtl="0" algn="just">
              <a:spcBef>
                <a:spcPts val="0"/>
              </a:spcBef>
              <a:spcAft>
                <a:spcPts val="0"/>
              </a:spcAft>
              <a:buSzPct val="100000"/>
              <a:buChar char="❖"/>
            </a:pPr>
            <a:r>
              <a:rPr lang="en"/>
              <a:t>Lower average household income neighbourhoods had higher tendencies towards crime.</a:t>
            </a:r>
            <a:endParaRPr/>
          </a:p>
          <a:p>
            <a:pPr indent="-317182" lvl="0" marL="457200" rtl="0" algn="just">
              <a:spcBef>
                <a:spcPts val="0"/>
              </a:spcBef>
              <a:spcAft>
                <a:spcPts val="0"/>
              </a:spcAft>
              <a:buSzPct val="100000"/>
              <a:buChar char="❖"/>
            </a:pPr>
            <a:r>
              <a:rPr lang="en"/>
              <a:t>Crime most likely to occur was assault. </a:t>
            </a:r>
            <a:endParaRPr/>
          </a:p>
          <a:p>
            <a:pPr indent="-317182" lvl="0" marL="457200" rtl="0" algn="just">
              <a:spcBef>
                <a:spcPts val="0"/>
              </a:spcBef>
              <a:spcAft>
                <a:spcPts val="0"/>
              </a:spcAft>
              <a:buSzPct val="100000"/>
              <a:buChar char="❖"/>
            </a:pPr>
            <a:r>
              <a:rPr b="1" lang="en"/>
              <a:t>Supervised learning:</a:t>
            </a:r>
            <a:r>
              <a:rPr lang="en"/>
              <a:t> Best predictive analysis model on crime categories occurred with random forest classified modelling with a 0.65 accuracy.</a:t>
            </a:r>
            <a:endParaRPr/>
          </a:p>
          <a:p>
            <a:pPr indent="-317182" lvl="0" marL="457200" rtl="0" algn="l">
              <a:spcBef>
                <a:spcPts val="0"/>
              </a:spcBef>
              <a:spcAft>
                <a:spcPts val="0"/>
              </a:spcAft>
              <a:buSzPct val="100000"/>
              <a:buChar char="❖"/>
            </a:pPr>
            <a:r>
              <a:rPr b="1" lang="en"/>
              <a:t>Unsupervised learning:</a:t>
            </a:r>
            <a:r>
              <a:rPr lang="en"/>
              <a:t> Resulted in well distanced clusters, but primarily due to Neighbourhood.  </a:t>
            </a:r>
            <a:endParaRPr/>
          </a:p>
          <a:p>
            <a:pPr indent="-317182" lvl="0" marL="457200" rtl="0" algn="l">
              <a:spcBef>
                <a:spcPts val="0"/>
              </a:spcBef>
              <a:spcAft>
                <a:spcPts val="0"/>
              </a:spcAft>
              <a:buSzPct val="100000"/>
              <a:buChar char="❖"/>
            </a:pPr>
            <a:r>
              <a:rPr lang="en"/>
              <a:t>Clusters were not used for improving the supervised models nor for imputing.</a:t>
            </a:r>
            <a:endParaRPr/>
          </a:p>
          <a:p>
            <a:pPr indent="-317182" lvl="0" marL="457200" rtl="0" algn="l">
              <a:spcBef>
                <a:spcPts val="0"/>
              </a:spcBef>
              <a:spcAft>
                <a:spcPts val="0"/>
              </a:spcAft>
              <a:buSzPct val="100000"/>
              <a:buChar char="❖"/>
            </a:pPr>
            <a:r>
              <a:rPr lang="en"/>
              <a:t>Future phase of this project could include - using clusters to help train supervised models, incorporation of real time data through the form of social media and Natural Language Processing e.g. Twitter and/or digitized police scanner.</a:t>
            </a:r>
            <a:endParaRPr/>
          </a:p>
          <a:p>
            <a:pPr indent="-317182" lvl="0" marL="457200" rtl="0" algn="l">
              <a:spcBef>
                <a:spcPts val="0"/>
              </a:spcBef>
              <a:spcAft>
                <a:spcPts val="0"/>
              </a:spcAft>
              <a:buSzPct val="100000"/>
              <a:buChar char="❖"/>
            </a:pPr>
            <a:r>
              <a:rPr lang="en"/>
              <a:t>PCA visualizations with did not yield significant separation of data, when using more than 2 target groups or categories and using 2 dimensional components.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Real time updates</a:t>
            </a:r>
            <a:endParaRPr/>
          </a:p>
        </p:txBody>
      </p:sp>
      <p:pic>
        <p:nvPicPr>
          <p:cNvPr id="183" name="Google Shape;183;p29"/>
          <p:cNvPicPr preferRelativeResize="0"/>
          <p:nvPr/>
        </p:nvPicPr>
        <p:blipFill>
          <a:blip r:embed="rId3">
            <a:alphaModFix/>
          </a:blip>
          <a:stretch>
            <a:fillRect/>
          </a:stretch>
        </p:blipFill>
        <p:spPr>
          <a:xfrm>
            <a:off x="363950" y="1115725"/>
            <a:ext cx="4535827" cy="2118254"/>
          </a:xfrm>
          <a:prstGeom prst="rect">
            <a:avLst/>
          </a:prstGeom>
          <a:noFill/>
          <a:ln>
            <a:noFill/>
          </a:ln>
        </p:spPr>
      </p:pic>
      <p:pic>
        <p:nvPicPr>
          <p:cNvPr id="184" name="Google Shape;184;p29"/>
          <p:cNvPicPr preferRelativeResize="0"/>
          <p:nvPr/>
        </p:nvPicPr>
        <p:blipFill>
          <a:blip r:embed="rId4">
            <a:alphaModFix/>
          </a:blip>
          <a:stretch>
            <a:fillRect/>
          </a:stretch>
        </p:blipFill>
        <p:spPr>
          <a:xfrm>
            <a:off x="838800" y="1888125"/>
            <a:ext cx="1500200" cy="1500200"/>
          </a:xfrm>
          <a:prstGeom prst="rect">
            <a:avLst/>
          </a:prstGeom>
          <a:noFill/>
          <a:ln>
            <a:noFill/>
          </a:ln>
        </p:spPr>
      </p:pic>
      <p:pic>
        <p:nvPicPr>
          <p:cNvPr id="185" name="Google Shape;185;p29"/>
          <p:cNvPicPr preferRelativeResize="0"/>
          <p:nvPr/>
        </p:nvPicPr>
        <p:blipFill>
          <a:blip r:embed="rId5">
            <a:alphaModFix/>
          </a:blip>
          <a:stretch>
            <a:fillRect/>
          </a:stretch>
        </p:blipFill>
        <p:spPr>
          <a:xfrm>
            <a:off x="6082617" y="1142925"/>
            <a:ext cx="2142683" cy="2063850"/>
          </a:xfrm>
          <a:prstGeom prst="rect">
            <a:avLst/>
          </a:prstGeom>
          <a:noFill/>
          <a:ln>
            <a:noFill/>
          </a:ln>
        </p:spPr>
      </p:pic>
      <p:cxnSp>
        <p:nvCxnSpPr>
          <p:cNvPr id="186" name="Google Shape;186;p29"/>
          <p:cNvCxnSpPr>
            <a:endCxn id="185" idx="1"/>
          </p:cNvCxnSpPr>
          <p:nvPr/>
        </p:nvCxnSpPr>
        <p:spPr>
          <a:xfrm>
            <a:off x="5052117" y="2174850"/>
            <a:ext cx="1030500" cy="0"/>
          </a:xfrm>
          <a:prstGeom prst="straightConnector1">
            <a:avLst/>
          </a:prstGeom>
          <a:noFill/>
          <a:ln cap="flat" cmpd="sng" w="38100">
            <a:solidFill>
              <a:srgbClr val="6D9EEB"/>
            </a:solidFill>
            <a:prstDash val="solid"/>
            <a:round/>
            <a:headEnd len="med" w="med" type="none"/>
            <a:tailEnd len="med" w="med" type="triangle"/>
          </a:ln>
        </p:spPr>
      </p:cxnSp>
      <p:pic>
        <p:nvPicPr>
          <p:cNvPr id="187" name="Google Shape;187;p29"/>
          <p:cNvPicPr preferRelativeResize="0"/>
          <p:nvPr/>
        </p:nvPicPr>
        <p:blipFill>
          <a:blip r:embed="rId6">
            <a:alphaModFix/>
          </a:blip>
          <a:stretch>
            <a:fillRect/>
          </a:stretch>
        </p:blipFill>
        <p:spPr>
          <a:xfrm>
            <a:off x="152400" y="3540725"/>
            <a:ext cx="7575745" cy="1450375"/>
          </a:xfrm>
          <a:prstGeom prst="rect">
            <a:avLst/>
          </a:prstGeom>
          <a:noFill/>
          <a:ln>
            <a:noFill/>
          </a:ln>
        </p:spPr>
      </p:pic>
      <p:sp>
        <p:nvSpPr>
          <p:cNvPr id="188" name="Google Shape;188;p29"/>
          <p:cNvSpPr/>
          <p:nvPr/>
        </p:nvSpPr>
        <p:spPr>
          <a:xfrm>
            <a:off x="803850" y="3445125"/>
            <a:ext cx="791700" cy="1545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0" y="251008"/>
            <a:ext cx="9144002" cy="46414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a:t>
            </a:r>
            <a:endParaRPr/>
          </a:p>
        </p:txBody>
      </p:sp>
      <p:sp>
        <p:nvSpPr>
          <p:cNvPr id="68" name="Google Shape;68;p15"/>
          <p:cNvSpPr txBox="1"/>
          <p:nvPr>
            <p:ph idx="1" type="body"/>
          </p:nvPr>
        </p:nvSpPr>
        <p:spPr>
          <a:xfrm>
            <a:off x="250675" y="1017725"/>
            <a:ext cx="8520600" cy="3882300"/>
          </a:xfrm>
          <a:prstGeom prst="rect">
            <a:avLst/>
          </a:prstGeom>
        </p:spPr>
        <p:txBody>
          <a:bodyPr anchorCtr="0" anchor="t" bIns="91425" lIns="91425" spcFirstLastPara="1" rIns="91425" wrap="square" tIns="91425">
            <a:normAutofit fontScale="25000"/>
          </a:bodyPr>
          <a:lstStyle/>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rPr lang="en" sz="4700">
                <a:solidFill>
                  <a:schemeClr val="dk1"/>
                </a:solidFill>
              </a:rPr>
              <a:t>Towards the latter part of the twentieth century theories explaining the causation of crime shifted away from biological and </a:t>
            </a:r>
            <a:endParaRPr sz="4700">
              <a:solidFill>
                <a:schemeClr val="dk1"/>
              </a:solidFill>
            </a:endParaRPr>
          </a:p>
          <a:p>
            <a:pPr indent="0" lvl="0" marL="0" rtl="0" algn="l">
              <a:lnSpc>
                <a:spcPct val="150000"/>
              </a:lnSpc>
              <a:spcBef>
                <a:spcPts val="0"/>
              </a:spcBef>
              <a:spcAft>
                <a:spcPts val="0"/>
              </a:spcAft>
              <a:buNone/>
            </a:pPr>
            <a:r>
              <a:rPr lang="en" sz="4700">
                <a:solidFill>
                  <a:schemeClr val="dk1"/>
                </a:solidFill>
              </a:rPr>
              <a:t>psychological factors towards more social and environmental explanations. This shift allowed for the factors to be quantified and abstractly analyzed in an attempt to do better policing by being proactive instead of reactive.</a:t>
            </a:r>
            <a:endParaRPr sz="4700">
              <a:solidFill>
                <a:schemeClr val="dk1"/>
              </a:solidFill>
            </a:endParaRPr>
          </a:p>
          <a:p>
            <a:pPr indent="0" lvl="0" marL="0" rtl="0" algn="l">
              <a:lnSpc>
                <a:spcPct val="150000"/>
              </a:lnSpc>
              <a:spcBef>
                <a:spcPts val="0"/>
              </a:spcBef>
              <a:spcAft>
                <a:spcPts val="0"/>
              </a:spcAft>
              <a:buNone/>
            </a:pPr>
            <a:r>
              <a:t/>
            </a:r>
            <a:endParaRPr sz="4700">
              <a:solidFill>
                <a:schemeClr val="dk1"/>
              </a:solidFill>
            </a:endParaRPr>
          </a:p>
          <a:p>
            <a:pPr indent="0" lvl="0" marL="0" rtl="0" algn="l">
              <a:lnSpc>
                <a:spcPct val="150000"/>
              </a:lnSpc>
              <a:spcBef>
                <a:spcPts val="0"/>
              </a:spcBef>
              <a:spcAft>
                <a:spcPts val="0"/>
              </a:spcAft>
              <a:buNone/>
            </a:pPr>
            <a:r>
              <a:rPr lang="en" sz="4700">
                <a:solidFill>
                  <a:schemeClr val="dk1"/>
                </a:solidFill>
              </a:rPr>
              <a:t>The modern era of “big data” has presented both new opportunities and new challenges for policing as it has allowed for the harnessing of computing power to fight crime.  As the volume, variety and available data increases, computer modelling has become an invaluable tool to assist in proactive policing by using predictive modelling in the allocation of resources</a:t>
            </a:r>
            <a:r>
              <a:rPr lang="en" sz="4300">
                <a:solidFill>
                  <a:schemeClr val="dk1"/>
                </a:solidFill>
              </a:rPr>
              <a:t>.</a:t>
            </a:r>
            <a:endParaRPr sz="4300">
              <a:solidFill>
                <a:schemeClr val="dk1"/>
              </a:solidFill>
            </a:endParaRPr>
          </a:p>
          <a:p>
            <a:pPr indent="0" lvl="0" marL="0" rtl="0" algn="l">
              <a:lnSpc>
                <a:spcPct val="150000"/>
              </a:lnSpc>
              <a:spcBef>
                <a:spcPts val="0"/>
              </a:spcBef>
              <a:spcAft>
                <a:spcPts val="0"/>
              </a:spcAft>
              <a:buNone/>
            </a:pPr>
            <a:r>
              <a:t/>
            </a:r>
            <a:endParaRPr sz="4300">
              <a:solidFill>
                <a:schemeClr val="dk1"/>
              </a:solidFill>
            </a:endParaRPr>
          </a:p>
          <a:p>
            <a:pPr indent="0" lvl="0" marL="0" rtl="0" algn="l">
              <a:lnSpc>
                <a:spcPct val="150000"/>
              </a:lnSpc>
              <a:spcBef>
                <a:spcPts val="0"/>
              </a:spcBef>
              <a:spcAft>
                <a:spcPts val="0"/>
              </a:spcAft>
              <a:buNone/>
            </a:pPr>
            <a:r>
              <a:rPr lang="en" sz="4700">
                <a:solidFill>
                  <a:schemeClr val="dk1"/>
                </a:solidFill>
              </a:rPr>
              <a:t>In this project we will creating models based on existing crime data covering the period 2014 - 2019  coupled with demographic data to predict crime. Its goal is to establish a relationship between certain data elements and the crime rate. Once these relationships are established it is the hope that targeted policing and resource allocation can be done using these models to reduce crime. It must be noted however that while a correlation may exist that does not necessarily imply causation.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rPr>
              <a:t>To create a model that accurately predicts crime while investigating the possible correlation between the prediction, demographics and social services.</a:t>
            </a:r>
            <a:endParaRPr sz="17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rPr>
              <a:t>The purpose for our model is to assist in crime reduction via effective resource reallocation.</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rgbClr val="FF0000"/>
              </a:solidFill>
              <a:highlight>
                <a:srgbClr val="F8F8F8"/>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31525"/>
            <a:ext cx="8520600" cy="60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80" name="Google Shape;80;p17"/>
          <p:cNvSpPr txBox="1"/>
          <p:nvPr>
            <p:ph idx="1" type="body"/>
          </p:nvPr>
        </p:nvSpPr>
        <p:spPr>
          <a:xfrm>
            <a:off x="311700" y="772950"/>
            <a:ext cx="8686500" cy="3813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Input Variables: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Population Density </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Average Household Income</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Education</a:t>
            </a:r>
            <a:endParaRPr sz="1200">
              <a:solidFill>
                <a:srgbClr val="000000"/>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Rent geared towards income</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Toronto recreation centre</a:t>
            </a:r>
            <a:r>
              <a:rPr lang="en" sz="1100">
                <a:solidFill>
                  <a:schemeClr val="dk1"/>
                </a:solidFill>
              </a:rPr>
              <a:t>s</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Output Variables: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TPS Data: 2014-2019 crime by MCI</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Assault, Auto Theft, Break and Enter, Robbery,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Theft Over</a:t>
            </a:r>
            <a:endParaRPr sz="1400">
              <a:solidFill>
                <a:schemeClr val="dk1"/>
              </a:solidFill>
            </a:endParaRPr>
          </a:p>
        </p:txBody>
      </p:sp>
      <p:pic>
        <p:nvPicPr>
          <p:cNvPr id="81" name="Google Shape;81;p17"/>
          <p:cNvPicPr preferRelativeResize="0"/>
          <p:nvPr/>
        </p:nvPicPr>
        <p:blipFill>
          <a:blip r:embed="rId3">
            <a:alphaModFix/>
          </a:blip>
          <a:stretch>
            <a:fillRect/>
          </a:stretch>
        </p:blipFill>
        <p:spPr>
          <a:xfrm>
            <a:off x="4645175" y="32812"/>
            <a:ext cx="3990775" cy="5077875"/>
          </a:xfrm>
          <a:prstGeom prst="rect">
            <a:avLst/>
          </a:prstGeom>
          <a:noFill/>
          <a:ln>
            <a:noFill/>
          </a:ln>
        </p:spPr>
      </p:pic>
      <p:pic>
        <p:nvPicPr>
          <p:cNvPr id="82" name="Google Shape;82;p17"/>
          <p:cNvPicPr preferRelativeResize="0"/>
          <p:nvPr/>
        </p:nvPicPr>
        <p:blipFill>
          <a:blip r:embed="rId4">
            <a:alphaModFix/>
          </a:blip>
          <a:stretch>
            <a:fillRect/>
          </a:stretch>
        </p:blipFill>
        <p:spPr>
          <a:xfrm>
            <a:off x="4589800" y="0"/>
            <a:ext cx="4294300" cy="507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pic>
        <p:nvPicPr>
          <p:cNvPr id="88" name="Google Shape;88;p18"/>
          <p:cNvPicPr preferRelativeResize="0"/>
          <p:nvPr/>
        </p:nvPicPr>
        <p:blipFill>
          <a:blip r:embed="rId3">
            <a:alphaModFix/>
          </a:blip>
          <a:stretch>
            <a:fillRect/>
          </a:stretch>
        </p:blipFill>
        <p:spPr>
          <a:xfrm>
            <a:off x="152400" y="152400"/>
            <a:ext cx="154731" cy="140225"/>
          </a:xfrm>
          <a:prstGeom prst="rect">
            <a:avLst/>
          </a:prstGeom>
          <a:noFill/>
          <a:ln>
            <a:noFill/>
          </a:ln>
        </p:spPr>
      </p:pic>
      <p:pic>
        <p:nvPicPr>
          <p:cNvPr id="89" name="Google Shape;89;p18"/>
          <p:cNvPicPr preferRelativeResize="0"/>
          <p:nvPr/>
        </p:nvPicPr>
        <p:blipFill>
          <a:blip r:embed="rId4">
            <a:alphaModFix/>
          </a:blip>
          <a:stretch>
            <a:fillRect/>
          </a:stretch>
        </p:blipFill>
        <p:spPr>
          <a:xfrm>
            <a:off x="459531" y="152400"/>
            <a:ext cx="154731" cy="140225"/>
          </a:xfrm>
          <a:prstGeom prst="rect">
            <a:avLst/>
          </a:prstGeom>
          <a:noFill/>
          <a:ln>
            <a:noFill/>
          </a:ln>
        </p:spPr>
      </p:pic>
      <p:pic>
        <p:nvPicPr>
          <p:cNvPr id="90" name="Google Shape;90;p18"/>
          <p:cNvPicPr preferRelativeResize="0"/>
          <p:nvPr/>
        </p:nvPicPr>
        <p:blipFill>
          <a:blip r:embed="rId5">
            <a:alphaModFix/>
          </a:blip>
          <a:stretch>
            <a:fillRect/>
          </a:stretch>
        </p:blipFill>
        <p:spPr>
          <a:xfrm>
            <a:off x="152400" y="1170125"/>
            <a:ext cx="657407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57950"/>
            <a:ext cx="8520600" cy="53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a:t>
            </a:r>
            <a:endParaRPr/>
          </a:p>
        </p:txBody>
      </p:sp>
      <p:pic>
        <p:nvPicPr>
          <p:cNvPr id="96" name="Google Shape;96;p19"/>
          <p:cNvPicPr preferRelativeResize="0"/>
          <p:nvPr/>
        </p:nvPicPr>
        <p:blipFill>
          <a:blip r:embed="rId3">
            <a:alphaModFix/>
          </a:blip>
          <a:stretch>
            <a:fillRect/>
          </a:stretch>
        </p:blipFill>
        <p:spPr>
          <a:xfrm>
            <a:off x="3946375" y="1433200"/>
            <a:ext cx="4777445" cy="2582450"/>
          </a:xfrm>
          <a:prstGeom prst="rect">
            <a:avLst/>
          </a:prstGeom>
          <a:noFill/>
          <a:ln>
            <a:noFill/>
          </a:ln>
        </p:spPr>
      </p:pic>
      <p:pic>
        <p:nvPicPr>
          <p:cNvPr id="97" name="Google Shape;97;p19"/>
          <p:cNvPicPr preferRelativeResize="0"/>
          <p:nvPr/>
        </p:nvPicPr>
        <p:blipFill>
          <a:blip r:embed="rId4">
            <a:alphaModFix/>
          </a:blip>
          <a:stretch>
            <a:fillRect/>
          </a:stretch>
        </p:blipFill>
        <p:spPr>
          <a:xfrm>
            <a:off x="346000" y="1364700"/>
            <a:ext cx="3245700" cy="27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0"/>
            <a:ext cx="8520600" cy="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Exploration</a:t>
            </a:r>
            <a:endParaRPr/>
          </a:p>
        </p:txBody>
      </p:sp>
      <p:sp>
        <p:nvSpPr>
          <p:cNvPr id="103" name="Google Shape;103;p20"/>
          <p:cNvSpPr txBox="1"/>
          <p:nvPr>
            <p:ph idx="1" type="body"/>
          </p:nvPr>
        </p:nvSpPr>
        <p:spPr>
          <a:xfrm>
            <a:off x="311700" y="710800"/>
            <a:ext cx="8520600" cy="443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11700" y="2675400"/>
            <a:ext cx="3381424" cy="2300200"/>
          </a:xfrm>
          <a:prstGeom prst="rect">
            <a:avLst/>
          </a:prstGeom>
          <a:noFill/>
          <a:ln>
            <a:noFill/>
          </a:ln>
        </p:spPr>
      </p:pic>
      <p:pic>
        <p:nvPicPr>
          <p:cNvPr id="105" name="Google Shape;105;p20"/>
          <p:cNvPicPr preferRelativeResize="0"/>
          <p:nvPr/>
        </p:nvPicPr>
        <p:blipFill>
          <a:blip r:embed="rId4">
            <a:alphaModFix/>
          </a:blip>
          <a:stretch>
            <a:fillRect/>
          </a:stretch>
        </p:blipFill>
        <p:spPr>
          <a:xfrm>
            <a:off x="4714850" y="755200"/>
            <a:ext cx="4117450" cy="2250925"/>
          </a:xfrm>
          <a:prstGeom prst="rect">
            <a:avLst/>
          </a:prstGeom>
          <a:noFill/>
          <a:ln>
            <a:noFill/>
          </a:ln>
        </p:spPr>
      </p:pic>
      <p:pic>
        <p:nvPicPr>
          <p:cNvPr id="106" name="Google Shape;106;p20"/>
          <p:cNvPicPr preferRelativeResize="0"/>
          <p:nvPr/>
        </p:nvPicPr>
        <p:blipFill>
          <a:blip r:embed="rId5">
            <a:alphaModFix/>
          </a:blip>
          <a:stretch>
            <a:fillRect/>
          </a:stretch>
        </p:blipFill>
        <p:spPr>
          <a:xfrm>
            <a:off x="311700" y="710800"/>
            <a:ext cx="3486525" cy="1900113"/>
          </a:xfrm>
          <a:prstGeom prst="rect">
            <a:avLst/>
          </a:prstGeom>
          <a:noFill/>
          <a:ln>
            <a:noFill/>
          </a:ln>
        </p:spPr>
      </p:pic>
      <p:pic>
        <p:nvPicPr>
          <p:cNvPr id="107" name="Google Shape;107;p20"/>
          <p:cNvPicPr preferRelativeResize="0"/>
          <p:nvPr/>
        </p:nvPicPr>
        <p:blipFill>
          <a:blip r:embed="rId6">
            <a:alphaModFix/>
          </a:blip>
          <a:stretch>
            <a:fillRect/>
          </a:stretch>
        </p:blipFill>
        <p:spPr>
          <a:xfrm>
            <a:off x="4714850" y="3006125"/>
            <a:ext cx="4245924" cy="202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a:t>
            </a:r>
            <a:r>
              <a:rPr lang="en"/>
              <a:t>upervised Learning </a:t>
            </a:r>
            <a:endParaRPr/>
          </a:p>
        </p:txBody>
      </p:sp>
      <p:pic>
        <p:nvPicPr>
          <p:cNvPr id="113" name="Google Shape;113;p21" title="Screen Recording 2021-01-20 at 11.44.18 PM.mov">
            <a:hlinkClick r:id="rId3"/>
          </p:cNvPr>
          <p:cNvPicPr preferRelativeResize="0"/>
          <p:nvPr/>
        </p:nvPicPr>
        <p:blipFill>
          <a:blip r:embed="rId4">
            <a:alphaModFix/>
          </a:blip>
          <a:stretch>
            <a:fillRect/>
          </a:stretch>
        </p:blipFill>
        <p:spPr>
          <a:xfrm>
            <a:off x="1586825" y="936900"/>
            <a:ext cx="5577250" cy="418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