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76" d="100"/>
          <a:sy n="76" d="100"/>
        </p:scale>
        <p:origin x="43" y="-34"/>
      </p:cViewPr>
      <p:guideLst/>
    </p:cSldViewPr>
  </p:slideViewPr>
  <p:notesTextViewPr>
    <p:cViewPr>
      <p:scale>
        <a:sx n="1" d="1"/>
        <a:sy n="1" d="1"/>
      </p:scale>
      <p:origin x="0" y="-26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89144-CCAC-4A50-812D-0AB0FD10E1A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3FBAA-4F6F-422D-B43B-D5AECB9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FBAA-4F6F-422D-B43B-D5AECB9AC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5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B60A-DFB3-3965-A247-1809E4EA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FBB20-6D0E-8CF3-45E6-32687BCD1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A867-C41F-87E5-7C32-AFE87A33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0CE7-5A5A-A902-96A4-B16B7F5A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036-E347-0BFB-E078-F9C736E0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0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73CA-9CAD-93E4-8D0A-927EE43F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02A97-0B95-BDCA-5226-8D01C62FD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C57F-0760-0901-FD5D-65918F69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8A84-8DAC-26BF-1153-400247C0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B1CA-110C-C487-32A3-CFF2B414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0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E1EA7-90A0-BDAC-9A8D-69E0A6D67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C505A-155E-8222-6791-F1CD5A012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F98C1-44E0-B184-A533-1D4B9E01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7D4-CE47-3B3D-741D-9FF1E6EB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8D35-0FD6-CCA9-0067-A556BBF9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6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DDF8-5687-CD1C-23A6-1003B946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C6C0-3CB8-2899-A9AB-E84CAFA0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BC6D-1D1F-46F0-F82A-B90F68E3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85E68-8B3D-CA41-E1FC-E1E97D30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E7D5-947B-4D7A-487F-E778DEAB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5210-BF4F-F8BC-9759-6FD2B0C3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F97B0-D82D-6512-AB4F-8D47AA86C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E4C3-ECA0-11CB-21EC-0E2C5E37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2378-833F-470A-523A-8BBCB871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76D6-698D-3E73-382F-512A6DE8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9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A13F-4CF9-8E58-08B2-942E9895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0711-0625-E535-83DA-92736AA4D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D7D63-3C45-6D03-04BE-2EE8B3AB5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4DE91-31B5-7F5D-414E-DA94C5A3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3043-8E6D-A3AC-C1E6-5E79FEB3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27CE9-43D4-ACD3-98BD-150BA382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4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25FB-238F-55EA-4779-F459C559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2DE4C-68F4-5A5E-84D3-5758C0CD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25084-1458-8B94-5D0E-D1F7F414F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A4953-C8AE-88D3-5B56-C3D58F1C2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41A43-5B0D-56FE-A83C-ADA114D5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B58A1-348F-08FC-7CE9-3971C01B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2129-304B-C8A7-7390-399D5247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D02F3-8EE5-10A1-AC3E-F29F729F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3A24-AF7C-1738-21EB-38E25CC3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B59BE-0AFB-7198-E37D-F1EDE41E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4CC6B-F137-81D0-5604-007E43DB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75F69-6C92-B913-853B-323DA2A2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4B3FF-DB31-8674-BFC9-113DB788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2C867-A8C8-1681-C0E4-C9E39749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C75FC-750B-44B4-6103-EE6D809F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C521-541F-7424-4902-B408672D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FEFB-26B1-2CD1-84BA-B98CFCD9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D1F31-2820-4274-417A-915011AD8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B4C79-382A-E3DC-AE99-4D25B475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FF011-9125-B9A9-7E12-1B9CCDA4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5FBFF-FFB3-8941-BC73-D2101F35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FF3D-D9E4-3643-DF4B-941BF52A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B6B7C-8201-16F5-240B-8BC5BC66E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96D92-EB59-0B77-DF8E-45DADB0D8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C72B0-B0AA-65BC-DB6F-68DCEAC4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CB0D-09E4-2903-FFB9-EED3AF28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E52B-1F6C-0708-FC92-161A9905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22152-994A-CB0F-32B5-05BE46C1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6C0C-E6EC-DD1B-99E0-125A6A7B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2AAF-93B7-B0C2-C5C3-D33835F63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2325A-FD35-4A29-8B49-C416FAF255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8B87-CC03-E227-E868-4DB53FE01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9968-C2FF-D25F-878C-183FC6BA8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901B2-FDA7-4057-82B9-BA832BC9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4616548" y="-1600200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4DD3F-DE36-5568-5E46-A1601B8F2A6E}"/>
              </a:ext>
            </a:extLst>
          </p:cNvPr>
          <p:cNvSpPr txBox="1"/>
          <p:nvPr/>
        </p:nvSpPr>
        <p:spPr>
          <a:xfrm>
            <a:off x="6294120" y="1997839"/>
            <a:ext cx="4556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ỨNG DỤNG THUẬT TOÁN WHALE OPTIMIZATION LẬP LỊCH TRÌNH GOM RÁC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B7436-71AC-DF92-0A45-04A8006DD629}"/>
              </a:ext>
            </a:extLst>
          </p:cNvPr>
          <p:cNvSpPr/>
          <p:nvPr/>
        </p:nvSpPr>
        <p:spPr>
          <a:xfrm>
            <a:off x="6057578" y="5158740"/>
            <a:ext cx="5029200" cy="838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53" y="1838960"/>
            <a:ext cx="3180080" cy="3180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80D1F4-AE4A-8A11-54E2-73B86B72CF17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F1F2B-77A5-4237-5BB2-3C7954A46AB8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CC4F35-7F9C-55A4-A91C-CC332735E962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19A4E-828B-686E-A85E-75DBFC24CA86}"/>
              </a:ext>
            </a:extLst>
          </p:cNvPr>
          <p:cNvSpPr txBox="1"/>
          <p:nvPr/>
        </p:nvSpPr>
        <p:spPr>
          <a:xfrm>
            <a:off x="-2798084" y="510719"/>
            <a:ext cx="2798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BÀI TOÁN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22AA0D-45DD-53A4-DC30-3D5CDECF4AEE}"/>
              </a:ext>
            </a:extLst>
          </p:cNvPr>
          <p:cNvSpPr/>
          <p:nvPr/>
        </p:nvSpPr>
        <p:spPr>
          <a:xfrm>
            <a:off x="-4529625" y="1617785"/>
            <a:ext cx="3921154" cy="3771314"/>
          </a:xfrm>
          <a:prstGeom prst="roundRect">
            <a:avLst>
              <a:gd name="adj" fmla="val 361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4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14352925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0877" y="1838960"/>
            <a:ext cx="3180080" cy="3180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19A4E-828B-686E-A85E-75DBFC24CA86}"/>
              </a:ext>
            </a:extLst>
          </p:cNvPr>
          <p:cNvSpPr txBox="1"/>
          <p:nvPr/>
        </p:nvSpPr>
        <p:spPr>
          <a:xfrm>
            <a:off x="322803" y="492760"/>
            <a:ext cx="8409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2. </a:t>
            </a:r>
            <a:r>
              <a:rPr lang="en-US" sz="4400" b="1" dirty="0" err="1">
                <a:latin typeface="+mj-lt"/>
              </a:rPr>
              <a:t>Tính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Toán</a:t>
            </a:r>
            <a:r>
              <a:rPr lang="en-US" sz="4400" b="1" dirty="0">
                <a:latin typeface="+mj-lt"/>
              </a:rPr>
              <a:t> Fitness Cho </a:t>
            </a:r>
            <a:r>
              <a:rPr lang="en-US" sz="4400" b="1" dirty="0" err="1">
                <a:latin typeface="+mj-lt"/>
              </a:rPr>
              <a:t>Quần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Thể</a:t>
            </a:r>
            <a:endParaRPr lang="en-US" sz="4400" b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2925" y="1937185"/>
            <a:ext cx="2479625" cy="247962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3E383FF-3C6D-50E3-26A2-370398C53198}"/>
              </a:ext>
            </a:extLst>
          </p:cNvPr>
          <p:cNvGrpSpPr/>
          <p:nvPr/>
        </p:nvGrpSpPr>
        <p:grpSpPr>
          <a:xfrm>
            <a:off x="416384" y="1838960"/>
            <a:ext cx="11359232" cy="1031631"/>
            <a:chOff x="416384" y="2520461"/>
            <a:chExt cx="11359232" cy="10316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EDC4D18-291C-6E51-F46D-0601ADD6E079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890653F-8A68-D013-AF9C-FB1DF45C6C44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2B872FF-F787-6706-28B2-D0ABDE520454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4927E3C-C131-97A0-E574-5F5695E158EA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B40CE4B-D145-D6D8-96CA-E3A539F36368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9721FFA-ED1B-1405-1B82-6B9265207AC6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2D996D-3224-B1D8-6606-9560B31B1100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2A93162-BAE1-C294-1C35-0565A3469366}"/>
              </a:ext>
            </a:extLst>
          </p:cNvPr>
          <p:cNvSpPr txBox="1"/>
          <p:nvPr/>
        </p:nvSpPr>
        <p:spPr>
          <a:xfrm>
            <a:off x="322803" y="3411081"/>
            <a:ext cx="11226976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Fx</a:t>
            </a:r>
            <a:r>
              <a:rPr lang="en-US" sz="2400" dirty="0"/>
              <a:t> &gt; 0, fitness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Fx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, fitness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: –(</a:t>
            </a:r>
            <a:r>
              <a:rPr lang="en-US" sz="2400" dirty="0" err="1"/>
              <a:t>Hx</a:t>
            </a:r>
            <a:r>
              <a:rPr lang="en-US" sz="2400" dirty="0"/>
              <a:t> + 1 / Gx)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73107-9AFB-D150-F22A-1CFD45FB8860}"/>
              </a:ext>
            </a:extLst>
          </p:cNvPr>
          <p:cNvSpPr txBox="1"/>
          <p:nvPr/>
        </p:nvSpPr>
        <p:spPr>
          <a:xfrm>
            <a:off x="315747" y="4558126"/>
            <a:ext cx="11226976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coi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fitness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13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14352925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0877" y="1838960"/>
            <a:ext cx="3180080" cy="31800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2925" y="1937185"/>
            <a:ext cx="2479625" cy="247962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10DB93-59AA-0EDC-8CDD-4BE6A1216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2421"/>
              </p:ext>
            </p:extLst>
          </p:nvPr>
        </p:nvGraphicFramePr>
        <p:xfrm>
          <a:off x="413568" y="1112487"/>
          <a:ext cx="342490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8161">
                  <a:extLst>
                    <a:ext uri="{9D8B030D-6E8A-4147-A177-3AD203B41FA5}">
                      <a16:colId xmlns:a16="http://schemas.microsoft.com/office/drawing/2014/main" val="2042288391"/>
                    </a:ext>
                  </a:extLst>
                </a:gridCol>
                <a:gridCol w="613473">
                  <a:extLst>
                    <a:ext uri="{9D8B030D-6E8A-4147-A177-3AD203B41FA5}">
                      <a16:colId xmlns:a16="http://schemas.microsoft.com/office/drawing/2014/main" val="740475132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2062936990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2262050818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250436024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99453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03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3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4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44394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A17F8B6D-7131-B929-4B7A-520C7A8209ED}"/>
              </a:ext>
            </a:extLst>
          </p:cNvPr>
          <p:cNvSpPr/>
          <p:nvPr/>
        </p:nvSpPr>
        <p:spPr>
          <a:xfrm rot="16200000">
            <a:off x="4927506" y="3249233"/>
            <a:ext cx="592853" cy="7694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C55655-F417-8607-ABA8-488860BD0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74233"/>
              </p:ext>
            </p:extLst>
          </p:nvPr>
        </p:nvGraphicFramePr>
        <p:xfrm>
          <a:off x="374783" y="4648901"/>
          <a:ext cx="3502475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95">
                  <a:extLst>
                    <a:ext uri="{9D8B030D-6E8A-4147-A177-3AD203B41FA5}">
                      <a16:colId xmlns:a16="http://schemas.microsoft.com/office/drawing/2014/main" val="3967796701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1783752533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2783083742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324309480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293853931"/>
                    </a:ext>
                  </a:extLst>
                </a:gridCol>
              </a:tblGrid>
              <a:tr h="325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2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038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72746B-2341-2567-F239-E3DD9EA266F7}"/>
              </a:ext>
            </a:extLst>
          </p:cNvPr>
          <p:cNvSpPr txBox="1"/>
          <p:nvPr/>
        </p:nvSpPr>
        <p:spPr>
          <a:xfrm>
            <a:off x="1192042" y="483358"/>
            <a:ext cx="21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0B68D-F3CC-C626-E0B0-7AEBCE1A1C0F}"/>
              </a:ext>
            </a:extLst>
          </p:cNvPr>
          <p:cNvSpPr txBox="1"/>
          <p:nvPr/>
        </p:nvSpPr>
        <p:spPr>
          <a:xfrm>
            <a:off x="-252272" y="4088666"/>
            <a:ext cx="475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Thu </a:t>
            </a:r>
            <a:r>
              <a:rPr lang="en-US" b="1" dirty="0" err="1"/>
              <a:t>Gom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endParaRPr lang="en-US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5F3198-B946-D684-4F76-54F461CC7B41}"/>
              </a:ext>
            </a:extLst>
          </p:cNvPr>
          <p:cNvGrpSpPr/>
          <p:nvPr/>
        </p:nvGrpSpPr>
        <p:grpSpPr>
          <a:xfrm>
            <a:off x="5852160" y="3376045"/>
            <a:ext cx="5679616" cy="515816"/>
            <a:chOff x="416384" y="2520461"/>
            <a:chExt cx="11359232" cy="10316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718CE9-19BB-CF7B-D749-87BE567D9660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F2AB3F-9DC0-18B5-B0B0-F93BEF1F0F5C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5E62CB-B969-3E0D-3E9C-E94228FF05F8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D827B1-CFFC-51BC-D6D9-B755A0DA96CF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4108E4-67E0-E6AA-1BE7-1AD188573F6D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0BFC936-7ED0-8981-276C-EAFB19D9B585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0B76DD-49CF-0781-4C46-5E9019996963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4189C9-F012-E36E-8CC2-791DC865B82E}"/>
              </a:ext>
            </a:extLst>
          </p:cNvPr>
          <p:cNvCxnSpPr/>
          <p:nvPr/>
        </p:nvCxnSpPr>
        <p:spPr>
          <a:xfrm>
            <a:off x="5852160" y="4088666"/>
            <a:ext cx="579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B95C37-C6B5-344F-0F25-EA9C7E05A910}"/>
              </a:ext>
            </a:extLst>
          </p:cNvPr>
          <p:cNvSpPr txBox="1"/>
          <p:nvPr/>
        </p:nvSpPr>
        <p:spPr>
          <a:xfrm>
            <a:off x="7213876" y="4088666"/>
            <a:ext cx="263314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Fitness ?</a:t>
            </a:r>
          </a:p>
        </p:txBody>
      </p:sp>
    </p:spTree>
    <p:extLst>
      <p:ext uri="{BB962C8B-B14F-4D97-AF65-F5344CB8AC3E}">
        <p14:creationId xmlns:p14="http://schemas.microsoft.com/office/powerpoint/2010/main" val="215585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14352925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0877" y="1838960"/>
            <a:ext cx="3180080" cy="31800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2925" y="1937185"/>
            <a:ext cx="2479625" cy="247962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10DB93-59AA-0EDC-8CDD-4BE6A12162B5}"/>
              </a:ext>
            </a:extLst>
          </p:cNvPr>
          <p:cNvGraphicFramePr>
            <a:graphicFrameLocks noGrp="1"/>
          </p:cNvGraphicFramePr>
          <p:nvPr/>
        </p:nvGraphicFramePr>
        <p:xfrm>
          <a:off x="413568" y="1112487"/>
          <a:ext cx="342490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8161">
                  <a:extLst>
                    <a:ext uri="{9D8B030D-6E8A-4147-A177-3AD203B41FA5}">
                      <a16:colId xmlns:a16="http://schemas.microsoft.com/office/drawing/2014/main" val="2042288391"/>
                    </a:ext>
                  </a:extLst>
                </a:gridCol>
                <a:gridCol w="613473">
                  <a:extLst>
                    <a:ext uri="{9D8B030D-6E8A-4147-A177-3AD203B41FA5}">
                      <a16:colId xmlns:a16="http://schemas.microsoft.com/office/drawing/2014/main" val="740475132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2062936990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2262050818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250436024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99453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03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3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4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443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C55655-F417-8607-ABA8-488860BD0261}"/>
              </a:ext>
            </a:extLst>
          </p:cNvPr>
          <p:cNvGraphicFramePr>
            <a:graphicFrameLocks noGrp="1"/>
          </p:cNvGraphicFramePr>
          <p:nvPr/>
        </p:nvGraphicFramePr>
        <p:xfrm>
          <a:off x="374783" y="4648901"/>
          <a:ext cx="3502475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95">
                  <a:extLst>
                    <a:ext uri="{9D8B030D-6E8A-4147-A177-3AD203B41FA5}">
                      <a16:colId xmlns:a16="http://schemas.microsoft.com/office/drawing/2014/main" val="3967796701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1783752533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2783083742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324309480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293853931"/>
                    </a:ext>
                  </a:extLst>
                </a:gridCol>
              </a:tblGrid>
              <a:tr h="325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2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038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72746B-2341-2567-F239-E3DD9EA266F7}"/>
              </a:ext>
            </a:extLst>
          </p:cNvPr>
          <p:cNvSpPr txBox="1"/>
          <p:nvPr/>
        </p:nvSpPr>
        <p:spPr>
          <a:xfrm>
            <a:off x="1192042" y="483358"/>
            <a:ext cx="21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0B68D-F3CC-C626-E0B0-7AEBCE1A1C0F}"/>
              </a:ext>
            </a:extLst>
          </p:cNvPr>
          <p:cNvSpPr txBox="1"/>
          <p:nvPr/>
        </p:nvSpPr>
        <p:spPr>
          <a:xfrm>
            <a:off x="-252272" y="4088666"/>
            <a:ext cx="475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Thu </a:t>
            </a:r>
            <a:r>
              <a:rPr lang="en-US" b="1" dirty="0" err="1"/>
              <a:t>Gom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endParaRPr lang="en-US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5F3198-B946-D684-4F76-54F461CC7B41}"/>
              </a:ext>
            </a:extLst>
          </p:cNvPr>
          <p:cNvGrpSpPr/>
          <p:nvPr/>
        </p:nvGrpSpPr>
        <p:grpSpPr>
          <a:xfrm>
            <a:off x="5992144" y="574432"/>
            <a:ext cx="5679616" cy="515816"/>
            <a:chOff x="416384" y="2520461"/>
            <a:chExt cx="11359232" cy="10316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718CE9-19BB-CF7B-D749-87BE567D9660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F2AB3F-9DC0-18B5-B0B0-F93BEF1F0F5C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5E62CB-B969-3E0D-3E9C-E94228FF05F8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D827B1-CFFC-51BC-D6D9-B755A0DA96CF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4108E4-67E0-E6AA-1BE7-1AD188573F6D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0BFC936-7ED0-8981-276C-EAFB19D9B585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0B76DD-49CF-0781-4C46-5E9019996963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FFB773-35B5-5C01-F31B-2F4E54706951}"/>
              </a:ext>
            </a:extLst>
          </p:cNvPr>
          <p:cNvGrpSpPr/>
          <p:nvPr/>
        </p:nvGrpSpPr>
        <p:grpSpPr>
          <a:xfrm>
            <a:off x="5963015" y="1429044"/>
            <a:ext cx="5679616" cy="515816"/>
            <a:chOff x="416384" y="2520461"/>
            <a:chExt cx="11359232" cy="10316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B005EF4-2061-3A74-A921-737D5BFCC2AA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0F9B89-3B0B-4B3D-C8A8-F01DF4848315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D8D68A-B21D-0A97-56F8-BEA65BB2D14D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77BD6-D21C-AF09-AFE0-FFF87BDE693C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FB983C2-DCBE-5096-B723-8460DBB2A094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C878A98-C717-97CD-3ED7-4B025AEAD457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3934EF-2372-EEAA-7232-6D9D979C74CB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46FAD6-93AD-5FFC-DC37-33C99604B1E3}"/>
              </a:ext>
            </a:extLst>
          </p:cNvPr>
          <p:cNvGrpSpPr/>
          <p:nvPr/>
        </p:nvGrpSpPr>
        <p:grpSpPr>
          <a:xfrm>
            <a:off x="5963210" y="2316480"/>
            <a:ext cx="5679616" cy="515816"/>
            <a:chOff x="416384" y="2520461"/>
            <a:chExt cx="11359232" cy="103163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015C958-1EB2-C52F-8622-CC5563CC7457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200AE57-B267-DF02-0DC9-2DE6E219A107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4966096-D545-6D33-70A6-2E649039CA1D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030B35D-1C9D-ED61-1E23-840704815898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B3A77D2-817A-08AB-8F20-91E06BEE8029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D1A8EBC-AAD4-6672-84D0-263CEECFE485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23C394-64DD-6F26-CEAD-DB53849592A6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3FD7E-1A73-6424-6588-161AB25076F7}"/>
              </a:ext>
            </a:extLst>
          </p:cNvPr>
          <p:cNvGrpSpPr/>
          <p:nvPr/>
        </p:nvGrpSpPr>
        <p:grpSpPr>
          <a:xfrm>
            <a:off x="5992144" y="3171092"/>
            <a:ext cx="5679616" cy="515816"/>
            <a:chOff x="416384" y="2520461"/>
            <a:chExt cx="11359232" cy="103163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E50673B-5B7A-DC4A-9456-5FFDA99A0262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15C1C06-79AA-2E01-7FAE-4054C80EA6C1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386C34-6528-AFC9-A4D1-D0E3A888305D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EE07DDA-3B2B-94FF-FDC8-AEFEC786B99B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ED81F72-18EB-D377-7069-F69DE85B6D49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8526F32-C7C0-02B0-53ED-38B4A173D6A5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58B32E-6188-A25E-C419-235469023F58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752ECF-FCF5-3AED-C392-42C6C1015EE4}"/>
              </a:ext>
            </a:extLst>
          </p:cNvPr>
          <p:cNvSpPr txBox="1"/>
          <p:nvPr/>
        </p:nvSpPr>
        <p:spPr>
          <a:xfrm>
            <a:off x="5926878" y="3925776"/>
            <a:ext cx="3368040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Fx</a:t>
            </a:r>
            <a:r>
              <a:rPr lang="en-US" dirty="0"/>
              <a:t> = </a:t>
            </a:r>
            <a:r>
              <a:rPr lang="en-US" dirty="0" err="1"/>
              <a:t>Fx</a:t>
            </a:r>
            <a:r>
              <a:rPr lang="en-US" dirty="0"/>
              <a:t> + 1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B61DE7-9D74-D660-165D-1DB4E479DF1E}"/>
              </a:ext>
            </a:extLst>
          </p:cNvPr>
          <p:cNvGrpSpPr/>
          <p:nvPr/>
        </p:nvGrpSpPr>
        <p:grpSpPr>
          <a:xfrm>
            <a:off x="5961775" y="4522480"/>
            <a:ext cx="5679616" cy="515816"/>
            <a:chOff x="416384" y="2520461"/>
            <a:chExt cx="11359232" cy="103163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CC01496-9580-58B8-5D6A-DB1AB1A90B34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6285D03-A524-9F08-9CB3-50A6EDC731BF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90DF68-8B53-910D-0DCB-A1074046748D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E68885F-93DE-A309-254C-37B295ECC7CD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5511AD4-B042-148B-16B4-AC3763BCF7B0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045A5-9C1B-261F-A38A-02CB4489BC1F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9991BF-DC84-0680-519D-71420FED2C31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2EE0BE-2043-DBF3-D0FD-E47223CCAD60}"/>
              </a:ext>
            </a:extLst>
          </p:cNvPr>
          <p:cNvGrpSpPr/>
          <p:nvPr/>
        </p:nvGrpSpPr>
        <p:grpSpPr>
          <a:xfrm>
            <a:off x="5961775" y="5406392"/>
            <a:ext cx="5679616" cy="515816"/>
            <a:chOff x="416384" y="2520461"/>
            <a:chExt cx="11359232" cy="10316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21F563E-A4A3-6E3B-2899-A76AA263103A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556CEF4-FA35-F96A-5EE6-33CE66497F98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19FAA32-CA88-F774-071A-A95F1FF5AA09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8B5A3E-13A0-C5BF-E8FA-7F0A1BF3541C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2B10FC-D2CA-9221-1BF1-2E48EA2E5140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93756CB-30C4-9145-0CC3-33D8A2DDA323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4FAA60-2390-CDB4-C5F8-F5F0D11F79DF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2589E60-0028-7DDE-AC86-9C58E8CB1E0A}"/>
              </a:ext>
            </a:extLst>
          </p:cNvPr>
          <p:cNvSpPr txBox="1"/>
          <p:nvPr/>
        </p:nvSpPr>
        <p:spPr>
          <a:xfrm>
            <a:off x="5992144" y="6188141"/>
            <a:ext cx="3368040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Fx</a:t>
            </a:r>
            <a:r>
              <a:rPr lang="en-US" dirty="0"/>
              <a:t> = </a:t>
            </a:r>
            <a:r>
              <a:rPr lang="en-US" dirty="0" err="1"/>
              <a:t>Fx</a:t>
            </a:r>
            <a:r>
              <a:rPr lang="en-US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5187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14352925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0877" y="1838960"/>
            <a:ext cx="3180080" cy="31800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2925" y="1937185"/>
            <a:ext cx="2479625" cy="247962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10DB93-59AA-0EDC-8CDD-4BE6A12162B5}"/>
              </a:ext>
            </a:extLst>
          </p:cNvPr>
          <p:cNvGraphicFramePr>
            <a:graphicFrameLocks noGrp="1"/>
          </p:cNvGraphicFramePr>
          <p:nvPr/>
        </p:nvGraphicFramePr>
        <p:xfrm>
          <a:off x="413568" y="1112487"/>
          <a:ext cx="342490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8161">
                  <a:extLst>
                    <a:ext uri="{9D8B030D-6E8A-4147-A177-3AD203B41FA5}">
                      <a16:colId xmlns:a16="http://schemas.microsoft.com/office/drawing/2014/main" val="2042288391"/>
                    </a:ext>
                  </a:extLst>
                </a:gridCol>
                <a:gridCol w="613473">
                  <a:extLst>
                    <a:ext uri="{9D8B030D-6E8A-4147-A177-3AD203B41FA5}">
                      <a16:colId xmlns:a16="http://schemas.microsoft.com/office/drawing/2014/main" val="740475132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2062936990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2262050818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250436024"/>
                    </a:ext>
                  </a:extLst>
                </a:gridCol>
                <a:gridCol w="570817">
                  <a:extLst>
                    <a:ext uri="{9D8B030D-6E8A-4147-A177-3AD203B41FA5}">
                      <a16:colId xmlns:a16="http://schemas.microsoft.com/office/drawing/2014/main" val="99453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03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3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4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443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C55655-F417-8607-ABA8-488860BD0261}"/>
              </a:ext>
            </a:extLst>
          </p:cNvPr>
          <p:cNvGraphicFramePr>
            <a:graphicFrameLocks noGrp="1"/>
          </p:cNvGraphicFramePr>
          <p:nvPr/>
        </p:nvGraphicFramePr>
        <p:xfrm>
          <a:off x="374783" y="4648901"/>
          <a:ext cx="3502475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95">
                  <a:extLst>
                    <a:ext uri="{9D8B030D-6E8A-4147-A177-3AD203B41FA5}">
                      <a16:colId xmlns:a16="http://schemas.microsoft.com/office/drawing/2014/main" val="3967796701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1783752533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2783083742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324309480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293853931"/>
                    </a:ext>
                  </a:extLst>
                </a:gridCol>
              </a:tblGrid>
              <a:tr h="325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2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038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72746B-2341-2567-F239-E3DD9EA266F7}"/>
              </a:ext>
            </a:extLst>
          </p:cNvPr>
          <p:cNvSpPr txBox="1"/>
          <p:nvPr/>
        </p:nvSpPr>
        <p:spPr>
          <a:xfrm>
            <a:off x="1192042" y="483358"/>
            <a:ext cx="21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0B68D-F3CC-C626-E0B0-7AEBCE1A1C0F}"/>
              </a:ext>
            </a:extLst>
          </p:cNvPr>
          <p:cNvSpPr txBox="1"/>
          <p:nvPr/>
        </p:nvSpPr>
        <p:spPr>
          <a:xfrm>
            <a:off x="-252272" y="4088666"/>
            <a:ext cx="475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Thu </a:t>
            </a:r>
            <a:r>
              <a:rPr lang="en-US" b="1" dirty="0" err="1"/>
              <a:t>Gom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endParaRPr lang="en-US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5F3198-B946-D684-4F76-54F461CC7B41}"/>
              </a:ext>
            </a:extLst>
          </p:cNvPr>
          <p:cNvGrpSpPr/>
          <p:nvPr/>
        </p:nvGrpSpPr>
        <p:grpSpPr>
          <a:xfrm>
            <a:off x="5992144" y="574432"/>
            <a:ext cx="5679616" cy="515816"/>
            <a:chOff x="416384" y="2520461"/>
            <a:chExt cx="11359232" cy="10316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718CE9-19BB-CF7B-D749-87BE567D9660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F2AB3F-9DC0-18B5-B0B0-F93BEF1F0F5C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5E62CB-B969-3E0D-3E9C-E94228FF05F8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D827B1-CFFC-51BC-D6D9-B755A0DA96CF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4108E4-67E0-E6AA-1BE7-1AD188573F6D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0BFC936-7ED0-8981-276C-EAFB19D9B585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0B76DD-49CF-0781-4C46-5E9019996963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FFB773-35B5-5C01-F31B-2F4E54706951}"/>
              </a:ext>
            </a:extLst>
          </p:cNvPr>
          <p:cNvGrpSpPr/>
          <p:nvPr/>
        </p:nvGrpSpPr>
        <p:grpSpPr>
          <a:xfrm>
            <a:off x="5963015" y="1424764"/>
            <a:ext cx="5679616" cy="515816"/>
            <a:chOff x="416384" y="2520461"/>
            <a:chExt cx="11359232" cy="10316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B005EF4-2061-3A74-A921-737D5BFCC2AA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0F9B89-3B0B-4B3D-C8A8-F01DF4848315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D8D68A-B21D-0A97-56F8-BEA65BB2D14D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77BD6-D21C-AF09-AFE0-FFF87BDE693C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FB983C2-DCBE-5096-B723-8460DBB2A094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C878A98-C717-97CD-3ED7-4B025AEAD457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3934EF-2372-EEAA-7232-6D9D979C74CB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46FAD6-93AD-5FFC-DC37-33C99604B1E3}"/>
              </a:ext>
            </a:extLst>
          </p:cNvPr>
          <p:cNvGrpSpPr/>
          <p:nvPr/>
        </p:nvGrpSpPr>
        <p:grpSpPr>
          <a:xfrm>
            <a:off x="5963210" y="2275096"/>
            <a:ext cx="5679616" cy="515816"/>
            <a:chOff x="416384" y="2520461"/>
            <a:chExt cx="11359232" cy="103163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015C958-1EB2-C52F-8622-CC5563CC7457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200AE57-B267-DF02-0DC9-2DE6E219A107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4966096-D545-6D33-70A6-2E649039CA1D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030B35D-1C9D-ED61-1E23-840704815898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B3A77D2-817A-08AB-8F20-91E06BEE8029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D1A8EBC-AAD4-6672-84D0-263CEECFE485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23C394-64DD-6F26-CEAD-DB53849592A6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3FD7E-1A73-6424-6588-161AB25076F7}"/>
              </a:ext>
            </a:extLst>
          </p:cNvPr>
          <p:cNvGrpSpPr/>
          <p:nvPr/>
        </p:nvGrpSpPr>
        <p:grpSpPr>
          <a:xfrm>
            <a:off x="5992144" y="3125428"/>
            <a:ext cx="5679616" cy="515816"/>
            <a:chOff x="416384" y="2520461"/>
            <a:chExt cx="11359232" cy="103163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E50673B-5B7A-DC4A-9456-5FFDA99A0262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15C1C06-79AA-2E01-7FAE-4054C80EA6C1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386C34-6528-AFC9-A4D1-D0E3A888305D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EE07DDA-3B2B-94FF-FDC8-AEFEC786B99B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ED81F72-18EB-D377-7069-F69DE85B6D49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8526F32-C7C0-02B0-53ED-38B4A173D6A5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58B32E-6188-A25E-C419-235469023F58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B61DE7-9D74-D660-165D-1DB4E479DF1E}"/>
              </a:ext>
            </a:extLst>
          </p:cNvPr>
          <p:cNvGrpSpPr/>
          <p:nvPr/>
        </p:nvGrpSpPr>
        <p:grpSpPr>
          <a:xfrm>
            <a:off x="5961775" y="3975760"/>
            <a:ext cx="5679616" cy="515816"/>
            <a:chOff x="416384" y="2520461"/>
            <a:chExt cx="11359232" cy="103163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CC01496-9580-58B8-5D6A-DB1AB1A90B34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6285D03-A524-9F08-9CB3-50A6EDC731BF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90DF68-8B53-910D-0DCB-A1074046748D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E68885F-93DE-A309-254C-37B295ECC7CD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5511AD4-B042-148B-16B4-AC3763BCF7B0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045A5-9C1B-261F-A38A-02CB4489BC1F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9991BF-DC84-0680-519D-71420FED2C31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2EE0BE-2043-DBF3-D0FD-E47223CCAD60}"/>
              </a:ext>
            </a:extLst>
          </p:cNvPr>
          <p:cNvGrpSpPr/>
          <p:nvPr/>
        </p:nvGrpSpPr>
        <p:grpSpPr>
          <a:xfrm>
            <a:off x="5961775" y="4826094"/>
            <a:ext cx="5679616" cy="515816"/>
            <a:chOff x="416384" y="2520461"/>
            <a:chExt cx="11359232" cy="10316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21F563E-A4A3-6E3B-2899-A76AA263103A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556CEF4-FA35-F96A-5EE6-33CE66497F98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19FAA32-CA88-F774-071A-A95F1FF5AA09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8B5A3E-13A0-C5BF-E8FA-7F0A1BF3541C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2B10FC-D2CA-9221-1BF1-2E48EA2E5140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93756CB-30C4-9145-0CC3-33D8A2DDA323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4FAA60-2390-CDB4-C5F8-F5F0D11F79DF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C9329C-6ADC-BE33-6880-772D958003D4}"/>
              </a:ext>
            </a:extLst>
          </p:cNvPr>
          <p:cNvSpPr txBox="1"/>
          <p:nvPr/>
        </p:nvSpPr>
        <p:spPr>
          <a:xfrm>
            <a:off x="5961775" y="5649497"/>
            <a:ext cx="567961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Gx  =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33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14352925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0877" y="1838960"/>
            <a:ext cx="3180080" cy="31800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2925" y="1937185"/>
            <a:ext cx="2479625" cy="24796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C55655-F417-8607-ABA8-488860BD0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35696"/>
              </p:ext>
            </p:extLst>
          </p:nvPr>
        </p:nvGraphicFramePr>
        <p:xfrm>
          <a:off x="1196205" y="1437920"/>
          <a:ext cx="3502475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95">
                  <a:extLst>
                    <a:ext uri="{9D8B030D-6E8A-4147-A177-3AD203B41FA5}">
                      <a16:colId xmlns:a16="http://schemas.microsoft.com/office/drawing/2014/main" val="3967796701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1783752533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2783083742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324309480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293853931"/>
                    </a:ext>
                  </a:extLst>
                </a:gridCol>
              </a:tblGrid>
              <a:tr h="325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2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038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470B68D-F3CC-C626-E0B0-7AEBCE1A1C0F}"/>
              </a:ext>
            </a:extLst>
          </p:cNvPr>
          <p:cNvSpPr txBox="1"/>
          <p:nvPr/>
        </p:nvSpPr>
        <p:spPr>
          <a:xfrm>
            <a:off x="1191126" y="973461"/>
            <a:ext cx="350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Thu </a:t>
            </a:r>
            <a:r>
              <a:rPr lang="en-US" b="1" dirty="0" err="1"/>
              <a:t>Gom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endParaRPr lang="en-US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1FB458-14E8-A10C-B7F0-476880DA86B6}"/>
              </a:ext>
            </a:extLst>
          </p:cNvPr>
          <p:cNvGrpSpPr/>
          <p:nvPr/>
        </p:nvGrpSpPr>
        <p:grpSpPr>
          <a:xfrm>
            <a:off x="5580981" y="1530869"/>
            <a:ext cx="5679616" cy="515816"/>
            <a:chOff x="416384" y="2520461"/>
            <a:chExt cx="11359232" cy="10316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8199ACA-2127-926D-8035-16E198EED39F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D23545D-C5D1-0C87-642B-D6589BDCB6DF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43AC245-6A77-DF73-61B8-BE203E3249F6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F286ACB-B3BC-BE7E-0030-DBF6235832A7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09DC0B7-EC26-421A-18F2-6D9862B2046B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43C15D0-8A9B-6ACB-9F31-D08AF4267304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655CD5-0197-4369-FC95-7CB8B41AFDCB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EB8B23B-2010-FEC3-1666-8DC6AB2F0AFD}"/>
              </a:ext>
            </a:extLst>
          </p:cNvPr>
          <p:cNvSpPr txBox="1"/>
          <p:nvPr/>
        </p:nvSpPr>
        <p:spPr>
          <a:xfrm>
            <a:off x="5551852" y="2302635"/>
            <a:ext cx="318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Hx</a:t>
            </a:r>
            <a:r>
              <a:rPr lang="en-US" dirty="0"/>
              <a:t> = </a:t>
            </a:r>
            <a:r>
              <a:rPr lang="en-US" dirty="0" err="1"/>
              <a:t>Hx</a:t>
            </a:r>
            <a:r>
              <a:rPr lang="en-US" dirty="0"/>
              <a:t> + M[1] + M[5]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6CF52BB-56A0-0868-EFBE-0A03066BD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17114"/>
              </p:ext>
            </p:extLst>
          </p:nvPr>
        </p:nvGraphicFramePr>
        <p:xfrm>
          <a:off x="1212757" y="3008311"/>
          <a:ext cx="3502475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95">
                  <a:extLst>
                    <a:ext uri="{9D8B030D-6E8A-4147-A177-3AD203B41FA5}">
                      <a16:colId xmlns:a16="http://schemas.microsoft.com/office/drawing/2014/main" val="3967796701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1783752533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2783083742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324309480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293853931"/>
                    </a:ext>
                  </a:extLst>
                </a:gridCol>
              </a:tblGrid>
              <a:tr h="325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2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03836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C2D8F0F7-5ACE-E8BA-0B0C-5102EB435973}"/>
              </a:ext>
            </a:extLst>
          </p:cNvPr>
          <p:cNvSpPr txBox="1"/>
          <p:nvPr/>
        </p:nvSpPr>
        <p:spPr>
          <a:xfrm>
            <a:off x="1207678" y="2543852"/>
            <a:ext cx="350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Thu </a:t>
            </a:r>
            <a:r>
              <a:rPr lang="en-US" b="1" dirty="0" err="1"/>
              <a:t>Gom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endParaRPr lang="en-US" b="1" dirty="0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F7025A5B-69D3-1B21-1CB0-17E6F351C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0930"/>
              </p:ext>
            </p:extLst>
          </p:nvPr>
        </p:nvGraphicFramePr>
        <p:xfrm>
          <a:off x="1214950" y="4548777"/>
          <a:ext cx="3502475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95">
                  <a:extLst>
                    <a:ext uri="{9D8B030D-6E8A-4147-A177-3AD203B41FA5}">
                      <a16:colId xmlns:a16="http://schemas.microsoft.com/office/drawing/2014/main" val="3967796701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1783752533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2783083742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324309480"/>
                    </a:ext>
                  </a:extLst>
                </a:gridCol>
                <a:gridCol w="700495">
                  <a:extLst>
                    <a:ext uri="{9D8B030D-6E8A-4147-A177-3AD203B41FA5}">
                      <a16:colId xmlns:a16="http://schemas.microsoft.com/office/drawing/2014/main" val="3293853931"/>
                    </a:ext>
                  </a:extLst>
                </a:gridCol>
              </a:tblGrid>
              <a:tr h="325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2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0383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3D3A924C-3EA8-1258-9CA3-EB7E3E96134D}"/>
              </a:ext>
            </a:extLst>
          </p:cNvPr>
          <p:cNvSpPr txBox="1"/>
          <p:nvPr/>
        </p:nvSpPr>
        <p:spPr>
          <a:xfrm>
            <a:off x="1209871" y="4084318"/>
            <a:ext cx="350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Thu </a:t>
            </a:r>
            <a:r>
              <a:rPr lang="en-US" b="1" dirty="0" err="1"/>
              <a:t>Gom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endParaRPr lang="en-US" b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254234-488C-57D1-898E-1789A95A26EE}"/>
              </a:ext>
            </a:extLst>
          </p:cNvPr>
          <p:cNvGrpSpPr/>
          <p:nvPr/>
        </p:nvGrpSpPr>
        <p:grpSpPr>
          <a:xfrm>
            <a:off x="5551852" y="2913184"/>
            <a:ext cx="5679616" cy="515816"/>
            <a:chOff x="416384" y="2520461"/>
            <a:chExt cx="11359232" cy="103163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073B65B-C022-54D4-20D2-7BDE57A8CE07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0D1989C-AA22-05C4-C96F-81ECD0A42184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15368E2-8BB1-A139-0106-05436B70EB1A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365DE4B-EEC3-A9C8-0CFE-2E0C84C14D8D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60666CC-8DEF-07BD-A45D-47C7E99B0B17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F8A6363-5B0B-3B50-8DEB-BF48FB07B39B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1EF287B-A392-B04D-F303-E8CCE254E8EA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FDE95E0-55BD-F08A-9E78-0B44A523A51C}"/>
              </a:ext>
            </a:extLst>
          </p:cNvPr>
          <p:cNvSpPr txBox="1"/>
          <p:nvPr/>
        </p:nvSpPr>
        <p:spPr>
          <a:xfrm>
            <a:off x="5577419" y="3640672"/>
            <a:ext cx="280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Hx</a:t>
            </a:r>
            <a:r>
              <a:rPr lang="en-US" dirty="0"/>
              <a:t> = </a:t>
            </a:r>
            <a:r>
              <a:rPr lang="en-US" dirty="0" err="1"/>
              <a:t>Hx</a:t>
            </a:r>
            <a:r>
              <a:rPr lang="en-US" dirty="0"/>
              <a:t> + M[5] + M[4]</a:t>
            </a:r>
          </a:p>
        </p:txBody>
      </p:sp>
    </p:spTree>
    <p:extLst>
      <p:ext uri="{BB962C8B-B14F-4D97-AF65-F5344CB8AC3E}">
        <p14:creationId xmlns:p14="http://schemas.microsoft.com/office/powerpoint/2010/main" val="130249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4951329" y="-1600200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4DD3F-DE36-5568-5E46-A1601B8F2A6E}"/>
              </a:ext>
            </a:extLst>
          </p:cNvPr>
          <p:cNvSpPr txBox="1"/>
          <p:nvPr/>
        </p:nvSpPr>
        <p:spPr>
          <a:xfrm>
            <a:off x="-8125265" y="1997839"/>
            <a:ext cx="4556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ỨNG DỤNG THUẬT TOÁN WHALE OPTIMIZATION ĐỂ TỐI ƯU BÀI TOÁN THU GOM RÁC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B7436-71AC-DF92-0A45-04A8006DD629}"/>
              </a:ext>
            </a:extLst>
          </p:cNvPr>
          <p:cNvSpPr/>
          <p:nvPr/>
        </p:nvSpPr>
        <p:spPr>
          <a:xfrm>
            <a:off x="-6755335" y="5158740"/>
            <a:ext cx="5029200" cy="838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6645" y="1838960"/>
            <a:ext cx="3180080" cy="3180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19A4E-828B-686E-A85E-75DBFC24CA86}"/>
              </a:ext>
            </a:extLst>
          </p:cNvPr>
          <p:cNvSpPr txBox="1"/>
          <p:nvPr/>
        </p:nvSpPr>
        <p:spPr>
          <a:xfrm>
            <a:off x="205271" y="510719"/>
            <a:ext cx="2798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BÀI TOÁN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7020" y="1937185"/>
            <a:ext cx="2479625" cy="247962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760E6-63FF-0893-62E9-3D11C861464C}"/>
              </a:ext>
            </a:extLst>
          </p:cNvPr>
          <p:cNvSpPr/>
          <p:nvPr/>
        </p:nvSpPr>
        <p:spPr>
          <a:xfrm>
            <a:off x="439830" y="1617785"/>
            <a:ext cx="3921154" cy="3771314"/>
          </a:xfrm>
          <a:prstGeom prst="roundRect">
            <a:avLst>
              <a:gd name="adj" fmla="val 361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8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8285048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4DD3F-DE36-5568-5E46-A1601B8F2A6E}"/>
              </a:ext>
            </a:extLst>
          </p:cNvPr>
          <p:cNvSpPr txBox="1"/>
          <p:nvPr/>
        </p:nvSpPr>
        <p:spPr>
          <a:xfrm>
            <a:off x="-8125265" y="1997839"/>
            <a:ext cx="4556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ỨNG DỤNG THUẬT TOÁN WHALE OPTIMIZATION ĐỂ TỐI ƯU BÀI TOÁN THU GOM RÁC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B7436-71AC-DF92-0A45-04A8006DD629}"/>
              </a:ext>
            </a:extLst>
          </p:cNvPr>
          <p:cNvSpPr/>
          <p:nvPr/>
        </p:nvSpPr>
        <p:spPr>
          <a:xfrm>
            <a:off x="-6755335" y="5158740"/>
            <a:ext cx="5029200" cy="838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0" y="1838960"/>
            <a:ext cx="3180080" cy="3180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19A4E-828B-686E-A85E-75DBFC24CA86}"/>
              </a:ext>
            </a:extLst>
          </p:cNvPr>
          <p:cNvSpPr txBox="1"/>
          <p:nvPr/>
        </p:nvSpPr>
        <p:spPr>
          <a:xfrm>
            <a:off x="205271" y="510719"/>
            <a:ext cx="2798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BÀI TOÁN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048" y="1937185"/>
            <a:ext cx="2479625" cy="247962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760E6-63FF-0893-62E9-3D11C861464C}"/>
              </a:ext>
            </a:extLst>
          </p:cNvPr>
          <p:cNvSpPr/>
          <p:nvPr/>
        </p:nvSpPr>
        <p:spPr>
          <a:xfrm>
            <a:off x="439830" y="1617785"/>
            <a:ext cx="7164930" cy="3771314"/>
          </a:xfrm>
          <a:prstGeom prst="roundRect">
            <a:avLst>
              <a:gd name="adj" fmla="val 361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8FDEAC-D133-A7B0-E6A2-7FD1DEC5231D}"/>
              </a:ext>
            </a:extLst>
          </p:cNvPr>
          <p:cNvSpPr/>
          <p:nvPr/>
        </p:nvSpPr>
        <p:spPr>
          <a:xfrm>
            <a:off x="1967700" y="1997839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0015464-D95E-D0B5-F4EC-4EF81A850724}"/>
              </a:ext>
            </a:extLst>
          </p:cNvPr>
          <p:cNvSpPr/>
          <p:nvPr/>
        </p:nvSpPr>
        <p:spPr>
          <a:xfrm>
            <a:off x="5055555" y="3530740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538C00D-FB51-301C-765E-50CC06924035}"/>
              </a:ext>
            </a:extLst>
          </p:cNvPr>
          <p:cNvSpPr/>
          <p:nvPr/>
        </p:nvSpPr>
        <p:spPr>
          <a:xfrm>
            <a:off x="4435895" y="2067302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9EDA92C-0AC6-F3D1-F210-B1E9AE058CD6}"/>
              </a:ext>
            </a:extLst>
          </p:cNvPr>
          <p:cNvSpPr/>
          <p:nvPr/>
        </p:nvSpPr>
        <p:spPr>
          <a:xfrm>
            <a:off x="3003355" y="4607060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3599A11-C239-D325-941E-5AEA81C98899}"/>
              </a:ext>
            </a:extLst>
          </p:cNvPr>
          <p:cNvSpPr/>
          <p:nvPr/>
        </p:nvSpPr>
        <p:spPr>
          <a:xfrm>
            <a:off x="1571460" y="3530740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9BF315-9DB5-781D-278F-C5CE3EB616F4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1874744" y="2353158"/>
            <a:ext cx="270616" cy="1229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F775E5-374C-7047-F73D-3B6637625DB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874744" y="3598750"/>
            <a:ext cx="1306271" cy="100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AB88B5-422A-E324-EB2C-89548BD26741}"/>
              </a:ext>
            </a:extLst>
          </p:cNvPr>
          <p:cNvCxnSpPr>
            <a:stCxn id="11" idx="7"/>
            <a:endCxn id="7" idx="2"/>
          </p:cNvCxnSpPr>
          <p:nvPr/>
        </p:nvCxnSpPr>
        <p:spPr>
          <a:xfrm>
            <a:off x="1874744" y="3582775"/>
            <a:ext cx="3180811" cy="12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26B591-C58A-913C-1433-25DCA37A4324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3181015" y="3708400"/>
            <a:ext cx="1874540" cy="898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67B102-F2E7-9A71-EC3B-B893D96FB22E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2323019" y="2175499"/>
            <a:ext cx="2112876" cy="69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93A023-1953-BD1D-A559-25DEE0709314}"/>
              </a:ext>
            </a:extLst>
          </p:cNvPr>
          <p:cNvCxnSpPr>
            <a:cxnSpLocks/>
            <a:stCxn id="9" idx="4"/>
            <a:endCxn id="7" idx="2"/>
          </p:cNvCxnSpPr>
          <p:nvPr/>
        </p:nvCxnSpPr>
        <p:spPr>
          <a:xfrm>
            <a:off x="4613555" y="2422621"/>
            <a:ext cx="442000" cy="1285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95662CE-CAF2-0C3A-9A45-DE183625F3F4}"/>
              </a:ext>
            </a:extLst>
          </p:cNvPr>
          <p:cNvGrpSpPr/>
          <p:nvPr/>
        </p:nvGrpSpPr>
        <p:grpSpPr>
          <a:xfrm>
            <a:off x="4739179" y="1245296"/>
            <a:ext cx="2322780" cy="874041"/>
            <a:chOff x="4739179" y="1245296"/>
            <a:chExt cx="2322780" cy="8740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3AC8EA-A9FE-91F8-D66E-E3DC495EE027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4739179" y="1245296"/>
              <a:ext cx="554711" cy="874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D317012-9E43-5552-92EB-1BA2B80B00B6}"/>
                </a:ext>
              </a:extLst>
            </p:cNvPr>
            <p:cNvCxnSpPr/>
            <p:nvPr/>
          </p:nvCxnSpPr>
          <p:spPr>
            <a:xfrm>
              <a:off x="5293890" y="1245296"/>
              <a:ext cx="17680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76954FC-A456-80CD-291D-C81AE32BDCF1}"/>
              </a:ext>
            </a:extLst>
          </p:cNvPr>
          <p:cNvSpPr txBox="1"/>
          <p:nvPr/>
        </p:nvSpPr>
        <p:spPr>
          <a:xfrm>
            <a:off x="5347897" y="849925"/>
            <a:ext cx="166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Điểm</a:t>
            </a:r>
            <a:r>
              <a:rPr lang="en-US" b="1" dirty="0">
                <a:latin typeface="+mj-lt"/>
              </a:rPr>
              <a:t> Thu </a:t>
            </a:r>
            <a:r>
              <a:rPr lang="en-US" b="1" dirty="0" err="1">
                <a:latin typeface="+mj-lt"/>
              </a:rPr>
              <a:t>Gom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39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8285048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4DD3F-DE36-5568-5E46-A1601B8F2A6E}"/>
              </a:ext>
            </a:extLst>
          </p:cNvPr>
          <p:cNvSpPr txBox="1"/>
          <p:nvPr/>
        </p:nvSpPr>
        <p:spPr>
          <a:xfrm>
            <a:off x="-8125265" y="1997839"/>
            <a:ext cx="4556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ỨNG DỤNG THUẬT TOÁN WHALE OPTIMIZATION ĐỂ TỐI ƯU BÀI TOÁN THU GOM RÁC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B7436-71AC-DF92-0A45-04A8006DD629}"/>
              </a:ext>
            </a:extLst>
          </p:cNvPr>
          <p:cNvSpPr/>
          <p:nvPr/>
        </p:nvSpPr>
        <p:spPr>
          <a:xfrm>
            <a:off x="-6755335" y="5158740"/>
            <a:ext cx="5029200" cy="838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0" y="1838960"/>
            <a:ext cx="3180080" cy="3180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19A4E-828B-686E-A85E-75DBFC24CA86}"/>
              </a:ext>
            </a:extLst>
          </p:cNvPr>
          <p:cNvSpPr txBox="1"/>
          <p:nvPr/>
        </p:nvSpPr>
        <p:spPr>
          <a:xfrm>
            <a:off x="205271" y="510719"/>
            <a:ext cx="2798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BÀI TOÁN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048" y="1937185"/>
            <a:ext cx="2479625" cy="247962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760E6-63FF-0893-62E9-3D11C861464C}"/>
              </a:ext>
            </a:extLst>
          </p:cNvPr>
          <p:cNvSpPr/>
          <p:nvPr/>
        </p:nvSpPr>
        <p:spPr>
          <a:xfrm>
            <a:off x="439830" y="1617785"/>
            <a:ext cx="7164930" cy="3771314"/>
          </a:xfrm>
          <a:prstGeom prst="roundRect">
            <a:avLst>
              <a:gd name="adj" fmla="val 361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8FDEAC-D133-A7B0-E6A2-7FD1DEC5231D}"/>
              </a:ext>
            </a:extLst>
          </p:cNvPr>
          <p:cNvSpPr/>
          <p:nvPr/>
        </p:nvSpPr>
        <p:spPr>
          <a:xfrm>
            <a:off x="1967700" y="1997839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0015464-D95E-D0B5-F4EC-4EF81A850724}"/>
              </a:ext>
            </a:extLst>
          </p:cNvPr>
          <p:cNvSpPr/>
          <p:nvPr/>
        </p:nvSpPr>
        <p:spPr>
          <a:xfrm>
            <a:off x="5055555" y="3530740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538C00D-FB51-301C-765E-50CC06924035}"/>
              </a:ext>
            </a:extLst>
          </p:cNvPr>
          <p:cNvSpPr/>
          <p:nvPr/>
        </p:nvSpPr>
        <p:spPr>
          <a:xfrm>
            <a:off x="4435895" y="2067302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9EDA92C-0AC6-F3D1-F210-B1E9AE058CD6}"/>
              </a:ext>
            </a:extLst>
          </p:cNvPr>
          <p:cNvSpPr/>
          <p:nvPr/>
        </p:nvSpPr>
        <p:spPr>
          <a:xfrm>
            <a:off x="3003355" y="4607060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3599A11-C239-D325-941E-5AEA81C98899}"/>
              </a:ext>
            </a:extLst>
          </p:cNvPr>
          <p:cNvSpPr/>
          <p:nvPr/>
        </p:nvSpPr>
        <p:spPr>
          <a:xfrm>
            <a:off x="1571460" y="3530740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9BF315-9DB5-781D-278F-C5CE3EB616F4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1874744" y="2353158"/>
            <a:ext cx="270616" cy="1229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F775E5-374C-7047-F73D-3B6637625DB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874744" y="3598750"/>
            <a:ext cx="1306271" cy="100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AB88B5-422A-E324-EB2C-89548BD26741}"/>
              </a:ext>
            </a:extLst>
          </p:cNvPr>
          <p:cNvCxnSpPr>
            <a:stCxn id="11" idx="7"/>
            <a:endCxn id="7" idx="2"/>
          </p:cNvCxnSpPr>
          <p:nvPr/>
        </p:nvCxnSpPr>
        <p:spPr>
          <a:xfrm>
            <a:off x="1874744" y="3582775"/>
            <a:ext cx="3180811" cy="12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26B591-C58A-913C-1433-25DCA37A4324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3181015" y="3708400"/>
            <a:ext cx="1874540" cy="898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67B102-F2E7-9A71-EC3B-B893D96FB22E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2323019" y="2175499"/>
            <a:ext cx="2112876" cy="69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93A023-1953-BD1D-A559-25DEE0709314}"/>
              </a:ext>
            </a:extLst>
          </p:cNvPr>
          <p:cNvCxnSpPr>
            <a:cxnSpLocks/>
            <a:stCxn id="9" idx="4"/>
            <a:endCxn id="7" idx="2"/>
          </p:cNvCxnSpPr>
          <p:nvPr/>
        </p:nvCxnSpPr>
        <p:spPr>
          <a:xfrm>
            <a:off x="4613555" y="2422621"/>
            <a:ext cx="442000" cy="1285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3B7AC1-4B88-7AC8-92FC-9DD10BD21E7A}"/>
              </a:ext>
            </a:extLst>
          </p:cNvPr>
          <p:cNvSpPr txBox="1"/>
          <p:nvPr/>
        </p:nvSpPr>
        <p:spPr>
          <a:xfrm>
            <a:off x="3073177" y="1779794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7502D-94A0-8365-977C-A54E2C9D5C13}"/>
              </a:ext>
            </a:extLst>
          </p:cNvPr>
          <p:cNvSpPr txBox="1"/>
          <p:nvPr/>
        </p:nvSpPr>
        <p:spPr>
          <a:xfrm>
            <a:off x="1393941" y="2572617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8C7D12-2830-9B70-D250-76EB5B3F9083}"/>
              </a:ext>
            </a:extLst>
          </p:cNvPr>
          <p:cNvSpPr txBox="1"/>
          <p:nvPr/>
        </p:nvSpPr>
        <p:spPr>
          <a:xfrm>
            <a:off x="4740162" y="2710137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06A65-1C91-CBB1-743C-F8C17BB84ABB}"/>
              </a:ext>
            </a:extLst>
          </p:cNvPr>
          <p:cNvSpPr txBox="1"/>
          <p:nvPr/>
        </p:nvSpPr>
        <p:spPr>
          <a:xfrm>
            <a:off x="3050239" y="3117607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185135-8702-4EEB-0636-68DB3C9EFD5E}"/>
              </a:ext>
            </a:extLst>
          </p:cNvPr>
          <p:cNvSpPr txBox="1"/>
          <p:nvPr/>
        </p:nvSpPr>
        <p:spPr>
          <a:xfrm>
            <a:off x="3902222" y="4211706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47045D-6FDB-0C7F-F3AC-1AD3A403AB93}"/>
              </a:ext>
            </a:extLst>
          </p:cNvPr>
          <p:cNvSpPr txBox="1"/>
          <p:nvPr/>
        </p:nvSpPr>
        <p:spPr>
          <a:xfrm>
            <a:off x="1954748" y="4171566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96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4E291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4E291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4E291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4E291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4E291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8285048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0" y="1838960"/>
            <a:ext cx="3180080" cy="3180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19A4E-828B-686E-A85E-75DBFC24CA86}"/>
              </a:ext>
            </a:extLst>
          </p:cNvPr>
          <p:cNvSpPr txBox="1"/>
          <p:nvPr/>
        </p:nvSpPr>
        <p:spPr>
          <a:xfrm>
            <a:off x="172418" y="325120"/>
            <a:ext cx="2798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+mj-lt"/>
              </a:rPr>
              <a:t>Yêu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Cầu</a:t>
            </a:r>
            <a:r>
              <a:rPr lang="en-US" sz="4400" b="1" dirty="0">
                <a:latin typeface="+mj-lt"/>
              </a:rPr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048" y="1937185"/>
            <a:ext cx="2479625" cy="24796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0255244-C103-DC3A-5BF8-209B700A8F5E}"/>
              </a:ext>
            </a:extLst>
          </p:cNvPr>
          <p:cNvSpPr txBox="1"/>
          <p:nvPr/>
        </p:nvSpPr>
        <p:spPr>
          <a:xfrm>
            <a:off x="322803" y="1125886"/>
            <a:ext cx="7693820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r>
              <a:rPr lang="en-US" sz="2800" dirty="0"/>
              <a:t> </a:t>
            </a:r>
            <a:r>
              <a:rPr lang="en-US" sz="2800" dirty="0" err="1"/>
              <a:t>sao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682AF-B202-2673-95FD-ED8DCFAC5867}"/>
              </a:ext>
            </a:extLst>
          </p:cNvPr>
          <p:cNvSpPr txBox="1"/>
          <p:nvPr/>
        </p:nvSpPr>
        <p:spPr>
          <a:xfrm>
            <a:off x="591228" y="3848392"/>
            <a:ext cx="7081920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rác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vượt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xe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DD50EB-CE0C-EB14-408D-4424E7DD2A62}"/>
              </a:ext>
            </a:extLst>
          </p:cNvPr>
          <p:cNvSpPr txBox="1"/>
          <p:nvPr/>
        </p:nvSpPr>
        <p:spPr>
          <a:xfrm>
            <a:off x="591228" y="2634348"/>
            <a:ext cx="7081920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noProof="1"/>
              <a:t>Chi phí cho quảng đường thu gom là nhỏ nhất</a:t>
            </a:r>
          </a:p>
        </p:txBody>
      </p:sp>
    </p:spTree>
    <p:extLst>
      <p:ext uri="{BB962C8B-B14F-4D97-AF65-F5344CB8AC3E}">
        <p14:creationId xmlns:p14="http://schemas.microsoft.com/office/powerpoint/2010/main" val="409518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8854048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0" y="1838960"/>
            <a:ext cx="3180080" cy="3180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19A4E-828B-686E-A85E-75DBFC24CA86}"/>
              </a:ext>
            </a:extLst>
          </p:cNvPr>
          <p:cNvSpPr txBox="1"/>
          <p:nvPr/>
        </p:nvSpPr>
        <p:spPr>
          <a:xfrm>
            <a:off x="54378" y="407245"/>
            <a:ext cx="4567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+mj-lt"/>
              </a:rPr>
              <a:t>Mã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Hóa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Bài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Toán</a:t>
            </a:r>
            <a:endParaRPr lang="en-US" sz="4400" b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4048" y="1937185"/>
            <a:ext cx="2479625" cy="24796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0255244-C103-DC3A-5BF8-209B700A8F5E}"/>
              </a:ext>
            </a:extLst>
          </p:cNvPr>
          <p:cNvSpPr txBox="1"/>
          <p:nvPr/>
        </p:nvSpPr>
        <p:spPr>
          <a:xfrm>
            <a:off x="322803" y="1176686"/>
            <a:ext cx="7693820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B5C84-8428-1B36-F15B-AA73E3412F19}"/>
              </a:ext>
            </a:extLst>
          </p:cNvPr>
          <p:cNvSpPr txBox="1"/>
          <p:nvPr/>
        </p:nvSpPr>
        <p:spPr>
          <a:xfrm>
            <a:off x="676598" y="2036761"/>
            <a:ext cx="769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vecto</a:t>
            </a:r>
            <a:r>
              <a:rPr lang="en-US" sz="2800" dirty="0"/>
              <a:t> n </a:t>
            </a:r>
            <a:r>
              <a:rPr lang="en-US" sz="2800" dirty="0" err="1"/>
              <a:t>chiều</a:t>
            </a:r>
            <a:r>
              <a:rPr lang="en-US" sz="2800" dirty="0"/>
              <a:t> (n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đỉnh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r>
              <a:rPr lang="en-US" sz="2800" dirty="0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E97E1-DE6C-2DD9-2EAF-B10F5218A0B6}"/>
              </a:ext>
            </a:extLst>
          </p:cNvPr>
          <p:cNvSpPr txBox="1"/>
          <p:nvPr/>
        </p:nvSpPr>
        <p:spPr>
          <a:xfrm>
            <a:off x="676598" y="2743524"/>
            <a:ext cx="7693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Một</a:t>
            </a:r>
            <a:r>
              <a:rPr lang="en-US" sz="2800" dirty="0"/>
              <a:t> ma </a:t>
            </a:r>
            <a:r>
              <a:rPr lang="en-US" sz="2800" dirty="0" err="1"/>
              <a:t>trận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đỉnh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99D63-A722-23FC-847A-243A5DE6244E}"/>
              </a:ext>
            </a:extLst>
          </p:cNvPr>
          <p:cNvSpPr txBox="1"/>
          <p:nvPr/>
        </p:nvSpPr>
        <p:spPr>
          <a:xfrm>
            <a:off x="676598" y="3881173"/>
            <a:ext cx="7693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F7287-183C-2B9A-2899-2EC2D36AE5A2}"/>
              </a:ext>
            </a:extLst>
          </p:cNvPr>
          <p:cNvSpPr txBox="1"/>
          <p:nvPr/>
        </p:nvSpPr>
        <p:spPr>
          <a:xfrm>
            <a:off x="676598" y="5018822"/>
            <a:ext cx="769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xe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1417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8854048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0" y="1838960"/>
            <a:ext cx="3180080" cy="3180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19A4E-828B-686E-A85E-75DBFC24CA86}"/>
              </a:ext>
            </a:extLst>
          </p:cNvPr>
          <p:cNvSpPr txBox="1"/>
          <p:nvPr/>
        </p:nvSpPr>
        <p:spPr>
          <a:xfrm>
            <a:off x="322803" y="325120"/>
            <a:ext cx="7962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+mj-lt"/>
              </a:rPr>
              <a:t>Ứng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Dụng</a:t>
            </a:r>
            <a:r>
              <a:rPr lang="en-US" sz="4400" b="1" dirty="0">
                <a:latin typeface="+mj-lt"/>
              </a:rPr>
              <a:t> WOA </a:t>
            </a:r>
            <a:r>
              <a:rPr lang="en-US" sz="4400" b="1" dirty="0" err="1">
                <a:latin typeface="+mj-lt"/>
              </a:rPr>
              <a:t>Để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Giải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Bài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Toán</a:t>
            </a:r>
            <a:endParaRPr lang="en-US" sz="4400" b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048" y="1937185"/>
            <a:ext cx="2479625" cy="24796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EC083A-C863-6B5E-1D25-A05344F419A7}"/>
              </a:ext>
            </a:extLst>
          </p:cNvPr>
          <p:cNvSpPr/>
          <p:nvPr/>
        </p:nvSpPr>
        <p:spPr>
          <a:xfrm>
            <a:off x="439830" y="1617785"/>
            <a:ext cx="7164930" cy="3771314"/>
          </a:xfrm>
          <a:prstGeom prst="roundRect">
            <a:avLst>
              <a:gd name="adj" fmla="val 361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A4B034A-1FB4-9883-87AA-DD691432DB7A}"/>
              </a:ext>
            </a:extLst>
          </p:cNvPr>
          <p:cNvSpPr/>
          <p:nvPr/>
        </p:nvSpPr>
        <p:spPr>
          <a:xfrm>
            <a:off x="1967700" y="1997839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5F9A94B-4C5B-78F3-649D-0A99247557DE}"/>
              </a:ext>
            </a:extLst>
          </p:cNvPr>
          <p:cNvSpPr/>
          <p:nvPr/>
        </p:nvSpPr>
        <p:spPr>
          <a:xfrm>
            <a:off x="5055555" y="3530740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00058DA-9B96-C693-5EC5-470B1DA0B103}"/>
              </a:ext>
            </a:extLst>
          </p:cNvPr>
          <p:cNvSpPr/>
          <p:nvPr/>
        </p:nvSpPr>
        <p:spPr>
          <a:xfrm>
            <a:off x="4435895" y="2067302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D4B0C6E-62D9-B20C-3000-2570C7E6BEC7}"/>
              </a:ext>
            </a:extLst>
          </p:cNvPr>
          <p:cNvSpPr/>
          <p:nvPr/>
        </p:nvSpPr>
        <p:spPr>
          <a:xfrm>
            <a:off x="3003355" y="4607060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2437C95-CE50-EB72-5C76-215EE7FC6767}"/>
              </a:ext>
            </a:extLst>
          </p:cNvPr>
          <p:cNvSpPr/>
          <p:nvPr/>
        </p:nvSpPr>
        <p:spPr>
          <a:xfrm>
            <a:off x="1571460" y="3530740"/>
            <a:ext cx="355319" cy="35531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E5129A-D189-10AE-558C-1858D77591EC}"/>
              </a:ext>
            </a:extLst>
          </p:cNvPr>
          <p:cNvCxnSpPr>
            <a:cxnSpLocks/>
            <a:stCxn id="10" idx="4"/>
            <a:endCxn id="18" idx="7"/>
          </p:cNvCxnSpPr>
          <p:nvPr/>
        </p:nvCxnSpPr>
        <p:spPr>
          <a:xfrm flipH="1">
            <a:off x="1874744" y="2353158"/>
            <a:ext cx="270616" cy="1229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17BDCD-669E-1B7C-9241-CE97EA0B354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874744" y="3598750"/>
            <a:ext cx="1306271" cy="100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55A1CD-C367-D1B9-7853-47EF954072B4}"/>
              </a:ext>
            </a:extLst>
          </p:cNvPr>
          <p:cNvCxnSpPr>
            <a:stCxn id="18" idx="7"/>
            <a:endCxn id="11" idx="2"/>
          </p:cNvCxnSpPr>
          <p:nvPr/>
        </p:nvCxnSpPr>
        <p:spPr>
          <a:xfrm>
            <a:off x="1874744" y="3582775"/>
            <a:ext cx="3180811" cy="12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C6CA0B-F8EA-41CA-4505-A92C8A77BD92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V="1">
            <a:off x="3181015" y="3708400"/>
            <a:ext cx="1874540" cy="898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912429-B7CA-B6FF-F5B7-9ECF12C321F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323019" y="2175499"/>
            <a:ext cx="2112876" cy="69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9F241B-1D7F-624F-4CD5-AEA6C5584C87}"/>
              </a:ext>
            </a:extLst>
          </p:cNvPr>
          <p:cNvCxnSpPr>
            <a:cxnSpLocks/>
            <a:stCxn id="12" idx="4"/>
            <a:endCxn id="11" idx="2"/>
          </p:cNvCxnSpPr>
          <p:nvPr/>
        </p:nvCxnSpPr>
        <p:spPr>
          <a:xfrm>
            <a:off x="4613555" y="2422621"/>
            <a:ext cx="442000" cy="1285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D55A44-9CD2-57A6-9F46-4EC063AA29E3}"/>
              </a:ext>
            </a:extLst>
          </p:cNvPr>
          <p:cNvSpPr txBox="1"/>
          <p:nvPr/>
        </p:nvSpPr>
        <p:spPr>
          <a:xfrm>
            <a:off x="3073177" y="1779794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66DE1A-05DD-A53E-BCF3-D606A950D93F}"/>
              </a:ext>
            </a:extLst>
          </p:cNvPr>
          <p:cNvSpPr txBox="1"/>
          <p:nvPr/>
        </p:nvSpPr>
        <p:spPr>
          <a:xfrm>
            <a:off x="1393941" y="2572617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16DC35-0937-ABAF-957E-35EC9A3D46F7}"/>
              </a:ext>
            </a:extLst>
          </p:cNvPr>
          <p:cNvSpPr txBox="1"/>
          <p:nvPr/>
        </p:nvSpPr>
        <p:spPr>
          <a:xfrm>
            <a:off x="4740162" y="2710137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EB1498-DF7C-D339-5D0B-A0673CD9D06A}"/>
              </a:ext>
            </a:extLst>
          </p:cNvPr>
          <p:cNvSpPr txBox="1"/>
          <p:nvPr/>
        </p:nvSpPr>
        <p:spPr>
          <a:xfrm>
            <a:off x="3050239" y="3117607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0A366B-5DB1-6F4B-171B-66E4F0B80F84}"/>
              </a:ext>
            </a:extLst>
          </p:cNvPr>
          <p:cNvSpPr txBox="1"/>
          <p:nvPr/>
        </p:nvSpPr>
        <p:spPr>
          <a:xfrm>
            <a:off x="3902222" y="4211706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D686D-6362-ABA7-5461-6772746A318F}"/>
              </a:ext>
            </a:extLst>
          </p:cNvPr>
          <p:cNvSpPr txBox="1"/>
          <p:nvPr/>
        </p:nvSpPr>
        <p:spPr>
          <a:xfrm>
            <a:off x="1954748" y="4171566"/>
            <a:ext cx="7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216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14352925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0877" y="1838960"/>
            <a:ext cx="3180080" cy="3180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19A4E-828B-686E-A85E-75DBFC24CA86}"/>
              </a:ext>
            </a:extLst>
          </p:cNvPr>
          <p:cNvSpPr txBox="1"/>
          <p:nvPr/>
        </p:nvSpPr>
        <p:spPr>
          <a:xfrm>
            <a:off x="322803" y="629920"/>
            <a:ext cx="5498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1. </a:t>
            </a:r>
            <a:r>
              <a:rPr lang="en-US" sz="4400" b="1" dirty="0" err="1">
                <a:latin typeface="+mj-lt"/>
              </a:rPr>
              <a:t>Khởi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Tạo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Quần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Thể</a:t>
            </a:r>
            <a:endParaRPr lang="en-US" sz="4400" b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2925" y="1937185"/>
            <a:ext cx="2479625" cy="247962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3E383FF-3C6D-50E3-26A2-370398C53198}"/>
              </a:ext>
            </a:extLst>
          </p:cNvPr>
          <p:cNvGrpSpPr/>
          <p:nvPr/>
        </p:nvGrpSpPr>
        <p:grpSpPr>
          <a:xfrm>
            <a:off x="416384" y="2397369"/>
            <a:ext cx="11359232" cy="1031631"/>
            <a:chOff x="416384" y="2520461"/>
            <a:chExt cx="11359232" cy="10316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EDC4D18-291C-6E51-F46D-0601ADD6E079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890653F-8A68-D013-AF9C-FB1DF45C6C44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2B872FF-F787-6706-28B2-D0ABDE520454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4927E3C-C131-97A0-E574-5F5695E158EA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B40CE4B-D145-D6D8-96CA-E3A539F36368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9721FFA-ED1B-1405-1B82-6B9265207AC6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2D996D-3224-B1D8-6606-9560B31B1100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2A93162-BAE1-C294-1C35-0565A3469366}"/>
              </a:ext>
            </a:extLst>
          </p:cNvPr>
          <p:cNvSpPr txBox="1"/>
          <p:nvPr/>
        </p:nvSpPr>
        <p:spPr>
          <a:xfrm>
            <a:off x="416384" y="3961662"/>
            <a:ext cx="1122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voi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vecto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n + 1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(n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gom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853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14352925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0877" y="1838960"/>
            <a:ext cx="3180080" cy="3180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19A4E-828B-686E-A85E-75DBFC24CA86}"/>
              </a:ext>
            </a:extLst>
          </p:cNvPr>
          <p:cNvSpPr txBox="1"/>
          <p:nvPr/>
        </p:nvSpPr>
        <p:spPr>
          <a:xfrm>
            <a:off x="322803" y="492760"/>
            <a:ext cx="8409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2. </a:t>
            </a:r>
            <a:r>
              <a:rPr lang="en-US" sz="4400" b="1" dirty="0" err="1">
                <a:latin typeface="+mj-lt"/>
              </a:rPr>
              <a:t>Tính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Toán</a:t>
            </a:r>
            <a:r>
              <a:rPr lang="en-US" sz="4400" b="1" dirty="0">
                <a:latin typeface="+mj-lt"/>
              </a:rPr>
              <a:t> Fitness Cho </a:t>
            </a:r>
            <a:r>
              <a:rPr lang="en-US" sz="4400" b="1" dirty="0" err="1">
                <a:latin typeface="+mj-lt"/>
              </a:rPr>
              <a:t>Quần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Thể</a:t>
            </a:r>
            <a:endParaRPr lang="en-US" sz="4400" b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2925" y="1937185"/>
            <a:ext cx="2479625" cy="247962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3E383FF-3C6D-50E3-26A2-370398C53198}"/>
              </a:ext>
            </a:extLst>
          </p:cNvPr>
          <p:cNvGrpSpPr/>
          <p:nvPr/>
        </p:nvGrpSpPr>
        <p:grpSpPr>
          <a:xfrm>
            <a:off x="416384" y="1838960"/>
            <a:ext cx="11359232" cy="1031631"/>
            <a:chOff x="416384" y="2520461"/>
            <a:chExt cx="11359232" cy="10316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EDC4D18-291C-6E51-F46D-0601ADD6E079}"/>
                </a:ext>
              </a:extLst>
            </p:cNvPr>
            <p:cNvGrpSpPr/>
            <p:nvPr/>
          </p:nvGrpSpPr>
          <p:grpSpPr>
            <a:xfrm>
              <a:off x="416384" y="2520461"/>
              <a:ext cx="9474487" cy="1031631"/>
              <a:chOff x="885465" y="2520461"/>
              <a:chExt cx="9474487" cy="103163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890653F-8A68-D013-AF9C-FB1DF45C6C44}"/>
                  </a:ext>
                </a:extLst>
              </p:cNvPr>
              <p:cNvSpPr/>
              <p:nvPr/>
            </p:nvSpPr>
            <p:spPr>
              <a:xfrm>
                <a:off x="885465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2B872FF-F787-6706-28B2-D0ABDE520454}"/>
                  </a:ext>
                </a:extLst>
              </p:cNvPr>
              <p:cNvSpPr/>
              <p:nvPr/>
            </p:nvSpPr>
            <p:spPr>
              <a:xfrm>
                <a:off x="2812029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4927E3C-C131-97A0-E574-5F5695E158EA}"/>
                  </a:ext>
                </a:extLst>
              </p:cNvPr>
              <p:cNvSpPr/>
              <p:nvPr/>
            </p:nvSpPr>
            <p:spPr>
              <a:xfrm>
                <a:off x="4738593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B40CE4B-D145-D6D8-96CA-E3A539F36368}"/>
                  </a:ext>
                </a:extLst>
              </p:cNvPr>
              <p:cNvSpPr/>
              <p:nvPr/>
            </p:nvSpPr>
            <p:spPr>
              <a:xfrm>
                <a:off x="6665157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9721FFA-ED1B-1405-1B82-6B9265207AC6}"/>
                  </a:ext>
                </a:extLst>
              </p:cNvPr>
              <p:cNvSpPr/>
              <p:nvPr/>
            </p:nvSpPr>
            <p:spPr>
              <a:xfrm>
                <a:off x="8591722" y="2520461"/>
                <a:ext cx="1768230" cy="10316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2D996D-3224-B1D8-6606-9560B31B1100}"/>
                </a:ext>
              </a:extLst>
            </p:cNvPr>
            <p:cNvSpPr/>
            <p:nvPr/>
          </p:nvSpPr>
          <p:spPr>
            <a:xfrm>
              <a:off x="10007386" y="2520461"/>
              <a:ext cx="1768230" cy="1031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2A93162-BAE1-C294-1C35-0565A3469366}"/>
              </a:ext>
            </a:extLst>
          </p:cNvPr>
          <p:cNvSpPr txBox="1"/>
          <p:nvPr/>
        </p:nvSpPr>
        <p:spPr>
          <a:xfrm>
            <a:off x="322803" y="3411081"/>
            <a:ext cx="11226976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Fx</a:t>
            </a:r>
            <a:r>
              <a:rPr lang="en-US" sz="2400" dirty="0"/>
              <a:t>: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kề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–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nhờ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Gx: </a:t>
            </a:r>
            <a:r>
              <a:rPr lang="en-US" sz="2400" dirty="0" err="1"/>
              <a:t>Tổng</a:t>
            </a:r>
            <a:r>
              <a:rPr lang="en-US" sz="2400" dirty="0"/>
              <a:t>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gom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Hx</a:t>
            </a:r>
            <a:r>
              <a:rPr lang="en-US" sz="2400" dirty="0"/>
              <a:t>: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rác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gom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chuyến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579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716</Words>
  <Application>Microsoft Office PowerPoint</Application>
  <PresentationFormat>Widescreen</PresentationFormat>
  <Paragraphs>348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Vo</dc:creator>
  <cp:lastModifiedBy>Sang NT</cp:lastModifiedBy>
  <cp:revision>45</cp:revision>
  <dcterms:created xsi:type="dcterms:W3CDTF">2024-10-07T06:22:20Z</dcterms:created>
  <dcterms:modified xsi:type="dcterms:W3CDTF">2024-10-08T09:04:40Z</dcterms:modified>
</cp:coreProperties>
</file>