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92" r:id="rId3"/>
    <p:sldId id="293" r:id="rId4"/>
    <p:sldId id="294" r:id="rId5"/>
    <p:sldId id="295" r:id="rId6"/>
    <p:sldId id="261" r:id="rId7"/>
    <p:sldId id="262" r:id="rId8"/>
    <p:sldId id="263" r:id="rId9"/>
    <p:sldId id="264" r:id="rId10"/>
    <p:sldId id="298" r:id="rId11"/>
    <p:sldId id="306" r:id="rId12"/>
    <p:sldId id="267" r:id="rId13"/>
    <p:sldId id="276" r:id="rId14"/>
    <p:sldId id="296" r:id="rId15"/>
    <p:sldId id="278" r:id="rId16"/>
    <p:sldId id="282" r:id="rId17"/>
    <p:sldId id="297" r:id="rId18"/>
    <p:sldId id="300" r:id="rId19"/>
    <p:sldId id="301" r:id="rId20"/>
    <p:sldId id="302" r:id="rId21"/>
    <p:sldId id="303" r:id="rId22"/>
    <p:sldId id="304" r:id="rId23"/>
    <p:sldId id="320" r:id="rId24"/>
    <p:sldId id="305" r:id="rId25"/>
    <p:sldId id="291" r:id="rId26"/>
  </p:sldIdLst>
  <p:sldSz cx="18288000" cy="10287000"/>
  <p:notesSz cx="6858000" cy="9144000"/>
  <p:embeddedFontLst>
    <p:embeddedFont>
      <p:font typeface="Canva Sans Bold" panose="020B0604020202020204" charset="0"/>
      <p:bold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Saira Condensed" panose="020B0604020202020204" charset="0"/>
      <p:regular r:id="rId32"/>
    </p:embeddedFont>
    <p:embeddedFont>
      <p:font typeface="Saira Condensed Medium" panose="020B0604020202020204" charset="0"/>
      <p:regular r:id="rId33"/>
    </p:embeddedFont>
    <p:embeddedFont>
      <p:font typeface="TT Commons Pro Expanded" panose="020B0604020202020204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1221"/>
    <a:srgbClr val="FFFFFF"/>
    <a:srgbClr val="D99694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oupName"/>
          <p:cNvSpPr/>
          <p:nvPr/>
        </p:nvSpPr>
        <p:spPr>
          <a:xfrm>
            <a:off x="7043462" y="8472841"/>
            <a:ext cx="4201076" cy="808917"/>
          </a:xfrm>
          <a:custGeom>
            <a:avLst/>
            <a:gdLst/>
            <a:ahLst/>
            <a:cxnLst/>
            <a:rect l="l" t="t" r="r" b="b"/>
            <a:pathLst>
              <a:path w="1443675" h="277980">
                <a:moveTo>
                  <a:pt x="0" y="0"/>
                </a:moveTo>
                <a:lnTo>
                  <a:pt x="1443675" y="0"/>
                </a:lnTo>
                <a:lnTo>
                  <a:pt x="1443675" y="277980"/>
                </a:lnTo>
                <a:lnTo>
                  <a:pt x="0" y="277980"/>
                </a:ln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mainTitle"/>
          <p:cNvSpPr txBox="1"/>
          <p:nvPr/>
        </p:nvSpPr>
        <p:spPr>
          <a:xfrm>
            <a:off x="2001605" y="3078031"/>
            <a:ext cx="14284790" cy="4130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00"/>
              </a:lnSpc>
            </a:pPr>
            <a:r>
              <a:rPr lang="en-US" sz="6600" b="1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ĐỒNG BỘ HOÁ TIẾN TRÌNH</a:t>
            </a:r>
          </a:p>
          <a:p>
            <a:pPr algn="ctr">
              <a:lnSpc>
                <a:spcPts val="11100"/>
              </a:lnSpc>
            </a:pPr>
            <a:r>
              <a:rPr lang="en-US" sz="6600" b="1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GIẢI QUYẾT BÀI TOÁN TRIẾT GIA BẰNG SEMOPHORE</a:t>
            </a:r>
          </a:p>
        </p:txBody>
      </p:sp>
      <p:sp>
        <p:nvSpPr>
          <p:cNvPr id="7" name="heading"/>
          <p:cNvSpPr txBox="1"/>
          <p:nvPr/>
        </p:nvSpPr>
        <p:spPr>
          <a:xfrm>
            <a:off x="3729848" y="988211"/>
            <a:ext cx="10828304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anva Sans Bold" panose="020B0803030501040103" charset="0"/>
                <a:ea typeface="TT Commons Pro Expanded" panose="020B0103030102020204"/>
                <a:cs typeface="TT Commons Pro Expanded" panose="020B0103030102020204"/>
                <a:sym typeface="TT Commons Pro Expanded" panose="020B0103030102020204"/>
              </a:rPr>
              <a:t>Operating System</a:t>
            </a:r>
          </a:p>
        </p:txBody>
      </p:sp>
      <p:sp>
        <p:nvSpPr>
          <p:cNvPr id="10" name="groupName"/>
          <p:cNvSpPr txBox="1"/>
          <p:nvPr/>
        </p:nvSpPr>
        <p:spPr>
          <a:xfrm>
            <a:off x="4943733" y="9094664"/>
            <a:ext cx="8400534" cy="544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4080"/>
              </a:lnSpc>
              <a:defRPr sz="4000">
                <a:latin typeface="Canva Sans Bold" panose="020B0803030501040103" charset="0"/>
                <a:ea typeface="TT Commons Pro Expanded" panose="020B0103030102020204"/>
                <a:cs typeface="TT Commons Pro Expanded" panose="020B0103030102020204"/>
              </a:defRPr>
            </a:lvl1pPr>
          </a:lstStyle>
          <a:p>
            <a:r>
              <a:rPr lang="en-US" dirty="0" err="1">
                <a:sym typeface="TT Commons Pro Expanded" panose="020B0103030102020204"/>
              </a:rPr>
              <a:t>Nhóm</a:t>
            </a:r>
            <a:r>
              <a:rPr lang="en-US" dirty="0">
                <a:sym typeface="TT Commons Pro Expanded" panose="020B0103030102020204"/>
              </a:rPr>
              <a:t>: STHG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590800" y="7584954"/>
            <a:ext cx="1509710" cy="15097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15666498" y="1062885"/>
            <a:ext cx="1239794" cy="12397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/>
          <p:cNvSpPr/>
          <p:nvPr/>
        </p:nvSpPr>
        <p:spPr>
          <a:xfrm>
            <a:off x="520983" y="5083063"/>
            <a:ext cx="875113" cy="8751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Laptop with phone and calculato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54948" y="6526939"/>
            <a:ext cx="3891804" cy="3891804"/>
          </a:xfrm>
          <a:prstGeom prst="rect">
            <a:avLst/>
          </a:prstGeom>
        </p:spPr>
      </p:pic>
      <p:pic>
        <p:nvPicPr>
          <p:cNvPr id="21" name="Graphic 20" descr="Planet Saturn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5258" y="-131742"/>
            <a:ext cx="3472351" cy="3472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7053389" y="8483269"/>
            <a:ext cx="4181223" cy="1351014"/>
          </a:xfrm>
          <a:prstGeom prst="ellipse">
            <a:avLst/>
          </a:prstGeom>
          <a:solidFill>
            <a:srgbClr val="D9969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BANK-SYSTEM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53000" y="112931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BÀI TOÁN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519109" y="1408976"/>
            <a:ext cx="52497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tiền_trong_tài_khoản</a:t>
            </a:r>
            <a:r>
              <a:rPr lang="en-US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800</a:t>
            </a:r>
          </a:p>
          <a:p>
            <a:pPr algn="ctr"/>
            <a:r>
              <a:rPr lang="en-US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số_tiền_muốn_rút1 </a:t>
            </a:r>
            <a:r>
              <a:rPr 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500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số_tiền_muốn_rút2 </a:t>
            </a:r>
            <a:r>
              <a:rPr 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400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500849" y="3001347"/>
            <a:ext cx="8228537" cy="4582049"/>
            <a:chOff x="500849" y="1940576"/>
            <a:chExt cx="8228537" cy="4582049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2348167" y="1940576"/>
              <a:ext cx="4533900" cy="685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Rút</a:t>
              </a:r>
              <a:r>
                <a:rPr 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Tiền</a:t>
              </a:r>
              <a:r>
                <a:rPr 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Tại</a:t>
              </a:r>
              <a:r>
                <a:rPr 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Cây</a:t>
              </a:r>
              <a:r>
                <a:rPr 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ATM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500849" y="3009900"/>
              <a:ext cx="8228537" cy="3512725"/>
              <a:chOff x="500849" y="3009900"/>
              <a:chExt cx="8228537" cy="3512725"/>
            </a:xfrm>
            <a:noFill/>
          </p:grpSpPr>
          <p:grpSp>
            <p:nvGrpSpPr>
              <p:cNvPr id="37" name="Group 36"/>
              <p:cNvGrpSpPr/>
              <p:nvPr/>
            </p:nvGrpSpPr>
            <p:grpSpPr>
              <a:xfrm>
                <a:off x="567230" y="3011329"/>
                <a:ext cx="588791" cy="3510616"/>
                <a:chOff x="557163" y="3026413"/>
                <a:chExt cx="609597" cy="3634675"/>
              </a:xfrm>
              <a:grpFill/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557163" y="3026413"/>
                  <a:ext cx="609597" cy="39762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(1)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57163" y="3423983"/>
                  <a:ext cx="609597" cy="40011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2000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/>
                    <a:t>(2)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57163" y="3824093"/>
                  <a:ext cx="609597" cy="39762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2000" b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>
                      <a:solidFill>
                        <a:schemeClr val="bg1"/>
                      </a:solidFill>
                    </a:rPr>
                    <a:t>(3)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57163" y="4228654"/>
                  <a:ext cx="609597" cy="39762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2000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/>
                    <a:t>(4)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57163" y="4633575"/>
                  <a:ext cx="609597" cy="40011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(5)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557163" y="5038496"/>
                  <a:ext cx="609597" cy="40011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(6)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57163" y="5441525"/>
                  <a:ext cx="609597" cy="40011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(7)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557163" y="5843811"/>
                  <a:ext cx="609597" cy="40011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(8)</a:t>
                  </a: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557163" y="6246839"/>
                  <a:ext cx="609597" cy="414249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(9)</a:t>
                  </a:r>
                </a:p>
              </p:txBody>
            </p:sp>
          </p:grpSp>
          <p:sp>
            <p:nvSpPr>
              <p:cNvPr id="2" name="Rectangle 1"/>
              <p:cNvSpPr/>
              <p:nvPr/>
            </p:nvSpPr>
            <p:spPr>
              <a:xfrm>
                <a:off x="567230" y="3011329"/>
                <a:ext cx="8162156" cy="35112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143000" y="3009900"/>
                <a:ext cx="4468920" cy="384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noProof="1">
                    <a:latin typeface="Consolas" panose="020B0609020204030204" pitchFamily="49" charset="0"/>
                    <a:cs typeface="Times New Roman" panose="02020603050405020304" pitchFamily="18" charset="0"/>
                  </a:rPr>
                  <a:t>Đăng_nhập_vào_tài_khoản();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42190" y="3396959"/>
                <a:ext cx="1813461" cy="384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onsolas" panose="020B0609020204030204" pitchFamily="49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 err="1"/>
                  <a:t>Rút_tiền</a:t>
                </a:r>
                <a:r>
                  <a:rPr lang="en-US" dirty="0"/>
                  <a:t>();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67577" y="3772573"/>
                <a:ext cx="7479036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onsolas" panose="020B0609020204030204" pitchFamily="49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 err="1"/>
                  <a:t>Nếu</a:t>
                </a:r>
                <a:r>
                  <a:rPr lang="en-US" dirty="0"/>
                  <a:t>(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tiền_trong_tài_khoản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– </a:t>
                </a:r>
                <a:r>
                  <a:rPr lang="en-US" dirty="0">
                    <a:solidFill>
                      <a:schemeClr val="accent5"/>
                    </a:solidFill>
                  </a:rPr>
                  <a:t>số_tiền_muốn_rút1</a:t>
                </a:r>
                <a:r>
                  <a:rPr lang="en-US" dirty="0"/>
                  <a:t> &gt;= 0) {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222402" y="5350356"/>
                <a:ext cx="1508008" cy="384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onsolas" panose="020B0609020204030204" pitchFamily="49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0849" y="5746821"/>
                <a:ext cx="8097567" cy="384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onsolas" panose="020B0609020204030204" pitchFamily="49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/>
                  <a:t>     Error: </a:t>
                </a:r>
                <a:r>
                  <a:rPr lang="en-US" dirty="0" err="1"/>
                  <a:t>Tiền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tài</a:t>
                </a:r>
                <a:r>
                  <a:rPr lang="en-US" dirty="0"/>
                  <a:t> </a:t>
                </a:r>
                <a:r>
                  <a:rPr lang="en-US" dirty="0" err="1"/>
                  <a:t>khoản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bạn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đủ</a:t>
                </a:r>
                <a:r>
                  <a:rPr lang="en-US" dirty="0"/>
                  <a:t>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rút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23252" y="6121612"/>
                <a:ext cx="1958588" cy="384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onsolas" panose="020B0609020204030204" pitchFamily="49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 err="1"/>
                  <a:t>Đăng</a:t>
                </a:r>
                <a:r>
                  <a:rPr lang="en-US" dirty="0"/>
                  <a:t> </a:t>
                </a:r>
                <a:r>
                  <a:rPr lang="en-US" dirty="0" err="1"/>
                  <a:t>xuất</a:t>
                </a:r>
                <a:r>
                  <a:rPr lang="en-US" dirty="0"/>
                  <a:t>();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745493" y="4183197"/>
                <a:ext cx="6751989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onsolas" panose="020B0609020204030204" pitchFamily="49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tiền_trong_tài_khoản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–= </a:t>
                </a:r>
                <a:r>
                  <a:rPr lang="en-US" dirty="0">
                    <a:solidFill>
                      <a:schemeClr val="accent5"/>
                    </a:solidFill>
                  </a:rPr>
                  <a:t>số_tiền_muốn_rút1</a:t>
                </a:r>
                <a:r>
                  <a:rPr lang="en-US" dirty="0"/>
                  <a:t>;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760473" y="4574230"/>
                <a:ext cx="4257165" cy="384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onsolas" panose="020B0609020204030204" pitchFamily="49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 err="1"/>
                  <a:t>Tiền_trong_hệ_thống_trả_ra</a:t>
                </a:r>
                <a:r>
                  <a:rPr lang="en-US" dirty="0"/>
                  <a:t>();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171577" y="4962991"/>
                <a:ext cx="267793" cy="384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onsolas" panose="020B0609020204030204" pitchFamily="49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/>
                  <a:t>}</a:t>
                </a: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9525000" y="3009900"/>
            <a:ext cx="8228537" cy="4573496"/>
            <a:chOff x="9525000" y="1949129"/>
            <a:chExt cx="8228537" cy="457349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505136" y="1949129"/>
              <a:ext cx="4268264" cy="685800"/>
            </a:xfrm>
            <a:prstGeom prst="roundRect">
              <a:avLst/>
            </a:prstGeom>
            <a:solidFill>
              <a:srgbClr val="D9969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Rút</a:t>
              </a:r>
              <a:r>
                <a:rPr 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Tiền</a:t>
              </a:r>
              <a:r>
                <a:rPr 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Tại</a:t>
              </a:r>
              <a:r>
                <a:rPr 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Ngân</a:t>
              </a:r>
              <a:r>
                <a:rPr 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Hàng</a:t>
              </a:r>
              <a:endPara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9525000" y="3009900"/>
              <a:ext cx="8228537" cy="3512725"/>
              <a:chOff x="500849" y="3009900"/>
              <a:chExt cx="8228537" cy="3512725"/>
            </a:xfrm>
            <a:noFill/>
          </p:grpSpPr>
          <p:grpSp>
            <p:nvGrpSpPr>
              <p:cNvPr id="93" name="Group 92"/>
              <p:cNvGrpSpPr/>
              <p:nvPr/>
            </p:nvGrpSpPr>
            <p:grpSpPr>
              <a:xfrm>
                <a:off x="567230" y="3011329"/>
                <a:ext cx="588791" cy="3510616"/>
                <a:chOff x="557163" y="3026413"/>
                <a:chExt cx="609597" cy="3634675"/>
              </a:xfrm>
              <a:grpFill/>
            </p:grpSpPr>
            <p:sp>
              <p:nvSpPr>
                <p:cNvPr id="108" name="TextBox 107"/>
                <p:cNvSpPr txBox="1"/>
                <p:nvPr/>
              </p:nvSpPr>
              <p:spPr>
                <a:xfrm>
                  <a:off x="557163" y="3026413"/>
                  <a:ext cx="609597" cy="39762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(1)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557163" y="3423983"/>
                  <a:ext cx="609597" cy="40011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2000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/>
                    <a:t>(2)</a:t>
                  </a: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557163" y="3824093"/>
                  <a:ext cx="609597" cy="39762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2000" b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>
                      <a:solidFill>
                        <a:schemeClr val="bg1"/>
                      </a:solidFill>
                    </a:rPr>
                    <a:t>(3)</a:t>
                  </a: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557163" y="4228654"/>
                  <a:ext cx="609597" cy="39762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2000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/>
                    <a:t>(4)</a:t>
                  </a: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557163" y="4633575"/>
                  <a:ext cx="609597" cy="40011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(5)</a:t>
                  </a: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557163" y="5038496"/>
                  <a:ext cx="609597" cy="40011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(6)</a:t>
                  </a: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557163" y="5441525"/>
                  <a:ext cx="609597" cy="40011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(7)</a:t>
                  </a: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557163" y="5843811"/>
                  <a:ext cx="609597" cy="40011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(8)</a:t>
                  </a: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557163" y="6246839"/>
                  <a:ext cx="609597" cy="414249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(9)</a:t>
                  </a:r>
                </a:p>
              </p:txBody>
            </p:sp>
          </p:grpSp>
          <p:sp>
            <p:nvSpPr>
              <p:cNvPr id="94" name="Rectangle 93"/>
              <p:cNvSpPr/>
              <p:nvPr/>
            </p:nvSpPr>
            <p:spPr>
              <a:xfrm>
                <a:off x="567230" y="3011329"/>
                <a:ext cx="8162156" cy="35112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143000" y="3009900"/>
                <a:ext cx="4468920" cy="384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noProof="1">
                    <a:latin typeface="Consolas" panose="020B0609020204030204" pitchFamily="49" charset="0"/>
                    <a:cs typeface="Times New Roman" panose="02020603050405020304" pitchFamily="18" charset="0"/>
                  </a:rPr>
                  <a:t>Đăng_nhập_vào_tài_khoản();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142190" y="3396959"/>
                <a:ext cx="1813461" cy="384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onsolas" panose="020B0609020204030204" pitchFamily="49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 err="1"/>
                  <a:t>Rút_tiền</a:t>
                </a:r>
                <a:r>
                  <a:rPr lang="en-US" dirty="0"/>
                  <a:t>();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167577" y="3772573"/>
                <a:ext cx="7479036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onsolas" panose="020B0609020204030204" pitchFamily="49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 err="1"/>
                  <a:t>Nếu</a:t>
                </a:r>
                <a:r>
                  <a:rPr lang="en-US" dirty="0"/>
                  <a:t>(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tiền_trong_tài_khoản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– </a:t>
                </a:r>
                <a:r>
                  <a:rPr lang="en-US" dirty="0">
                    <a:solidFill>
                      <a:srgbClr val="00B050"/>
                    </a:solidFill>
                  </a:rPr>
                  <a:t>số_tiền_muốn_rút2</a:t>
                </a:r>
                <a:r>
                  <a:rPr lang="en-US" dirty="0"/>
                  <a:t> &gt;= 0) {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222402" y="5350356"/>
                <a:ext cx="1508008" cy="384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onsolas" panose="020B0609020204030204" pitchFamily="49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endParaRPr lang="en-US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500849" y="5746821"/>
                <a:ext cx="8097567" cy="384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onsolas" panose="020B0609020204030204" pitchFamily="49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/>
                  <a:t>     Error: </a:t>
                </a:r>
                <a:r>
                  <a:rPr lang="en-US" dirty="0" err="1"/>
                  <a:t>Tiền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tài</a:t>
                </a:r>
                <a:r>
                  <a:rPr lang="en-US" dirty="0"/>
                  <a:t> </a:t>
                </a:r>
                <a:r>
                  <a:rPr lang="en-US" dirty="0" err="1"/>
                  <a:t>khoản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bạn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đủ</a:t>
                </a:r>
                <a:r>
                  <a:rPr lang="en-US" dirty="0"/>
                  <a:t>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rút</a:t>
                </a:r>
                <a:endParaRPr lang="en-US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223252" y="6121612"/>
                <a:ext cx="1958588" cy="384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onsolas" panose="020B0609020204030204" pitchFamily="49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 err="1"/>
                  <a:t>Đăng</a:t>
                </a:r>
                <a:r>
                  <a:rPr lang="en-US" dirty="0"/>
                  <a:t> </a:t>
                </a:r>
                <a:r>
                  <a:rPr lang="en-US" dirty="0" err="1"/>
                  <a:t>xuất</a:t>
                </a:r>
                <a:r>
                  <a:rPr lang="en-US" dirty="0"/>
                  <a:t>();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45493" y="4183197"/>
                <a:ext cx="6751989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onsolas" panose="020B0609020204030204" pitchFamily="49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tiền_trong_tài_khoản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–=</a:t>
                </a:r>
                <a:r>
                  <a:rPr lang="en-US" dirty="0">
                    <a:solidFill>
                      <a:srgbClr val="00B050"/>
                    </a:solidFill>
                  </a:rPr>
                  <a:t> số_tiền_muốn_rút2</a:t>
                </a:r>
                <a:r>
                  <a:rPr lang="en-US" dirty="0"/>
                  <a:t>;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760473" y="4574230"/>
                <a:ext cx="4257165" cy="384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onsolas" panose="020B0609020204030204" pitchFamily="49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 err="1"/>
                  <a:t>Tiền_trong_hệ_thống_trả_ra</a:t>
                </a:r>
                <a:r>
                  <a:rPr lang="en-US" dirty="0"/>
                  <a:t>();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171577" y="4962991"/>
                <a:ext cx="267793" cy="384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onsolas" panose="020B0609020204030204" pitchFamily="49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/>
                  <a:t>}</a:t>
                </a:r>
              </a:p>
            </p:txBody>
          </p:sp>
        </p:grpSp>
      </p:grpSp>
      <p:cxnSp>
        <p:nvCxnSpPr>
          <p:cNvPr id="122" name="Straight Arrow Connector 121"/>
          <p:cNvCxnSpPr/>
          <p:nvPr/>
        </p:nvCxnSpPr>
        <p:spPr>
          <a:xfrm flipV="1">
            <a:off x="8497482" y="5442271"/>
            <a:ext cx="1093899" cy="1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953000" y="-1363881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VẤN ĐỀ CỦA BÀI TOÁN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536432" y="10734156"/>
            <a:ext cx="13215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găng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8600" y="4070671"/>
            <a:ext cx="0" cy="1155931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48790" y="5143500"/>
            <a:ext cx="9023810" cy="100468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9372600" y="4381500"/>
            <a:ext cx="152400" cy="76200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241510" y="4264124"/>
            <a:ext cx="23989" cy="2054049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8600" y="4070671"/>
            <a:ext cx="0" cy="1072829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8729386" y="5341803"/>
            <a:ext cx="1462342" cy="99062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228600" y="5331289"/>
            <a:ext cx="8500786" cy="10514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28600" y="5331289"/>
            <a:ext cx="0" cy="986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4953000" y="112931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VẤN ĐỀ CỦA BÀI TOÁN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519109" y="1408976"/>
            <a:ext cx="52497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tiền_trong_tài_khoản</a:t>
            </a:r>
            <a:r>
              <a:rPr lang="en-US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800</a:t>
            </a:r>
          </a:p>
          <a:p>
            <a:pPr algn="ctr"/>
            <a:r>
              <a:rPr lang="en-US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số_tiền_muốn_rút1 </a:t>
            </a:r>
            <a:r>
              <a:rPr 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500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số_tiền_muốn_rút2 </a:t>
            </a:r>
            <a:r>
              <a:rPr 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400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505368" y="3001347"/>
            <a:ext cx="8228537" cy="4582049"/>
            <a:chOff x="500849" y="1940576"/>
            <a:chExt cx="8228537" cy="4582049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2348167" y="1940576"/>
              <a:ext cx="4533900" cy="6858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Rút</a:t>
              </a:r>
              <a:r>
                <a:rPr 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Tiền</a:t>
              </a:r>
              <a:r>
                <a:rPr 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Tại</a:t>
              </a:r>
              <a:r>
                <a:rPr 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Cây</a:t>
              </a:r>
              <a:r>
                <a:rPr 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ATM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500849" y="3009900"/>
              <a:ext cx="8228537" cy="3512725"/>
              <a:chOff x="500849" y="3009900"/>
              <a:chExt cx="8228537" cy="3512725"/>
            </a:xfrm>
            <a:noFill/>
          </p:grpSpPr>
          <p:grpSp>
            <p:nvGrpSpPr>
              <p:cNvPr id="37" name="Group 36"/>
              <p:cNvGrpSpPr/>
              <p:nvPr/>
            </p:nvGrpSpPr>
            <p:grpSpPr>
              <a:xfrm>
                <a:off x="567230" y="3011329"/>
                <a:ext cx="588791" cy="3510616"/>
                <a:chOff x="557163" y="3026413"/>
                <a:chExt cx="609597" cy="3634675"/>
              </a:xfrm>
              <a:grpFill/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557163" y="3026413"/>
                  <a:ext cx="609597" cy="41424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(1)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57163" y="3423983"/>
                  <a:ext cx="609597" cy="41424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2000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>
                      <a:solidFill>
                        <a:schemeClr val="tx1"/>
                      </a:solidFill>
                    </a:rPr>
                    <a:t>(2)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57163" y="3824093"/>
                  <a:ext cx="609597" cy="39762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2000" b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>
                      <a:solidFill>
                        <a:schemeClr val="bg1"/>
                      </a:solidFill>
                    </a:rPr>
                    <a:t>(3)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57163" y="4228654"/>
                  <a:ext cx="609597" cy="39762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2000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/>
                    <a:t>(4)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57163" y="4633575"/>
                  <a:ext cx="609597" cy="39762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2000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/>
                    <a:t>(5)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557163" y="5038496"/>
                  <a:ext cx="609597" cy="40011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2000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/>
                    <a:t>(6)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57163" y="5441525"/>
                  <a:ext cx="609597" cy="40011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(7)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557163" y="5843811"/>
                  <a:ext cx="609597" cy="40011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(8)</a:t>
                  </a: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557163" y="6246839"/>
                  <a:ext cx="609597" cy="414249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(9)</a:t>
                  </a:r>
                </a:p>
              </p:txBody>
            </p:sp>
          </p:grpSp>
          <p:sp>
            <p:nvSpPr>
              <p:cNvPr id="2" name="Rectangle 1"/>
              <p:cNvSpPr/>
              <p:nvPr/>
            </p:nvSpPr>
            <p:spPr>
              <a:xfrm>
                <a:off x="567230" y="3011329"/>
                <a:ext cx="8162156" cy="35112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143000" y="3009900"/>
                <a:ext cx="4468920" cy="384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noProof="1">
                    <a:latin typeface="Consolas" panose="020B0609020204030204" pitchFamily="49" charset="0"/>
                    <a:cs typeface="Times New Roman" panose="02020603050405020304" pitchFamily="18" charset="0"/>
                  </a:rPr>
                  <a:t>Đăng_nhập_vào_tài_khoản();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42190" y="3396959"/>
                <a:ext cx="1813461" cy="384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onsolas" panose="020B0609020204030204" pitchFamily="49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 err="1"/>
                  <a:t>Rút_tiền</a:t>
                </a:r>
                <a:r>
                  <a:rPr lang="en-US" dirty="0"/>
                  <a:t>();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67577" y="3772573"/>
                <a:ext cx="7479036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onsolas" panose="020B0609020204030204" pitchFamily="49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 err="1"/>
                  <a:t>Nếu</a:t>
                </a:r>
                <a:r>
                  <a:rPr lang="en-US" dirty="0"/>
                  <a:t>(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tiền_trong_tài_khoản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– </a:t>
                </a:r>
                <a:r>
                  <a:rPr lang="en-US" dirty="0">
                    <a:solidFill>
                      <a:schemeClr val="accent5"/>
                    </a:solidFill>
                  </a:rPr>
                  <a:t>số_tiền_muốn_rút1</a:t>
                </a:r>
                <a:r>
                  <a:rPr lang="en-US" dirty="0"/>
                  <a:t> &gt;= 0) {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222402" y="5350356"/>
                <a:ext cx="1508008" cy="384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onsolas" panose="020B0609020204030204" pitchFamily="49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0849" y="5746821"/>
                <a:ext cx="8097567" cy="384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onsolas" panose="020B0609020204030204" pitchFamily="49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/>
                  <a:t>     Error: </a:t>
                </a:r>
                <a:r>
                  <a:rPr lang="en-US" dirty="0" err="1"/>
                  <a:t>Tiền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tài</a:t>
                </a:r>
                <a:r>
                  <a:rPr lang="en-US" dirty="0"/>
                  <a:t> </a:t>
                </a:r>
                <a:r>
                  <a:rPr lang="en-US" dirty="0" err="1"/>
                  <a:t>khoản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bạn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đủ</a:t>
                </a:r>
                <a:r>
                  <a:rPr lang="en-US" dirty="0"/>
                  <a:t>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rút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23252" y="6121612"/>
                <a:ext cx="1958588" cy="384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onsolas" panose="020B0609020204030204" pitchFamily="49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 err="1"/>
                  <a:t>Đăng</a:t>
                </a:r>
                <a:r>
                  <a:rPr lang="en-US" dirty="0"/>
                  <a:t> </a:t>
                </a:r>
                <a:r>
                  <a:rPr lang="en-US" dirty="0" err="1"/>
                  <a:t>xuất</a:t>
                </a:r>
                <a:r>
                  <a:rPr lang="en-US" dirty="0"/>
                  <a:t>();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745493" y="4183197"/>
                <a:ext cx="6751989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onsolas" panose="020B0609020204030204" pitchFamily="49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tiền_trong_tài_khoản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–= </a:t>
                </a:r>
                <a:r>
                  <a:rPr lang="en-US" dirty="0">
                    <a:solidFill>
                      <a:schemeClr val="accent5"/>
                    </a:solidFill>
                  </a:rPr>
                  <a:t>số_tiền_muốn_rút1</a:t>
                </a:r>
                <a:r>
                  <a:rPr lang="en-US" dirty="0"/>
                  <a:t>;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760473" y="4574230"/>
                <a:ext cx="4257165" cy="384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onsolas" panose="020B0609020204030204" pitchFamily="49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 err="1"/>
                  <a:t>Tiền_trong_hệ_thống_trả_ra</a:t>
                </a:r>
                <a:r>
                  <a:rPr lang="en-US" dirty="0"/>
                  <a:t>();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171577" y="4962991"/>
                <a:ext cx="267793" cy="384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onsolas" panose="020B0609020204030204" pitchFamily="49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/>
                  <a:t>}</a:t>
                </a: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9525000" y="3009900"/>
            <a:ext cx="8228537" cy="4573496"/>
            <a:chOff x="9525000" y="1949129"/>
            <a:chExt cx="8228537" cy="457349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505136" y="1949129"/>
              <a:ext cx="4268264" cy="685800"/>
            </a:xfrm>
            <a:prstGeom prst="roundRect">
              <a:avLst/>
            </a:prstGeom>
            <a:solidFill>
              <a:srgbClr val="D9969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Rút</a:t>
              </a:r>
              <a:r>
                <a:rPr 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Tiền</a:t>
              </a:r>
              <a:r>
                <a:rPr 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Tại</a:t>
              </a:r>
              <a:r>
                <a:rPr 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Ngân</a:t>
              </a:r>
              <a:r>
                <a:rPr 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Hàng</a:t>
              </a:r>
              <a:endPara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9525000" y="3009900"/>
              <a:ext cx="8228537" cy="3512725"/>
              <a:chOff x="500849" y="3009900"/>
              <a:chExt cx="8228537" cy="3512725"/>
            </a:xfrm>
            <a:noFill/>
          </p:grpSpPr>
          <p:grpSp>
            <p:nvGrpSpPr>
              <p:cNvPr id="93" name="Group 92"/>
              <p:cNvGrpSpPr/>
              <p:nvPr/>
            </p:nvGrpSpPr>
            <p:grpSpPr>
              <a:xfrm>
                <a:off x="567230" y="3011329"/>
                <a:ext cx="588791" cy="3510616"/>
                <a:chOff x="557163" y="3026413"/>
                <a:chExt cx="609597" cy="3634675"/>
              </a:xfrm>
              <a:grpFill/>
            </p:grpSpPr>
            <p:sp>
              <p:nvSpPr>
                <p:cNvPr id="108" name="TextBox 107"/>
                <p:cNvSpPr txBox="1"/>
                <p:nvPr/>
              </p:nvSpPr>
              <p:spPr>
                <a:xfrm>
                  <a:off x="557163" y="3026413"/>
                  <a:ext cx="609597" cy="414249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(1)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557163" y="3423983"/>
                  <a:ext cx="609597" cy="414249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2000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>
                      <a:solidFill>
                        <a:schemeClr val="tx1"/>
                      </a:solidFill>
                    </a:rPr>
                    <a:t>(2)</a:t>
                  </a: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557163" y="3824093"/>
                  <a:ext cx="609597" cy="39762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2000" b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>
                      <a:solidFill>
                        <a:schemeClr val="bg1"/>
                      </a:solidFill>
                    </a:rPr>
                    <a:t>(3)</a:t>
                  </a: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557163" y="4228654"/>
                  <a:ext cx="609597" cy="39762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2000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/>
                    <a:t>(4)</a:t>
                  </a: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557163" y="4633575"/>
                  <a:ext cx="609597" cy="414249"/>
                </a:xfrm>
                <a:prstGeom prst="rect">
                  <a:avLst/>
                </a:prstGeom>
                <a:solidFill>
                  <a:srgbClr val="D99694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(5)</a:t>
                  </a: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557163" y="5038496"/>
                  <a:ext cx="609597" cy="397620"/>
                </a:xfrm>
                <a:prstGeom prst="rect">
                  <a:avLst/>
                </a:prstGeom>
                <a:solidFill>
                  <a:srgbClr val="D99694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(6)</a:t>
                  </a: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557163" y="5441525"/>
                  <a:ext cx="609597" cy="40011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(7)</a:t>
                  </a: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557163" y="5843811"/>
                  <a:ext cx="609597" cy="40011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(8)</a:t>
                  </a: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557163" y="6246839"/>
                  <a:ext cx="609597" cy="414249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(9)</a:t>
                  </a:r>
                </a:p>
              </p:txBody>
            </p:sp>
          </p:grpSp>
          <p:sp>
            <p:nvSpPr>
              <p:cNvPr id="94" name="Rectangle 93"/>
              <p:cNvSpPr/>
              <p:nvPr/>
            </p:nvSpPr>
            <p:spPr>
              <a:xfrm>
                <a:off x="567230" y="3011329"/>
                <a:ext cx="8162156" cy="35112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143000" y="3009900"/>
                <a:ext cx="4468920" cy="384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noProof="1">
                    <a:latin typeface="Consolas" panose="020B0609020204030204" pitchFamily="49" charset="0"/>
                    <a:cs typeface="Times New Roman" panose="02020603050405020304" pitchFamily="18" charset="0"/>
                  </a:rPr>
                  <a:t>Đăng_nhập_vào_tài_khoản();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142190" y="3396959"/>
                <a:ext cx="1813461" cy="384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onsolas" panose="020B0609020204030204" pitchFamily="49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 err="1"/>
                  <a:t>Rút_tiền</a:t>
                </a:r>
                <a:r>
                  <a:rPr lang="en-US" dirty="0"/>
                  <a:t>();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167577" y="3772573"/>
                <a:ext cx="7479036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onsolas" panose="020B0609020204030204" pitchFamily="49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 err="1"/>
                  <a:t>Nếu</a:t>
                </a:r>
                <a:r>
                  <a:rPr lang="en-US" dirty="0"/>
                  <a:t>(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tiền_trong_tài_khoản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– </a:t>
                </a:r>
                <a:r>
                  <a:rPr lang="en-US" dirty="0">
                    <a:solidFill>
                      <a:srgbClr val="00B050"/>
                    </a:solidFill>
                  </a:rPr>
                  <a:t>số_tiền_muốn_rút2</a:t>
                </a:r>
                <a:r>
                  <a:rPr lang="en-US" dirty="0"/>
                  <a:t> &gt;= 0) {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222402" y="5350356"/>
                <a:ext cx="1508008" cy="384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onsolas" panose="020B0609020204030204" pitchFamily="49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endParaRPr lang="en-US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500849" y="5746821"/>
                <a:ext cx="8097567" cy="384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onsolas" panose="020B0609020204030204" pitchFamily="49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/>
                  <a:t>     Error: </a:t>
                </a:r>
                <a:r>
                  <a:rPr lang="en-US" dirty="0" err="1"/>
                  <a:t>Tiền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tài</a:t>
                </a:r>
                <a:r>
                  <a:rPr lang="en-US" dirty="0"/>
                  <a:t> </a:t>
                </a:r>
                <a:r>
                  <a:rPr lang="en-US" dirty="0" err="1"/>
                  <a:t>khoản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bạn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đủ</a:t>
                </a:r>
                <a:r>
                  <a:rPr lang="en-US" dirty="0"/>
                  <a:t>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rút</a:t>
                </a:r>
                <a:endParaRPr lang="en-US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223252" y="6121612"/>
                <a:ext cx="1958588" cy="384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onsolas" panose="020B0609020204030204" pitchFamily="49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 err="1"/>
                  <a:t>Đăng</a:t>
                </a:r>
                <a:r>
                  <a:rPr lang="en-US" dirty="0"/>
                  <a:t> </a:t>
                </a:r>
                <a:r>
                  <a:rPr lang="en-US" dirty="0" err="1"/>
                  <a:t>xuất</a:t>
                </a:r>
                <a:r>
                  <a:rPr lang="en-US" dirty="0"/>
                  <a:t>();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45493" y="4183197"/>
                <a:ext cx="6751989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onsolas" panose="020B0609020204030204" pitchFamily="49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tiền_trong_tài_khoản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–=</a:t>
                </a:r>
                <a:r>
                  <a:rPr lang="en-US" dirty="0">
                    <a:solidFill>
                      <a:srgbClr val="00B050"/>
                    </a:solidFill>
                  </a:rPr>
                  <a:t> số_tiền_muốn_rút2</a:t>
                </a:r>
                <a:r>
                  <a:rPr lang="en-US" dirty="0"/>
                  <a:t>;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760473" y="4574230"/>
                <a:ext cx="4257165" cy="384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onsolas" panose="020B0609020204030204" pitchFamily="49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 err="1"/>
                  <a:t>Tiền_trong_hệ_thống_trả_ra</a:t>
                </a:r>
                <a:r>
                  <a:rPr lang="en-US" dirty="0"/>
                  <a:t>();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171577" y="4962991"/>
                <a:ext cx="267793" cy="3840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onsolas" panose="020B0609020204030204" pitchFamily="49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/>
                  <a:t>}</a:t>
                </a: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2536432" y="8597267"/>
            <a:ext cx="13215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găng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2772" y="322852"/>
            <a:ext cx="12192530" cy="1179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371600" indent="-1371600">
              <a:lnSpc>
                <a:spcPts val="10200"/>
              </a:lnSpc>
              <a:spcBef>
                <a:spcPct val="0"/>
              </a:spcBef>
              <a:buFont typeface="+mj-lt"/>
              <a:buAutoNum type="arabicPeriod" startAt="3"/>
            </a:pPr>
            <a:r>
              <a:rPr lang="en-US" sz="6600" b="1" dirty="0" err="1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Critial</a:t>
            </a:r>
            <a:r>
              <a:rPr lang="en-US" sz="66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-Section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46251" y="1638300"/>
            <a:ext cx="6449949" cy="932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>
              <a:lnSpc>
                <a:spcPts val="8160"/>
              </a:lnSpc>
              <a:buFont typeface="Wingdings" panose="05000000000000000000" pitchFamily="2" charset="2"/>
              <a:buChar char="v"/>
            </a:pPr>
            <a:r>
              <a:rPr lang="en-US" sz="4800" b="1" dirty="0" err="1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Có</a:t>
            </a:r>
            <a:r>
              <a:rPr lang="en-US" sz="48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 4 </a:t>
            </a:r>
            <a:r>
              <a:rPr lang="en-US" sz="4800" b="1" dirty="0" err="1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tiêu</a:t>
            </a:r>
            <a:r>
              <a:rPr lang="en-US" sz="48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chí</a:t>
            </a:r>
            <a:r>
              <a:rPr lang="en-US" sz="48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76400" y="8566480"/>
            <a:ext cx="17915442" cy="832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100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Không</a:t>
            </a:r>
            <a:r>
              <a:rPr lang="en-US" sz="4100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4100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có</a:t>
            </a:r>
            <a:r>
              <a:rPr lang="en-US" sz="4100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4100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tiến</a:t>
            </a:r>
            <a:r>
              <a:rPr lang="en-US" sz="4100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4100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trình</a:t>
            </a:r>
            <a:r>
              <a:rPr lang="en-US" sz="4100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4100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nào</a:t>
            </a:r>
            <a:r>
              <a:rPr lang="en-US" sz="4100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4100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đợi</a:t>
            </a:r>
            <a:r>
              <a:rPr lang="en-US" sz="4100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4100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vô</a:t>
            </a:r>
            <a:r>
              <a:rPr lang="en-US" sz="4100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4100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hạn</a:t>
            </a:r>
            <a:endParaRPr lang="en-US" sz="4100" dirty="0">
              <a:latin typeface="Times New Roman" panose="02020603050405020304" pitchFamily="18" charset="0"/>
              <a:ea typeface="Saira Condensed" panose="00000506000000000000"/>
              <a:cs typeface="Times New Roman" panose="02020603050405020304" pitchFamily="18" charset="0"/>
              <a:sym typeface="Saira Condensed" panose="0000050600000000000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2733801"/>
            <a:ext cx="16334752" cy="1779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just">
              <a:lnSpc>
                <a:spcPts val="4180"/>
              </a:lnSpc>
              <a:defRPr sz="410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</a:defRPr>
            </a:lvl1pPr>
            <a:lvl2pPr marL="442595" lvl="1" algn="just">
              <a:lnSpc>
                <a:spcPts val="4180"/>
              </a:lnSpc>
              <a:defRPr sz="410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</a:defRPr>
            </a:lvl2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ym typeface="Saira Condensed" panose="00000506000000000000"/>
              </a:rPr>
              <a:t>Không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có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hai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tiến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trình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hoặc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nhiều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hơn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nữa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tiến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trình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mà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có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thể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tham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gia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vào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miền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găng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cùng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một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lúc</a:t>
            </a:r>
            <a:endParaRPr lang="en-US" dirty="0">
              <a:sym typeface="Saira Condensed" panose="0000050600000000000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4678027"/>
            <a:ext cx="16203549" cy="1779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just">
              <a:lnSpc>
                <a:spcPts val="4180"/>
              </a:lnSpc>
              <a:defRPr sz="410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</a:defRPr>
            </a:lvl1pPr>
            <a:lvl2pPr marL="442595" lvl="1" algn="just">
              <a:lnSpc>
                <a:spcPts val="4180"/>
              </a:lnSpc>
              <a:defRPr sz="410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</a:defRPr>
            </a:lvl2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ym typeface="Saira Condensed" panose="00000506000000000000"/>
              </a:rPr>
              <a:t>Dù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cho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hệ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thống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có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tốc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độ</a:t>
            </a:r>
            <a:r>
              <a:rPr lang="en-US" dirty="0">
                <a:sym typeface="Saira Condensed" panose="00000506000000000000"/>
              </a:rPr>
              <a:t> CPU </a:t>
            </a:r>
            <a:r>
              <a:rPr lang="en-US" dirty="0" err="1">
                <a:sym typeface="Saira Condensed" panose="00000506000000000000"/>
              </a:rPr>
              <a:t>nhanh</a:t>
            </a:r>
            <a:r>
              <a:rPr lang="en-US" dirty="0">
                <a:sym typeface="Saira Condensed" panose="00000506000000000000"/>
              </a:rPr>
              <a:t> hay </a:t>
            </a:r>
            <a:r>
              <a:rPr lang="en-US" dirty="0" err="1">
                <a:sym typeface="Saira Condensed" panose="00000506000000000000"/>
              </a:rPr>
              <a:t>số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lượng</a:t>
            </a:r>
            <a:r>
              <a:rPr lang="en-US" dirty="0">
                <a:sym typeface="Saira Condensed" panose="00000506000000000000"/>
              </a:rPr>
              <a:t> core </a:t>
            </a:r>
            <a:r>
              <a:rPr lang="en-US" dirty="0" err="1">
                <a:sym typeface="Saira Condensed" panose="00000506000000000000"/>
              </a:rPr>
              <a:t>nhiều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thì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vẫn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không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ảnh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hưởng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tới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việc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thực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thi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6622253"/>
            <a:ext cx="13103688" cy="1779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just">
              <a:lnSpc>
                <a:spcPts val="4180"/>
              </a:lnSpc>
              <a:defRPr sz="410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</a:defRPr>
            </a:lvl1pPr>
            <a:lvl2pPr marL="442595" lvl="1" algn="just">
              <a:lnSpc>
                <a:spcPts val="4180"/>
              </a:lnSpc>
              <a:defRPr sz="410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</a:defRPr>
            </a:lvl2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ym typeface="Saira Condensed" panose="00000506000000000000"/>
              </a:rPr>
              <a:t>Một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tiến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trình</a:t>
            </a:r>
            <a:r>
              <a:rPr lang="en-US" dirty="0">
                <a:sym typeface="Saira Condensed" panose="00000506000000000000"/>
              </a:rPr>
              <a:t> ở </a:t>
            </a:r>
            <a:r>
              <a:rPr lang="en-US" dirty="0" err="1">
                <a:sym typeface="Saira Condensed" panose="00000506000000000000"/>
              </a:rPr>
              <a:t>bên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ngoài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Miền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Găng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không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được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phép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chặn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các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tiến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trình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khác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khi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truy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xuất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vào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Miền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Găng</a:t>
            </a:r>
            <a:endParaRPr lang="en-US" dirty="0"/>
          </a:p>
        </p:txBody>
      </p:sp>
      <p:sp>
        <p:nvSpPr>
          <p:cNvPr id="8" name="Rectangle: Rounded Corners 7"/>
          <p:cNvSpPr/>
          <p:nvPr/>
        </p:nvSpPr>
        <p:spPr>
          <a:xfrm rot="5400000" flipV="1">
            <a:off x="15866660" y="8237969"/>
            <a:ext cx="1489880" cy="1489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/>
          <p:cNvSpPr/>
          <p:nvPr/>
        </p:nvSpPr>
        <p:spPr>
          <a:xfrm rot="10800000" flipV="1">
            <a:off x="15148511" y="6981384"/>
            <a:ext cx="706287" cy="7062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32843" y="4489475"/>
            <a:ext cx="9822314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00"/>
              </a:lnSpc>
              <a:spcBef>
                <a:spcPct val="0"/>
              </a:spcBef>
            </a:pPr>
            <a:r>
              <a:rPr lang="en-US" sz="100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B. Semaphore</a:t>
            </a:r>
          </a:p>
        </p:txBody>
      </p:sp>
      <p:sp>
        <p:nvSpPr>
          <p:cNvPr id="3" name="Rectangle: Rounded Corners 2"/>
          <p:cNvSpPr/>
          <p:nvPr/>
        </p:nvSpPr>
        <p:spPr>
          <a:xfrm rot="5400000" flipV="1">
            <a:off x="15866660" y="8237969"/>
            <a:ext cx="1489880" cy="1489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/>
          <p:cNvSpPr/>
          <p:nvPr/>
        </p:nvSpPr>
        <p:spPr>
          <a:xfrm rot="10800000" flipV="1">
            <a:off x="15160373" y="6972300"/>
            <a:ext cx="706287" cy="7062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Planet Satur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000">
            <a:off x="390196" y="-9084"/>
            <a:ext cx="3472351" cy="3472351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 rot="3600000" flipV="1">
            <a:off x="15866660" y="8237969"/>
            <a:ext cx="1489880" cy="1489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/>
          <p:cNvSpPr/>
          <p:nvPr/>
        </p:nvSpPr>
        <p:spPr>
          <a:xfrm rot="7200000" flipV="1">
            <a:off x="15160373" y="6972300"/>
            <a:ext cx="706287" cy="7062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Planet Satur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000">
            <a:off x="390196" y="-9084"/>
            <a:ext cx="3472351" cy="3472351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630989" y="3369833"/>
            <a:ext cx="4641918" cy="3340011"/>
            <a:chOff x="1630989" y="3369833"/>
            <a:chExt cx="4641918" cy="3340011"/>
          </a:xfrm>
        </p:grpSpPr>
        <p:sp>
          <p:nvSpPr>
            <p:cNvPr id="12" name="TextBox 14"/>
            <p:cNvSpPr txBox="1"/>
            <p:nvPr/>
          </p:nvSpPr>
          <p:spPr>
            <a:xfrm>
              <a:off x="2723164" y="6170730"/>
              <a:ext cx="2457569" cy="5391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80"/>
                </a:lnSpc>
                <a:spcBef>
                  <a:spcPct val="0"/>
                </a:spcBef>
              </a:pPr>
              <a:r>
                <a:rPr lang="en-US" sz="4000" b="1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Khái niệm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0989" y="3369833"/>
              <a:ext cx="4641918" cy="2457569"/>
              <a:chOff x="2455309" y="3369833"/>
              <a:chExt cx="4641918" cy="2457569"/>
            </a:xfrm>
          </p:grpSpPr>
          <p:sp>
            <p:nvSpPr>
              <p:cNvPr id="15" name="TextBox 10"/>
              <p:cNvSpPr txBox="1"/>
              <p:nvPr/>
            </p:nvSpPr>
            <p:spPr>
              <a:xfrm>
                <a:off x="2455309" y="4116270"/>
                <a:ext cx="4641918" cy="129843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9690"/>
                  </a:lnSpc>
                </a:pPr>
                <a:r>
                  <a:rPr lang="en-US" sz="9500" b="1" dirty="0">
                    <a:latin typeface="Saira Condensed Medium" panose="00000606000000000000"/>
                    <a:ea typeface="Saira Condensed Medium" panose="00000606000000000000"/>
                    <a:cs typeface="Saira Condensed Medium" panose="00000606000000000000"/>
                    <a:sym typeface="Saira Condensed Medium" panose="00000606000000000000"/>
                  </a:rPr>
                  <a:t>01</a:t>
                </a:r>
              </a:p>
            </p:txBody>
          </p:sp>
          <p:sp>
            <p:nvSpPr>
              <p:cNvPr id="18" name="Flowchart: Connector 17"/>
              <p:cNvSpPr/>
              <p:nvPr/>
            </p:nvSpPr>
            <p:spPr>
              <a:xfrm>
                <a:off x="3547484" y="3369833"/>
                <a:ext cx="2457569" cy="2457569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7170572" y="3357645"/>
            <a:ext cx="4641918" cy="3340011"/>
            <a:chOff x="6823041" y="3369833"/>
            <a:chExt cx="4641918" cy="3340011"/>
          </a:xfrm>
        </p:grpSpPr>
        <p:sp>
          <p:nvSpPr>
            <p:cNvPr id="13" name="TextBox 15"/>
            <p:cNvSpPr txBox="1"/>
            <p:nvPr/>
          </p:nvSpPr>
          <p:spPr>
            <a:xfrm>
              <a:off x="7977485" y="6170730"/>
              <a:ext cx="2333030" cy="5391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80"/>
                </a:lnSpc>
                <a:spcBef>
                  <a:spcPct val="0"/>
                </a:spcBef>
              </a:pPr>
              <a:r>
                <a:rPr lang="en-US" sz="4000" b="1" dirty="0" err="1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Cơ</a:t>
              </a:r>
              <a:r>
                <a:rPr lang="en-US" sz="4000" b="1" dirty="0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 </a:t>
              </a:r>
              <a:r>
                <a:rPr lang="en-US" sz="4000" b="1" dirty="0" err="1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chế</a:t>
              </a:r>
              <a:endParaRPr lang="en-US" sz="40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823041" y="3369833"/>
              <a:ext cx="4641918" cy="2457569"/>
              <a:chOff x="6823041" y="3706374"/>
              <a:chExt cx="4641918" cy="2457569"/>
            </a:xfrm>
          </p:grpSpPr>
          <p:sp>
            <p:nvSpPr>
              <p:cNvPr id="16" name="TextBox 11"/>
              <p:cNvSpPr txBox="1"/>
              <p:nvPr/>
            </p:nvSpPr>
            <p:spPr>
              <a:xfrm>
                <a:off x="6823041" y="4444818"/>
                <a:ext cx="4641918" cy="129843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9690"/>
                  </a:lnSpc>
                </a:pPr>
                <a:r>
                  <a:rPr lang="en-US" sz="9500" b="1" dirty="0">
                    <a:latin typeface="Saira Condensed Medium" panose="00000606000000000000"/>
                    <a:ea typeface="Saira Condensed Medium" panose="00000606000000000000"/>
                    <a:cs typeface="Saira Condensed Medium" panose="00000606000000000000"/>
                    <a:sym typeface="Saira Condensed Medium" panose="00000606000000000000"/>
                  </a:rPr>
                  <a:t>02</a:t>
                </a:r>
              </a:p>
            </p:txBody>
          </p:sp>
          <p:sp>
            <p:nvSpPr>
              <p:cNvPr id="19" name="Flowchart: Connector 18"/>
              <p:cNvSpPr/>
              <p:nvPr/>
            </p:nvSpPr>
            <p:spPr>
              <a:xfrm>
                <a:off x="7915216" y="3706374"/>
                <a:ext cx="2457569" cy="2457569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2987289" y="3357645"/>
            <a:ext cx="4641918" cy="3326682"/>
            <a:chOff x="12015093" y="3369833"/>
            <a:chExt cx="4641918" cy="3326682"/>
          </a:xfrm>
        </p:grpSpPr>
        <p:sp>
          <p:nvSpPr>
            <p:cNvPr id="14" name="TextBox 16"/>
            <p:cNvSpPr txBox="1"/>
            <p:nvPr/>
          </p:nvSpPr>
          <p:spPr>
            <a:xfrm>
              <a:off x="12828823" y="6170730"/>
              <a:ext cx="2909565" cy="52578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080"/>
                </a:lnSpc>
                <a:spcBef>
                  <a:spcPct val="0"/>
                </a:spcBef>
              </a:pPr>
              <a:r>
                <a:rPr lang="en-US" sz="4000" b="1" dirty="0" err="1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Phân</a:t>
              </a:r>
              <a:r>
                <a:rPr lang="en-US" sz="4000" b="1" dirty="0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 </a:t>
              </a:r>
              <a:r>
                <a:rPr lang="en-US" sz="4000" b="1" dirty="0" err="1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loại</a:t>
              </a:r>
              <a:endParaRPr lang="en-US" sz="40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2015093" y="3369833"/>
              <a:ext cx="4641918" cy="2457569"/>
              <a:chOff x="10917274" y="3606073"/>
              <a:chExt cx="4641918" cy="2457569"/>
            </a:xfrm>
          </p:grpSpPr>
          <p:sp>
            <p:nvSpPr>
              <p:cNvPr id="17" name="TextBox 12"/>
              <p:cNvSpPr txBox="1"/>
              <p:nvPr/>
            </p:nvSpPr>
            <p:spPr>
              <a:xfrm>
                <a:off x="10917274" y="4395685"/>
                <a:ext cx="4641918" cy="129843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9690"/>
                  </a:lnSpc>
                </a:pPr>
                <a:r>
                  <a:rPr lang="en-US" sz="9500" b="1" dirty="0">
                    <a:latin typeface="Saira Condensed Medium" panose="00000606000000000000"/>
                    <a:ea typeface="Saira Condensed Medium" panose="00000606000000000000"/>
                    <a:cs typeface="Saira Condensed Medium" panose="00000606000000000000"/>
                    <a:sym typeface="Saira Condensed Medium" panose="00000606000000000000"/>
                  </a:rPr>
                  <a:t>03</a:t>
                </a:r>
              </a:p>
            </p:txBody>
          </p:sp>
          <p:sp>
            <p:nvSpPr>
              <p:cNvPr id="20" name="Flowchart: Connector 19"/>
              <p:cNvSpPr/>
              <p:nvPr/>
            </p:nvSpPr>
            <p:spPr>
              <a:xfrm>
                <a:off x="12009449" y="3606073"/>
                <a:ext cx="2457569" cy="2457569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-5090751" y="3480159"/>
            <a:ext cx="4641918" cy="3326682"/>
            <a:chOff x="12015093" y="3369833"/>
            <a:chExt cx="4641918" cy="3326682"/>
          </a:xfrm>
        </p:grpSpPr>
        <p:sp>
          <p:nvSpPr>
            <p:cNvPr id="6" name="TextBox 16"/>
            <p:cNvSpPr txBox="1"/>
            <p:nvPr/>
          </p:nvSpPr>
          <p:spPr>
            <a:xfrm>
              <a:off x="13415639" y="6170730"/>
              <a:ext cx="1840825" cy="5257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80"/>
                </a:lnSpc>
                <a:spcBef>
                  <a:spcPct val="0"/>
                </a:spcBef>
              </a:pPr>
              <a:r>
                <a:rPr lang="en-US" sz="4000" b="1" dirty="0" err="1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Cơ</a:t>
              </a:r>
              <a:r>
                <a:rPr lang="en-US" sz="4000" b="1" dirty="0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 </a:t>
              </a:r>
              <a:r>
                <a:rPr lang="en-US" sz="4000" b="1" dirty="0" err="1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chế</a:t>
              </a:r>
              <a:endParaRPr lang="en-US" sz="40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2015093" y="3369833"/>
              <a:ext cx="4641918" cy="2457569"/>
              <a:chOff x="10917274" y="3606073"/>
              <a:chExt cx="4641918" cy="2457569"/>
            </a:xfrm>
          </p:grpSpPr>
          <p:sp>
            <p:nvSpPr>
              <p:cNvPr id="8" name="TextBox 12"/>
              <p:cNvSpPr txBox="1"/>
              <p:nvPr/>
            </p:nvSpPr>
            <p:spPr>
              <a:xfrm>
                <a:off x="10917274" y="4395685"/>
                <a:ext cx="4641918" cy="124393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9690"/>
                  </a:lnSpc>
                </a:pPr>
                <a:r>
                  <a:rPr lang="en-US" sz="9500" b="1" dirty="0">
                    <a:latin typeface="Times New Roman" panose="02020603050405020304" pitchFamily="18" charset="0"/>
                    <a:ea typeface="Saira Condensed Medium" panose="00000606000000000000"/>
                    <a:cs typeface="Times New Roman" panose="02020603050405020304" pitchFamily="18" charset="0"/>
                    <a:sym typeface="Saira Condensed Medium" panose="00000606000000000000"/>
                  </a:rPr>
                  <a:t>02</a:t>
                </a:r>
              </a:p>
            </p:txBody>
          </p:sp>
          <p:sp>
            <p:nvSpPr>
              <p:cNvPr id="9" name="Flowchart: Connector 8"/>
              <p:cNvSpPr/>
              <p:nvPr/>
            </p:nvSpPr>
            <p:spPr>
              <a:xfrm>
                <a:off x="12009449" y="3606073"/>
                <a:ext cx="2457569" cy="2457569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5638800" y="1426247"/>
            <a:ext cx="11811000" cy="29253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0" lvl="1" indent="-345440" algn="just">
              <a:lnSpc>
                <a:spcPct val="1500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44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Semaphore</a:t>
            </a:r>
            <a:r>
              <a:rPr lang="en-US" sz="440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là</a:t>
            </a:r>
            <a:r>
              <a:rPr lang="en-US" sz="440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một</a:t>
            </a:r>
            <a:r>
              <a:rPr lang="en-US" sz="440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biến</a:t>
            </a:r>
            <a:r>
              <a:rPr lang="en-US" sz="44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hoặc</a:t>
            </a:r>
            <a:r>
              <a:rPr lang="en-US" sz="44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cấu</a:t>
            </a:r>
            <a:r>
              <a:rPr lang="en-US" sz="44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trúc</a:t>
            </a:r>
            <a:r>
              <a:rPr lang="en-US" sz="44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dữ</a:t>
            </a:r>
            <a:r>
              <a:rPr lang="en-US" sz="44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liệu</a:t>
            </a:r>
            <a:r>
              <a:rPr lang="en-US" sz="44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dùng</a:t>
            </a:r>
            <a:r>
              <a:rPr lang="en-US" sz="440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để</a:t>
            </a:r>
            <a:r>
              <a:rPr lang="en-US" sz="440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điều</a:t>
            </a:r>
            <a:r>
              <a:rPr lang="en-US" sz="44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phối</a:t>
            </a:r>
            <a:r>
              <a:rPr lang="en-US" sz="44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truy</a:t>
            </a:r>
            <a:r>
              <a:rPr lang="en-US" sz="44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cập</a:t>
            </a:r>
            <a:r>
              <a:rPr lang="en-US" sz="44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vào</a:t>
            </a:r>
            <a:r>
              <a:rPr lang="en-US" sz="440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tài</a:t>
            </a:r>
            <a:r>
              <a:rPr lang="en-US" sz="44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nguyên</a:t>
            </a:r>
            <a:r>
              <a:rPr lang="en-US" sz="44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dùng</a:t>
            </a:r>
            <a:r>
              <a:rPr lang="en-US" sz="44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chung</a:t>
            </a:r>
            <a:r>
              <a:rPr lang="en-US" sz="44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638800" y="4890259"/>
            <a:ext cx="11963400" cy="1736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0" lvl="1" indent="-34544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400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Được</a:t>
            </a:r>
            <a:r>
              <a:rPr lang="en-US" sz="400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sử</a:t>
            </a:r>
            <a:r>
              <a:rPr lang="en-US" sz="400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dụng</a:t>
            </a:r>
            <a:r>
              <a:rPr lang="en-US" sz="400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trong</a:t>
            </a:r>
            <a:r>
              <a:rPr lang="en-US" sz="400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môi</a:t>
            </a:r>
            <a:r>
              <a:rPr lang="en-US" sz="400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trường</a:t>
            </a:r>
            <a:r>
              <a:rPr lang="en-US" sz="400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có</a:t>
            </a:r>
            <a:r>
              <a:rPr lang="en-US" sz="400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nhiều</a:t>
            </a:r>
            <a:r>
              <a:rPr lang="en-US" sz="400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luồng</a:t>
            </a:r>
            <a:r>
              <a:rPr lang="en-US" sz="400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(threads) </a:t>
            </a:r>
            <a:r>
              <a:rPr lang="en-US" sz="400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hoặc</a:t>
            </a:r>
            <a:r>
              <a:rPr lang="en-US" sz="400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tiến</a:t>
            </a:r>
            <a:r>
              <a:rPr lang="en-US" sz="400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(processes).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638800" y="7124700"/>
            <a:ext cx="11963400" cy="1736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400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Nhiệm</a:t>
            </a:r>
            <a:r>
              <a:rPr lang="en-US" sz="40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vụ</a:t>
            </a:r>
            <a:r>
              <a:rPr lang="en-US" sz="40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chính</a:t>
            </a:r>
            <a:r>
              <a:rPr lang="en-US" sz="400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: </a:t>
            </a:r>
            <a:r>
              <a:rPr lang="en-US" sz="400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Đồng</a:t>
            </a:r>
            <a:r>
              <a:rPr lang="en-US" sz="400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bộ</a:t>
            </a:r>
            <a:r>
              <a:rPr lang="en-US" sz="400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hóa</a:t>
            </a:r>
            <a:r>
              <a:rPr lang="en-US" sz="400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tránh</a:t>
            </a:r>
            <a:r>
              <a:rPr lang="en-US" sz="400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vấn</a:t>
            </a:r>
            <a:r>
              <a:rPr lang="en-US" sz="400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như</a:t>
            </a:r>
            <a:r>
              <a:rPr lang="en-US" sz="400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race condition </a:t>
            </a:r>
            <a:r>
              <a:rPr lang="en-US" sz="400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deadlock.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5800" y="3473495"/>
            <a:ext cx="4641918" cy="3340011"/>
            <a:chOff x="1630989" y="3369833"/>
            <a:chExt cx="4641918" cy="3340011"/>
          </a:xfrm>
        </p:grpSpPr>
        <p:sp>
          <p:nvSpPr>
            <p:cNvPr id="11" name="TextBox 14"/>
            <p:cNvSpPr txBox="1"/>
            <p:nvPr/>
          </p:nvSpPr>
          <p:spPr>
            <a:xfrm>
              <a:off x="2723164" y="6170730"/>
              <a:ext cx="2457569" cy="5391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80"/>
                </a:lnSpc>
                <a:spcBef>
                  <a:spcPct val="0"/>
                </a:spcBef>
              </a:pPr>
              <a:r>
                <a:rPr lang="en-US" sz="4000" b="1" dirty="0" err="1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Khái</a:t>
              </a:r>
              <a:r>
                <a:rPr lang="en-US" sz="4000" b="1" dirty="0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 </a:t>
              </a:r>
              <a:r>
                <a:rPr lang="en-US" sz="4000" b="1" dirty="0" err="1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niệm</a:t>
              </a:r>
              <a:endParaRPr lang="en-US" sz="40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630989" y="3369833"/>
              <a:ext cx="4641918" cy="2457569"/>
              <a:chOff x="2455309" y="3369833"/>
              <a:chExt cx="4641918" cy="2457569"/>
            </a:xfrm>
          </p:grpSpPr>
          <p:sp>
            <p:nvSpPr>
              <p:cNvPr id="13" name="TextBox 10"/>
              <p:cNvSpPr txBox="1"/>
              <p:nvPr/>
            </p:nvSpPr>
            <p:spPr>
              <a:xfrm>
                <a:off x="2455309" y="4116270"/>
                <a:ext cx="4641918" cy="129843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9690"/>
                  </a:lnSpc>
                </a:pPr>
                <a:r>
                  <a:rPr lang="en-US" sz="9500" b="1" dirty="0">
                    <a:latin typeface="Saira Condensed Medium" panose="00000606000000000000"/>
                    <a:ea typeface="Saira Condensed Medium" panose="00000606000000000000"/>
                    <a:cs typeface="Saira Condensed Medium" panose="00000606000000000000"/>
                    <a:sym typeface="Saira Condensed Medium" panose="00000606000000000000"/>
                  </a:rPr>
                  <a:t>01</a:t>
                </a:r>
              </a:p>
            </p:txBody>
          </p:sp>
          <p:sp>
            <p:nvSpPr>
              <p:cNvPr id="14" name="Flowchart: Connector 13"/>
              <p:cNvSpPr/>
              <p:nvPr/>
            </p:nvSpPr>
            <p:spPr>
              <a:xfrm>
                <a:off x="3547484" y="3369833"/>
                <a:ext cx="2457569" cy="2457569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-4671226" y="3480159"/>
            <a:ext cx="4641918" cy="3326682"/>
            <a:chOff x="12015093" y="3369833"/>
            <a:chExt cx="4641918" cy="3326682"/>
          </a:xfrm>
        </p:grpSpPr>
        <p:sp>
          <p:nvSpPr>
            <p:cNvPr id="3" name="TextBox 16"/>
            <p:cNvSpPr txBox="1"/>
            <p:nvPr/>
          </p:nvSpPr>
          <p:spPr>
            <a:xfrm>
              <a:off x="13415639" y="6170730"/>
              <a:ext cx="1840825" cy="5257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80"/>
                </a:lnSpc>
                <a:spcBef>
                  <a:spcPct val="0"/>
                </a:spcBef>
              </a:pPr>
              <a:r>
                <a:rPr lang="en-US" sz="4000" b="1" dirty="0" err="1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Cơ</a:t>
              </a:r>
              <a:r>
                <a:rPr lang="en-US" sz="4000" b="1" dirty="0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 </a:t>
              </a:r>
              <a:r>
                <a:rPr lang="en-US" sz="4000" b="1" dirty="0" err="1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chế</a:t>
              </a:r>
              <a:endParaRPr lang="en-US" sz="40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2015093" y="3369833"/>
              <a:ext cx="4641918" cy="2457569"/>
              <a:chOff x="10917274" y="3606073"/>
              <a:chExt cx="4641918" cy="2457569"/>
            </a:xfrm>
          </p:grpSpPr>
          <p:sp>
            <p:nvSpPr>
              <p:cNvPr id="5" name="TextBox 12"/>
              <p:cNvSpPr txBox="1"/>
              <p:nvPr/>
            </p:nvSpPr>
            <p:spPr>
              <a:xfrm>
                <a:off x="10917274" y="4395685"/>
                <a:ext cx="4641918" cy="124393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9690"/>
                  </a:lnSpc>
                </a:pPr>
                <a:r>
                  <a:rPr lang="en-US" sz="9500" b="1" dirty="0">
                    <a:latin typeface="Times New Roman" panose="02020603050405020304" pitchFamily="18" charset="0"/>
                    <a:ea typeface="Saira Condensed Medium" panose="00000606000000000000"/>
                    <a:cs typeface="Times New Roman" panose="02020603050405020304" pitchFamily="18" charset="0"/>
                    <a:sym typeface="Saira Condensed Medium" panose="00000606000000000000"/>
                  </a:rPr>
                  <a:t>02</a:t>
                </a:r>
              </a:p>
            </p:txBody>
          </p:sp>
          <p:sp>
            <p:nvSpPr>
              <p:cNvPr id="6" name="Flowchart: Connector 5"/>
              <p:cNvSpPr/>
              <p:nvPr/>
            </p:nvSpPr>
            <p:spPr>
              <a:xfrm>
                <a:off x="12009449" y="3606073"/>
                <a:ext cx="2457569" cy="2457569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5" name="TextBox 7"/>
          <p:cNvSpPr txBox="1"/>
          <p:nvPr/>
        </p:nvSpPr>
        <p:spPr>
          <a:xfrm>
            <a:off x="18311446" y="705575"/>
            <a:ext cx="6629518" cy="572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5"/>
              </a:lnSpc>
              <a:spcBef>
                <a:spcPct val="0"/>
              </a:spcBef>
            </a:pPr>
            <a:r>
              <a:rPr lang="en-US" sz="420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Gồm</a:t>
            </a:r>
            <a:r>
              <a:rPr lang="en-US" sz="42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20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hai</a:t>
            </a:r>
            <a:r>
              <a:rPr lang="en-US" sz="42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20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thao</a:t>
            </a:r>
            <a:r>
              <a:rPr lang="en-US" sz="42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20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tác</a:t>
            </a:r>
            <a:r>
              <a:rPr lang="en-US" sz="42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20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chính</a:t>
            </a:r>
            <a:endParaRPr lang="en-US" sz="4200" b="1" dirty="0">
              <a:latin typeface="Times New Roman" panose="02020603050405020304" pitchFamily="18" charset="0"/>
              <a:ea typeface="TT Commons Pro Expanded" panose="020B0103030102020204"/>
              <a:cs typeface="Times New Roman" panose="02020603050405020304" pitchFamily="18" charset="0"/>
              <a:sym typeface="TT Commons Pro Expanded" panose="020B0103030102020204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19005456" y="1562100"/>
            <a:ext cx="13335000" cy="74825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08660" lvl="1" indent="-354330" algn="l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P (wait):</a:t>
            </a:r>
          </a:p>
          <a:p>
            <a:pPr marL="1416685" lvl="2" indent="-472440" algn="l">
              <a:lnSpc>
                <a:spcPct val="150000"/>
              </a:lnSpc>
              <a:spcBef>
                <a:spcPct val="0"/>
              </a:spcBef>
              <a:buFont typeface="Arial" panose="020B0604020202020204"/>
              <a:buChar char="⚬"/>
            </a:pP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Khi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một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tiến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trình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muốn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sử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dụng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tài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nguyên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,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nó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gọi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lệnh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P (wait).</a:t>
            </a:r>
          </a:p>
          <a:p>
            <a:pPr marL="1416685" lvl="2" indent="-472440" algn="l">
              <a:lnSpc>
                <a:spcPct val="150000"/>
              </a:lnSpc>
              <a:spcBef>
                <a:spcPct val="0"/>
              </a:spcBef>
              <a:buFont typeface="Arial" panose="020B0604020202020204"/>
              <a:buChar char="⚬"/>
            </a:pP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Giảm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giá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trị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semaphore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đi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1 (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sử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dụng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tài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nguyên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).</a:t>
            </a:r>
          </a:p>
          <a:p>
            <a:pPr marL="1416685" lvl="2" indent="-472440" algn="l">
              <a:lnSpc>
                <a:spcPct val="150000"/>
              </a:lnSpc>
              <a:spcBef>
                <a:spcPct val="0"/>
              </a:spcBef>
              <a:buFont typeface="Arial" panose="020B0604020202020204"/>
              <a:buChar char="⚬"/>
            </a:pP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Nếu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giá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trị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semaphore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đang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là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0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,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tiến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trình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phải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chờ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cho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đến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khi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tài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nguyên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sẵn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sàng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.</a:t>
            </a:r>
          </a:p>
          <a:p>
            <a:pPr marL="708660" lvl="1" indent="-354330" algn="l">
              <a:lnSpc>
                <a:spcPct val="1500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V (signal):</a:t>
            </a:r>
          </a:p>
          <a:p>
            <a:pPr marL="1416685" lvl="2" indent="-472440" algn="l">
              <a:lnSpc>
                <a:spcPct val="150000"/>
              </a:lnSpc>
              <a:spcBef>
                <a:spcPct val="0"/>
              </a:spcBef>
              <a:buFont typeface="Arial" panose="020B0604020202020204"/>
              <a:buChar char="⚬"/>
            </a:pP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Sau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khi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tiến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trình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hoàn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thành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việc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sử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dụng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tài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nguyên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,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nó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gọi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lệnh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V (signal).</a:t>
            </a:r>
          </a:p>
          <a:p>
            <a:pPr marL="1416685" lvl="2" indent="-472440" algn="l">
              <a:lnSpc>
                <a:spcPct val="150000"/>
              </a:lnSpc>
              <a:spcBef>
                <a:spcPct val="0"/>
              </a:spcBef>
              <a:buFont typeface="Arial" panose="020B0604020202020204"/>
              <a:buChar char="⚬"/>
            </a:pP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Tăng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giá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trị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semaphore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lên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1 (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giải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phóng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tài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nguyên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).</a:t>
            </a:r>
          </a:p>
          <a:p>
            <a:pPr marL="1416685" lvl="2" indent="-472440" algn="l">
              <a:lnSpc>
                <a:spcPct val="150000"/>
              </a:lnSpc>
              <a:spcBef>
                <a:spcPct val="0"/>
              </a:spcBef>
              <a:buFont typeface="Arial" panose="020B0604020202020204"/>
              <a:buChar char="⚬"/>
            </a:pP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Thông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báo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cho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các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tiến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trình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đang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chờ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rằng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tài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nguyên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đã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sẵn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sàng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.</a:t>
            </a:r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3573190" y="705575"/>
            <a:ext cx="6629518" cy="572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5"/>
              </a:lnSpc>
              <a:spcBef>
                <a:spcPct val="0"/>
              </a:spcBef>
            </a:pPr>
            <a:r>
              <a:rPr lang="en-US" sz="420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Gồm</a:t>
            </a:r>
            <a:r>
              <a:rPr lang="en-US" sz="42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20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hai</a:t>
            </a:r>
            <a:r>
              <a:rPr lang="en-US" sz="42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20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thao</a:t>
            </a:r>
            <a:r>
              <a:rPr lang="en-US" sz="42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20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tác</a:t>
            </a:r>
            <a:r>
              <a:rPr lang="en-US" sz="42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420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chính</a:t>
            </a:r>
            <a:endParaRPr lang="en-US" sz="4200" b="1" dirty="0">
              <a:latin typeface="Times New Roman" panose="02020603050405020304" pitchFamily="18" charset="0"/>
              <a:ea typeface="TT Commons Pro Expanded" panose="020B0103030102020204"/>
              <a:cs typeface="Times New Roman" panose="02020603050405020304" pitchFamily="18" charset="0"/>
              <a:sym typeface="TT Commons Pro Expanded" panose="020B010303010202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67200" y="1562100"/>
            <a:ext cx="13335000" cy="74825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08660" lvl="1" indent="-354330" algn="l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P (wait):</a:t>
            </a:r>
          </a:p>
          <a:p>
            <a:pPr marL="1416685" lvl="2" indent="-472440" algn="l">
              <a:lnSpc>
                <a:spcPct val="150000"/>
              </a:lnSpc>
              <a:spcBef>
                <a:spcPct val="0"/>
              </a:spcBef>
              <a:buFont typeface="Arial" panose="020B0604020202020204"/>
              <a:buChar char="⚬"/>
            </a:pP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Khi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một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tiến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trình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muốn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sử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dụng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tài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nguyên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,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nó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gọi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lệnh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P (wait).</a:t>
            </a:r>
          </a:p>
          <a:p>
            <a:pPr marL="1416685" lvl="2" indent="-472440" algn="l">
              <a:lnSpc>
                <a:spcPct val="150000"/>
              </a:lnSpc>
              <a:spcBef>
                <a:spcPct val="0"/>
              </a:spcBef>
              <a:buFont typeface="Arial" panose="020B0604020202020204"/>
              <a:buChar char="⚬"/>
            </a:pP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Giảm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giá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trị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semaphore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đi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1 (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sử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dụng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tài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nguyên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).</a:t>
            </a:r>
          </a:p>
          <a:p>
            <a:pPr marL="1416685" lvl="2" indent="-472440" algn="l">
              <a:lnSpc>
                <a:spcPct val="150000"/>
              </a:lnSpc>
              <a:spcBef>
                <a:spcPct val="0"/>
              </a:spcBef>
              <a:buFont typeface="Arial" panose="020B0604020202020204"/>
              <a:buChar char="⚬"/>
            </a:pP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Nếu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giá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trị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semaphore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đang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là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0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,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tiến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trình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phải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chờ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cho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đến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khi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tài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nguyên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sẵn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sàng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.</a:t>
            </a:r>
          </a:p>
          <a:p>
            <a:pPr marL="708660" lvl="1" indent="-354330" algn="l">
              <a:lnSpc>
                <a:spcPct val="1500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V (signal):</a:t>
            </a:r>
          </a:p>
          <a:p>
            <a:pPr marL="1416685" lvl="2" indent="-472440" algn="l">
              <a:lnSpc>
                <a:spcPct val="150000"/>
              </a:lnSpc>
              <a:spcBef>
                <a:spcPct val="0"/>
              </a:spcBef>
              <a:buFont typeface="Arial" panose="020B0604020202020204"/>
              <a:buChar char="⚬"/>
            </a:pP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Sau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khi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tiến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trình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hoàn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thành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việc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sử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dụng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tài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nguyên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,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nó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gọi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lệnh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V (signal).</a:t>
            </a:r>
          </a:p>
          <a:p>
            <a:pPr marL="1416685" lvl="2" indent="-472440" algn="l">
              <a:lnSpc>
                <a:spcPct val="150000"/>
              </a:lnSpc>
              <a:spcBef>
                <a:spcPct val="0"/>
              </a:spcBef>
              <a:buFont typeface="Arial" panose="020B0604020202020204"/>
              <a:buChar char="⚬"/>
            </a:pP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Tăng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giá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trị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semaphore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lên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1 (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giải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phóng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tài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nguyên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).</a:t>
            </a:r>
          </a:p>
          <a:p>
            <a:pPr marL="1416685" lvl="2" indent="-472440" algn="l">
              <a:lnSpc>
                <a:spcPct val="150000"/>
              </a:lnSpc>
              <a:spcBef>
                <a:spcPct val="0"/>
              </a:spcBef>
              <a:buFont typeface="Arial" panose="020B0604020202020204"/>
              <a:buChar char="⚬"/>
            </a:pP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Thông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báo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cho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các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tiến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trình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đang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chờ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rằng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tài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nguyên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đã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sẵn</a:t>
            </a:r>
            <a:r>
              <a:rPr lang="en-US" sz="328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</a:t>
            </a:r>
            <a:r>
              <a:rPr lang="en-US" sz="328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sàng</a:t>
            </a:r>
            <a:r>
              <a:rPr lang="en-US" sz="3280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5800" y="3480159"/>
            <a:ext cx="4641918" cy="3326682"/>
            <a:chOff x="12015093" y="3369833"/>
            <a:chExt cx="4641918" cy="3326682"/>
          </a:xfrm>
        </p:grpSpPr>
        <p:sp>
          <p:nvSpPr>
            <p:cNvPr id="10" name="TextBox 16"/>
            <p:cNvSpPr txBox="1"/>
            <p:nvPr/>
          </p:nvSpPr>
          <p:spPr>
            <a:xfrm>
              <a:off x="13415639" y="6170730"/>
              <a:ext cx="1840825" cy="5257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80"/>
                </a:lnSpc>
                <a:spcBef>
                  <a:spcPct val="0"/>
                </a:spcBef>
              </a:pPr>
              <a:r>
                <a:rPr lang="en-US" sz="4000" b="1" dirty="0" err="1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Cơ</a:t>
              </a:r>
              <a:r>
                <a:rPr lang="en-US" sz="4000" b="1" dirty="0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 </a:t>
              </a:r>
              <a:r>
                <a:rPr lang="en-US" sz="4000" b="1" dirty="0" err="1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chế</a:t>
              </a:r>
              <a:endParaRPr lang="en-US" sz="40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2015093" y="3369833"/>
              <a:ext cx="4641918" cy="2457569"/>
              <a:chOff x="10917274" y="3606073"/>
              <a:chExt cx="4641918" cy="2457569"/>
            </a:xfrm>
          </p:grpSpPr>
          <p:sp>
            <p:nvSpPr>
              <p:cNvPr id="12" name="TextBox 12"/>
              <p:cNvSpPr txBox="1"/>
              <p:nvPr/>
            </p:nvSpPr>
            <p:spPr>
              <a:xfrm>
                <a:off x="10917274" y="4395685"/>
                <a:ext cx="4641918" cy="124393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9690"/>
                  </a:lnSpc>
                </a:pPr>
                <a:r>
                  <a:rPr lang="en-US" sz="9500" b="1" dirty="0">
                    <a:latin typeface="Times New Roman" panose="02020603050405020304" pitchFamily="18" charset="0"/>
                    <a:ea typeface="Saira Condensed Medium" panose="00000606000000000000"/>
                    <a:cs typeface="Times New Roman" panose="02020603050405020304" pitchFamily="18" charset="0"/>
                    <a:sym typeface="Saira Condensed Medium" panose="00000606000000000000"/>
                  </a:rPr>
                  <a:t>02</a:t>
                </a:r>
              </a:p>
            </p:txBody>
          </p:sp>
          <p:sp>
            <p:nvSpPr>
              <p:cNvPr id="13" name="Flowchart: Connector 12"/>
              <p:cNvSpPr/>
              <p:nvPr/>
            </p:nvSpPr>
            <p:spPr>
              <a:xfrm>
                <a:off x="12009449" y="3606073"/>
                <a:ext cx="2457569" cy="2457569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-4863051" y="3473494"/>
            <a:ext cx="4641918" cy="3340011"/>
            <a:chOff x="6823041" y="3369833"/>
            <a:chExt cx="4641918" cy="3340011"/>
          </a:xfrm>
        </p:grpSpPr>
        <p:sp>
          <p:nvSpPr>
            <p:cNvPr id="15" name="TextBox 15"/>
            <p:cNvSpPr txBox="1"/>
            <p:nvPr/>
          </p:nvSpPr>
          <p:spPr>
            <a:xfrm>
              <a:off x="7977485" y="6170730"/>
              <a:ext cx="2333030" cy="5391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80"/>
                </a:lnSpc>
                <a:spcBef>
                  <a:spcPct val="0"/>
                </a:spcBef>
              </a:pPr>
              <a:r>
                <a:rPr lang="en-US" sz="4000" b="1" dirty="0" err="1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Khái</a:t>
              </a:r>
              <a:r>
                <a:rPr lang="en-US" sz="4000" b="1" dirty="0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 </a:t>
              </a:r>
              <a:r>
                <a:rPr lang="en-US" sz="4000" b="1" dirty="0" err="1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niệm</a:t>
              </a:r>
              <a:endParaRPr lang="en-US" sz="40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823041" y="3369833"/>
              <a:ext cx="4641918" cy="2457569"/>
              <a:chOff x="6823041" y="3706374"/>
              <a:chExt cx="4641918" cy="2457569"/>
            </a:xfrm>
          </p:grpSpPr>
          <p:sp>
            <p:nvSpPr>
              <p:cNvPr id="17" name="TextBox 11"/>
              <p:cNvSpPr txBox="1"/>
              <p:nvPr/>
            </p:nvSpPr>
            <p:spPr>
              <a:xfrm>
                <a:off x="6823041" y="4444818"/>
                <a:ext cx="4641918" cy="129843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9690"/>
                  </a:lnSpc>
                </a:pPr>
                <a:r>
                  <a:rPr lang="en-US" sz="9500" b="1" dirty="0">
                    <a:latin typeface="Saira Condensed Medium" panose="00000606000000000000"/>
                    <a:ea typeface="Saira Condensed Medium" panose="00000606000000000000"/>
                    <a:cs typeface="Saira Condensed Medium" panose="00000606000000000000"/>
                    <a:sym typeface="Saira Condensed Medium" panose="00000606000000000000"/>
                  </a:rPr>
                  <a:t>01</a:t>
                </a:r>
              </a:p>
            </p:txBody>
          </p:sp>
          <p:sp>
            <p:nvSpPr>
              <p:cNvPr id="18" name="Flowchart: Connector 17"/>
              <p:cNvSpPr/>
              <p:nvPr/>
            </p:nvSpPr>
            <p:spPr>
              <a:xfrm>
                <a:off x="7915216" y="3706374"/>
                <a:ext cx="2457569" cy="2457569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-4831395" y="3473494"/>
            <a:ext cx="4641918" cy="3340011"/>
            <a:chOff x="6823041" y="3369833"/>
            <a:chExt cx="4641918" cy="3340011"/>
          </a:xfrm>
        </p:grpSpPr>
        <p:sp>
          <p:nvSpPr>
            <p:cNvPr id="3" name="TextBox 15"/>
            <p:cNvSpPr txBox="1"/>
            <p:nvPr/>
          </p:nvSpPr>
          <p:spPr>
            <a:xfrm>
              <a:off x="7977485" y="6170730"/>
              <a:ext cx="2333030" cy="5391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80"/>
                </a:lnSpc>
                <a:spcBef>
                  <a:spcPct val="0"/>
                </a:spcBef>
              </a:pPr>
              <a:r>
                <a:rPr lang="en-US" sz="4000" b="1" dirty="0" err="1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Phân</a:t>
              </a:r>
              <a:r>
                <a:rPr lang="en-US" sz="4000" b="1" dirty="0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 </a:t>
              </a:r>
              <a:r>
                <a:rPr lang="en-US" sz="4000" b="1" dirty="0" err="1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loại</a:t>
              </a:r>
              <a:endParaRPr lang="en-US" sz="40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823041" y="3369833"/>
              <a:ext cx="4641918" cy="2457569"/>
              <a:chOff x="6823041" y="3706374"/>
              <a:chExt cx="4641918" cy="2457569"/>
            </a:xfrm>
          </p:grpSpPr>
          <p:sp>
            <p:nvSpPr>
              <p:cNvPr id="5" name="TextBox 11"/>
              <p:cNvSpPr txBox="1"/>
              <p:nvPr/>
            </p:nvSpPr>
            <p:spPr>
              <a:xfrm>
                <a:off x="6823041" y="4444818"/>
                <a:ext cx="4641918" cy="129843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9690"/>
                  </a:lnSpc>
                </a:pPr>
                <a:r>
                  <a:rPr lang="en-US" sz="9500" b="1" dirty="0">
                    <a:latin typeface="Saira Condensed Medium" panose="00000606000000000000"/>
                    <a:ea typeface="Saira Condensed Medium" panose="00000606000000000000"/>
                    <a:cs typeface="Saira Condensed Medium" panose="00000606000000000000"/>
                    <a:sym typeface="Saira Condensed Medium" panose="00000606000000000000"/>
                  </a:rPr>
                  <a:t>03</a:t>
                </a:r>
              </a:p>
            </p:txBody>
          </p:sp>
          <p:sp>
            <p:nvSpPr>
              <p:cNvPr id="6" name="Flowchart: Connector 5"/>
              <p:cNvSpPr/>
              <p:nvPr/>
            </p:nvSpPr>
            <p:spPr>
              <a:xfrm>
                <a:off x="7915216" y="3706374"/>
                <a:ext cx="2457569" cy="2457569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TextBox 7"/>
          <p:cNvSpPr txBox="1"/>
          <p:nvPr/>
        </p:nvSpPr>
        <p:spPr>
          <a:xfrm>
            <a:off x="18686585" y="1223819"/>
            <a:ext cx="5181600" cy="893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0" lvl="1" indent="-345440" algn="just">
              <a:lnSpc>
                <a:spcPct val="1500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44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Binary Semaphore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354800" y="2315861"/>
            <a:ext cx="11277600" cy="711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 trị</a:t>
            </a:r>
            <a:r>
              <a:rPr lang="vi-VN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 hoặc 1</a:t>
            </a: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+  </a:t>
            </a:r>
            <a:r>
              <a:rPr lang="vi-VN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 đích: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 lý tài nguyên chỉ có một đơn vị.</a:t>
            </a: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Giống như một công tắc bật/tắt (On/Off).</a:t>
            </a: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</a:t>
            </a:r>
            <a:r>
              <a:rPr lang="vi-VN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động: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(Bật): Tài nguyên sẵn sàng để sử dụng.</a:t>
            </a: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(Tắt): Tài nguyên đang bị sử dụng, các tiến trình phải chờ.</a:t>
            </a: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2" name="Rectangle: Rounded Corners 21"/>
          <p:cNvSpPr/>
          <p:nvPr/>
        </p:nvSpPr>
        <p:spPr>
          <a:xfrm rot="9000000" flipV="1">
            <a:off x="19434452" y="8237969"/>
            <a:ext cx="1489880" cy="1489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Planet Satur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-4025523" y="-9084"/>
            <a:ext cx="3472351" cy="3472351"/>
          </a:xfrm>
          <a:prstGeom prst="rect">
            <a:avLst/>
          </a:prstGeom>
        </p:spPr>
      </p:pic>
      <p:sp>
        <p:nvSpPr>
          <p:cNvPr id="24" name="Rectangle: Rounded Corners 23"/>
          <p:cNvSpPr/>
          <p:nvPr/>
        </p:nvSpPr>
        <p:spPr>
          <a:xfrm rot="19800000" flipV="1">
            <a:off x="20463160" y="5438844"/>
            <a:ext cx="706287" cy="7062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5800" y="3473494"/>
            <a:ext cx="4641918" cy="3340011"/>
            <a:chOff x="6823041" y="3369833"/>
            <a:chExt cx="4641918" cy="3340011"/>
          </a:xfrm>
        </p:grpSpPr>
        <p:sp>
          <p:nvSpPr>
            <p:cNvPr id="3" name="TextBox 15"/>
            <p:cNvSpPr txBox="1"/>
            <p:nvPr/>
          </p:nvSpPr>
          <p:spPr>
            <a:xfrm>
              <a:off x="7977485" y="6170730"/>
              <a:ext cx="2333030" cy="5391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80"/>
                </a:lnSpc>
                <a:spcBef>
                  <a:spcPct val="0"/>
                </a:spcBef>
              </a:pPr>
              <a:r>
                <a:rPr lang="en-US" sz="4000" b="1" dirty="0" err="1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Phân</a:t>
              </a:r>
              <a:r>
                <a:rPr lang="en-US" sz="4000" b="1" dirty="0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 </a:t>
              </a:r>
              <a:r>
                <a:rPr lang="en-US" sz="4000" b="1" dirty="0" err="1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loại</a:t>
              </a:r>
              <a:endParaRPr lang="en-US" sz="40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823041" y="3369833"/>
              <a:ext cx="4641918" cy="2457569"/>
              <a:chOff x="6823041" y="3706374"/>
              <a:chExt cx="4641918" cy="2457569"/>
            </a:xfrm>
          </p:grpSpPr>
          <p:sp>
            <p:nvSpPr>
              <p:cNvPr id="5" name="TextBox 11"/>
              <p:cNvSpPr txBox="1"/>
              <p:nvPr/>
            </p:nvSpPr>
            <p:spPr>
              <a:xfrm>
                <a:off x="6823041" y="4444818"/>
                <a:ext cx="4641918" cy="129843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9690"/>
                  </a:lnSpc>
                </a:pPr>
                <a:r>
                  <a:rPr lang="en-US" sz="9500" b="1" dirty="0">
                    <a:latin typeface="Saira Condensed Medium" panose="00000606000000000000"/>
                    <a:ea typeface="Saira Condensed Medium" panose="00000606000000000000"/>
                    <a:cs typeface="Saira Condensed Medium" panose="00000606000000000000"/>
                    <a:sym typeface="Saira Condensed Medium" panose="00000606000000000000"/>
                  </a:rPr>
                  <a:t>03</a:t>
                </a:r>
              </a:p>
            </p:txBody>
          </p:sp>
          <p:sp>
            <p:nvSpPr>
              <p:cNvPr id="6" name="Flowchart: Connector 5"/>
              <p:cNvSpPr/>
              <p:nvPr/>
            </p:nvSpPr>
            <p:spPr>
              <a:xfrm>
                <a:off x="7915216" y="3706374"/>
                <a:ext cx="2457569" cy="2457569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TextBox 7"/>
          <p:cNvSpPr txBox="1"/>
          <p:nvPr/>
        </p:nvSpPr>
        <p:spPr>
          <a:xfrm>
            <a:off x="5638800" y="1223819"/>
            <a:ext cx="5181600" cy="893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0" lvl="1" indent="-345440" algn="just">
              <a:lnSpc>
                <a:spcPct val="1500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44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Binary Semaphore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-5307482" y="3473495"/>
            <a:ext cx="4641918" cy="3340011"/>
            <a:chOff x="1630989" y="3369833"/>
            <a:chExt cx="4641918" cy="3340011"/>
          </a:xfrm>
        </p:grpSpPr>
        <p:sp>
          <p:nvSpPr>
            <p:cNvPr id="11" name="TextBox 14"/>
            <p:cNvSpPr txBox="1"/>
            <p:nvPr/>
          </p:nvSpPr>
          <p:spPr>
            <a:xfrm>
              <a:off x="2723164" y="6170730"/>
              <a:ext cx="2457569" cy="5391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80"/>
                </a:lnSpc>
                <a:spcBef>
                  <a:spcPct val="0"/>
                </a:spcBef>
              </a:pPr>
              <a:r>
                <a:rPr lang="en-US" sz="4000" b="1" dirty="0" err="1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Cơ</a:t>
              </a:r>
              <a:r>
                <a:rPr lang="en-US" sz="4000" b="1" dirty="0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 </a:t>
              </a:r>
              <a:r>
                <a:rPr lang="en-US" sz="4000" b="1" dirty="0" err="1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chế</a:t>
              </a:r>
              <a:endParaRPr lang="en-US" sz="40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630989" y="3369833"/>
              <a:ext cx="4641918" cy="2457569"/>
              <a:chOff x="2455309" y="3369833"/>
              <a:chExt cx="4641918" cy="2457569"/>
            </a:xfrm>
          </p:grpSpPr>
          <p:sp>
            <p:nvSpPr>
              <p:cNvPr id="13" name="TextBox 10"/>
              <p:cNvSpPr txBox="1"/>
              <p:nvPr/>
            </p:nvSpPr>
            <p:spPr>
              <a:xfrm>
                <a:off x="2455309" y="4116270"/>
                <a:ext cx="4641918" cy="129843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9690"/>
                  </a:lnSpc>
                </a:pPr>
                <a:r>
                  <a:rPr lang="en-US" sz="9500" b="1" dirty="0">
                    <a:latin typeface="Saira Condensed Medium" panose="00000606000000000000"/>
                    <a:ea typeface="Saira Condensed Medium" panose="00000606000000000000"/>
                    <a:cs typeface="Saira Condensed Medium" panose="00000606000000000000"/>
                    <a:sym typeface="Saira Condensed Medium" panose="00000606000000000000"/>
                  </a:rPr>
                  <a:t>02</a:t>
                </a:r>
              </a:p>
            </p:txBody>
          </p:sp>
          <p:sp>
            <p:nvSpPr>
              <p:cNvPr id="14" name="Flowchart: Connector 13"/>
              <p:cNvSpPr/>
              <p:nvPr/>
            </p:nvSpPr>
            <p:spPr>
              <a:xfrm>
                <a:off x="3547484" y="3369833"/>
                <a:ext cx="2457569" cy="2457569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" name="Rectangle: Rounded Corners 14"/>
          <p:cNvSpPr/>
          <p:nvPr/>
        </p:nvSpPr>
        <p:spPr>
          <a:xfrm rot="3600000" flipV="1">
            <a:off x="15866660" y="8237969"/>
            <a:ext cx="1489880" cy="1489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Planet Satur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000">
            <a:off x="390196" y="-9084"/>
            <a:ext cx="3472351" cy="34723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07015" y="2315861"/>
            <a:ext cx="11277600" cy="711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 trị</a:t>
            </a:r>
            <a:r>
              <a:rPr lang="vi-VN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 hoặc 1</a:t>
            </a: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+  </a:t>
            </a:r>
            <a:r>
              <a:rPr lang="vi-VN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 đích: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 lý tài nguyên chỉ có một đơn vị.</a:t>
            </a: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Giống như một công tắc bật/tắt (On/Off).</a:t>
            </a: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</a:t>
            </a:r>
            <a:r>
              <a:rPr lang="vi-VN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động: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(Bật): Tài nguyên sẵn sàng để sử dụng.</a:t>
            </a: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(Tắt): Tài nguyên đang bị sử dụng, các tiến trình phải chờ.</a:t>
            </a: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1401" y="12140812"/>
            <a:ext cx="11134519" cy="7717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 trị</a:t>
            </a:r>
            <a:r>
              <a:rPr lang="vi-VN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Bất kỳ số nguyên dương (&gt; 1)</a:t>
            </a: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 đích: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vi-VN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nhiều tài nguyên giống nhau (có nhiều đơn vị).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>
              <a:lnSpc>
                <a:spcPct val="150000"/>
              </a:lnSpc>
              <a:buFontTx/>
              <a:buChar char="-"/>
            </a:pPr>
            <a:r>
              <a:rPr lang="vi-VN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 dõi số lượng tài nguyên còn sẵn có.</a:t>
            </a: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</a:t>
            </a:r>
            <a:r>
              <a:rPr lang="vi-VN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động: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Mỗi khi một tài nguyên được sử dụng, giảm giá trị Semaphore.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 tài nguyên được giải phóng, tăng giá trị Semaphore.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 giá trị là 0, không còn tài nguyên nào sẵn sàng.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4267984" y="10788450"/>
            <a:ext cx="8000216" cy="893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0" lvl="1" indent="-345440" algn="just">
              <a:lnSpc>
                <a:spcPct val="1500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440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Couting</a:t>
            </a:r>
            <a:r>
              <a:rPr lang="en-US" sz="44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Semaphore</a:t>
            </a:r>
          </a:p>
        </p:txBody>
      </p:sp>
      <p:sp>
        <p:nvSpPr>
          <p:cNvPr id="19" name="Rectangle: Rounded Corners 18"/>
          <p:cNvSpPr/>
          <p:nvPr/>
        </p:nvSpPr>
        <p:spPr>
          <a:xfrm rot="14400000" flipV="1">
            <a:off x="16895368" y="5438844"/>
            <a:ext cx="706287" cy="7062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61401" y="1950099"/>
            <a:ext cx="11134519" cy="6898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 trị</a:t>
            </a:r>
            <a:r>
              <a:rPr lang="vi-VN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Bất kỳ số nguyên dương (&gt; 1)</a:t>
            </a: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 đích: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vi-VN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nhiều tài nguyên giống nhau (có nhiều đơn vị).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>
              <a:lnSpc>
                <a:spcPct val="150000"/>
              </a:lnSpc>
              <a:buFontTx/>
              <a:buChar char="-"/>
            </a:pPr>
            <a:r>
              <a:rPr lang="vi-VN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 dõi số lượng tài nguyên còn sẵn có.</a:t>
            </a: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</a:t>
            </a:r>
            <a:r>
              <a:rPr lang="vi-VN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động: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Mỗi khi một tài nguyên được sử dụng, giảm giá trị Semaphore.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 tài nguyên được giải phóng, tăng giá trị Semaphore.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 giá trị là 0, không còn tài nguyên nào sẵn sàng.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5800" y="3473494"/>
            <a:ext cx="4641918" cy="3340011"/>
            <a:chOff x="6823041" y="3369833"/>
            <a:chExt cx="4641918" cy="3340011"/>
          </a:xfrm>
        </p:grpSpPr>
        <p:sp>
          <p:nvSpPr>
            <p:cNvPr id="3" name="TextBox 15"/>
            <p:cNvSpPr txBox="1"/>
            <p:nvPr/>
          </p:nvSpPr>
          <p:spPr>
            <a:xfrm>
              <a:off x="7977485" y="6170730"/>
              <a:ext cx="2333030" cy="5391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80"/>
                </a:lnSpc>
                <a:spcBef>
                  <a:spcPct val="0"/>
                </a:spcBef>
              </a:pPr>
              <a:r>
                <a:rPr lang="en-US" sz="4000" b="1" dirty="0" err="1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Phân</a:t>
              </a:r>
              <a:r>
                <a:rPr lang="en-US" sz="4000" b="1" dirty="0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 </a:t>
              </a:r>
              <a:r>
                <a:rPr lang="en-US" sz="4000" b="1" dirty="0" err="1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loại</a:t>
              </a:r>
              <a:endParaRPr lang="en-US" sz="40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823041" y="3369833"/>
              <a:ext cx="4641918" cy="2457569"/>
              <a:chOff x="6823041" y="3706374"/>
              <a:chExt cx="4641918" cy="2457569"/>
            </a:xfrm>
          </p:grpSpPr>
          <p:sp>
            <p:nvSpPr>
              <p:cNvPr id="5" name="TextBox 11"/>
              <p:cNvSpPr txBox="1"/>
              <p:nvPr/>
            </p:nvSpPr>
            <p:spPr>
              <a:xfrm>
                <a:off x="6823041" y="4444818"/>
                <a:ext cx="4641918" cy="129843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9690"/>
                  </a:lnSpc>
                </a:pPr>
                <a:r>
                  <a:rPr lang="en-US" sz="9500" b="1" dirty="0">
                    <a:latin typeface="Saira Condensed Medium" panose="00000606000000000000"/>
                    <a:ea typeface="Saira Condensed Medium" panose="00000606000000000000"/>
                    <a:cs typeface="Saira Condensed Medium" panose="00000606000000000000"/>
                    <a:sym typeface="Saira Condensed Medium" panose="00000606000000000000"/>
                  </a:rPr>
                  <a:t>03</a:t>
                </a:r>
              </a:p>
            </p:txBody>
          </p:sp>
          <p:sp>
            <p:nvSpPr>
              <p:cNvPr id="6" name="Flowchart: Connector 5"/>
              <p:cNvSpPr/>
              <p:nvPr/>
            </p:nvSpPr>
            <p:spPr>
              <a:xfrm>
                <a:off x="7915216" y="3706374"/>
                <a:ext cx="2457569" cy="2457569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TextBox 7"/>
          <p:cNvSpPr txBox="1"/>
          <p:nvPr/>
        </p:nvSpPr>
        <p:spPr>
          <a:xfrm>
            <a:off x="4267984" y="597737"/>
            <a:ext cx="8000216" cy="893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0" lvl="1" indent="-345440" algn="just">
              <a:lnSpc>
                <a:spcPct val="1500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4400" b="1" dirty="0" err="1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Couting</a:t>
            </a:r>
            <a:r>
              <a:rPr lang="en-US" sz="44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rPr>
              <a:t> Semaphore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-5307482" y="3473495"/>
            <a:ext cx="4641918" cy="3340011"/>
            <a:chOff x="1630989" y="3369833"/>
            <a:chExt cx="4641918" cy="3340011"/>
          </a:xfrm>
        </p:grpSpPr>
        <p:sp>
          <p:nvSpPr>
            <p:cNvPr id="11" name="TextBox 14"/>
            <p:cNvSpPr txBox="1"/>
            <p:nvPr/>
          </p:nvSpPr>
          <p:spPr>
            <a:xfrm>
              <a:off x="2723164" y="6170730"/>
              <a:ext cx="2457569" cy="5391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80"/>
                </a:lnSpc>
                <a:spcBef>
                  <a:spcPct val="0"/>
                </a:spcBef>
              </a:pPr>
              <a:r>
                <a:rPr lang="en-US" sz="4000" b="1" dirty="0" err="1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Cơ</a:t>
              </a:r>
              <a:r>
                <a:rPr lang="en-US" sz="4000" b="1" dirty="0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 </a:t>
              </a:r>
              <a:r>
                <a:rPr lang="en-US" sz="4000" b="1" dirty="0" err="1">
                  <a:latin typeface="Times New Roman" panose="02020603050405020304" pitchFamily="18" charset="0"/>
                  <a:ea typeface="TT Commons Pro Expanded" panose="020B0103030102020204"/>
                  <a:cs typeface="Times New Roman" panose="02020603050405020304" pitchFamily="18" charset="0"/>
                  <a:sym typeface="TT Commons Pro Expanded" panose="020B0103030102020204"/>
                </a:rPr>
                <a:t>chế</a:t>
              </a:r>
              <a:endParaRPr lang="en-US" sz="4000" b="1" dirty="0">
                <a:latin typeface="Times New Roman" panose="02020603050405020304" pitchFamily="18" charset="0"/>
                <a:ea typeface="TT Commons Pro Expanded" panose="020B0103030102020204"/>
                <a:cs typeface="Times New Roman" panose="02020603050405020304" pitchFamily="18" charset="0"/>
                <a:sym typeface="TT Commons Pro Expanded" panose="020B0103030102020204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630989" y="3369833"/>
              <a:ext cx="4641918" cy="2457569"/>
              <a:chOff x="2455309" y="3369833"/>
              <a:chExt cx="4641918" cy="2457569"/>
            </a:xfrm>
          </p:grpSpPr>
          <p:sp>
            <p:nvSpPr>
              <p:cNvPr id="13" name="TextBox 10"/>
              <p:cNvSpPr txBox="1"/>
              <p:nvPr/>
            </p:nvSpPr>
            <p:spPr>
              <a:xfrm>
                <a:off x="2455309" y="4116270"/>
                <a:ext cx="4641918" cy="129843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9690"/>
                  </a:lnSpc>
                </a:pPr>
                <a:r>
                  <a:rPr lang="en-US" sz="9500" b="1" dirty="0">
                    <a:latin typeface="Saira Condensed Medium" panose="00000606000000000000"/>
                    <a:ea typeface="Saira Condensed Medium" panose="00000606000000000000"/>
                    <a:cs typeface="Saira Condensed Medium" panose="00000606000000000000"/>
                    <a:sym typeface="Saira Condensed Medium" panose="00000606000000000000"/>
                  </a:rPr>
                  <a:t>02</a:t>
                </a:r>
              </a:p>
            </p:txBody>
          </p:sp>
          <p:sp>
            <p:nvSpPr>
              <p:cNvPr id="14" name="Flowchart: Connector 13"/>
              <p:cNvSpPr/>
              <p:nvPr/>
            </p:nvSpPr>
            <p:spPr>
              <a:xfrm>
                <a:off x="3547484" y="3369833"/>
                <a:ext cx="2457569" cy="2457569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" name="Rectangle: Rounded Corners 14"/>
          <p:cNvSpPr/>
          <p:nvPr/>
        </p:nvSpPr>
        <p:spPr>
          <a:xfrm rot="8100000" flipV="1">
            <a:off x="15866660" y="1800136"/>
            <a:ext cx="1489880" cy="1489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 rot="14400000" flipV="1">
            <a:off x="16895368" y="534467"/>
            <a:ext cx="706287" cy="7062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Planet Satur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390194" y="-19831"/>
            <a:ext cx="3472351" cy="3472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26371" y="3337560"/>
            <a:ext cx="14249400" cy="26161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00"/>
              </a:lnSpc>
              <a:spcBef>
                <a:spcPct val="0"/>
              </a:spcBef>
            </a:pPr>
            <a:r>
              <a:rPr lang="en-US" sz="100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C. </a:t>
            </a:r>
            <a:r>
              <a:rPr lang="en-US" sz="10000" b="1" dirty="0" err="1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Bài</a:t>
            </a:r>
            <a:r>
              <a:rPr lang="en-US" sz="100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 </a:t>
            </a:r>
            <a:r>
              <a:rPr lang="en-US" sz="10000" b="1" dirty="0" err="1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toán</a:t>
            </a:r>
            <a:r>
              <a:rPr lang="en-US" sz="100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 </a:t>
            </a:r>
            <a:r>
              <a:rPr lang="en-US" sz="10000" b="1" dirty="0" err="1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buổi</a:t>
            </a:r>
            <a:r>
              <a:rPr lang="en-US" sz="100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 </a:t>
            </a:r>
            <a:r>
              <a:rPr lang="en-US" sz="10000" b="1" dirty="0" err="1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ăn</a:t>
            </a:r>
            <a:r>
              <a:rPr lang="en-US" sz="100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 </a:t>
            </a:r>
            <a:r>
              <a:rPr lang="en-US" sz="10000" b="1" dirty="0" err="1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tối</a:t>
            </a:r>
            <a:r>
              <a:rPr lang="en-US" sz="100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 </a:t>
            </a:r>
            <a:r>
              <a:rPr lang="en-US" sz="10000" b="1" dirty="0" err="1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của</a:t>
            </a:r>
            <a:r>
              <a:rPr lang="en-US" sz="100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 </a:t>
            </a:r>
            <a:r>
              <a:rPr lang="en-US" sz="10000" b="1" dirty="0" err="1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các</a:t>
            </a:r>
            <a:r>
              <a:rPr lang="en-US" sz="100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 </a:t>
            </a:r>
            <a:r>
              <a:rPr lang="en-US" sz="10000" b="1" dirty="0" err="1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triết</a:t>
            </a:r>
            <a:r>
              <a:rPr lang="en-US" sz="100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 </a:t>
            </a:r>
            <a:r>
              <a:rPr lang="en-US" sz="10000" b="1" dirty="0" err="1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gia</a:t>
            </a:r>
            <a:endParaRPr lang="en-US" sz="10000" b="1" dirty="0">
              <a:latin typeface="Times New Roman" panose="02020603050405020304" pitchFamily="18" charset="0"/>
              <a:ea typeface="Saira Condensed Medium" panose="00000606000000000000"/>
              <a:cs typeface="Times New Roman" panose="02020603050405020304" pitchFamily="18" charset="0"/>
              <a:sym typeface="Saira Condensed Medium" panose="00000606000000000000"/>
            </a:endParaRPr>
          </a:p>
        </p:txBody>
      </p:sp>
      <p:sp>
        <p:nvSpPr>
          <p:cNvPr id="3" name="Rectangle: Rounded Corners 2"/>
          <p:cNvSpPr/>
          <p:nvPr/>
        </p:nvSpPr>
        <p:spPr>
          <a:xfrm rot="5400000" flipV="1">
            <a:off x="15866660" y="8237969"/>
            <a:ext cx="1489880" cy="1489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/>
          <p:cNvSpPr/>
          <p:nvPr/>
        </p:nvSpPr>
        <p:spPr>
          <a:xfrm rot="10800000" flipV="1">
            <a:off x="15160373" y="6972300"/>
            <a:ext cx="706287" cy="7062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Planet Satur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000">
            <a:off x="390196" y="-9084"/>
            <a:ext cx="3472351" cy="347235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inTitle"/>
          <p:cNvSpPr txBox="1"/>
          <p:nvPr/>
        </p:nvSpPr>
        <p:spPr>
          <a:xfrm>
            <a:off x="2001605" y="-4894257"/>
            <a:ext cx="14284790" cy="4130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00"/>
              </a:lnSpc>
            </a:pPr>
            <a:r>
              <a:rPr lang="en-US" sz="6600" b="1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ĐỒNG BỘ HOÁ TIẾN TRÌNH</a:t>
            </a:r>
          </a:p>
          <a:p>
            <a:pPr algn="ctr">
              <a:lnSpc>
                <a:spcPts val="11100"/>
              </a:lnSpc>
            </a:pPr>
            <a:r>
              <a:rPr lang="en-US" sz="6600" b="1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GIẢI QUYẾT BÀI TOÁN TRIẾT GIA BẰNG SEMOPHORE</a:t>
            </a:r>
          </a:p>
        </p:txBody>
      </p:sp>
      <p:sp>
        <p:nvSpPr>
          <p:cNvPr id="7" name="heading"/>
          <p:cNvSpPr txBox="1"/>
          <p:nvPr/>
        </p:nvSpPr>
        <p:spPr>
          <a:xfrm>
            <a:off x="3729848" y="-6984077"/>
            <a:ext cx="10828304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anva Sans Bold" panose="020B0803030501040103" charset="0"/>
                <a:ea typeface="TT Commons Pro Expanded" panose="020B0103030102020204"/>
                <a:cs typeface="TT Commons Pro Expanded" panose="020B0103030102020204"/>
                <a:sym typeface="TT Commons Pro Expanded" panose="020B0103030102020204"/>
              </a:rPr>
              <a:t>Operating System</a:t>
            </a:r>
          </a:p>
        </p:txBody>
      </p:sp>
      <p:sp>
        <p:nvSpPr>
          <p:cNvPr id="10" name="groupName"/>
          <p:cNvSpPr txBox="1"/>
          <p:nvPr/>
        </p:nvSpPr>
        <p:spPr>
          <a:xfrm>
            <a:off x="4943733" y="11849100"/>
            <a:ext cx="8400534" cy="544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4080"/>
              </a:lnSpc>
              <a:defRPr sz="4000">
                <a:latin typeface="Canva Sans Bold" panose="020B0803030501040103" charset="0"/>
                <a:ea typeface="TT Commons Pro Expanded" panose="020B0103030102020204"/>
                <a:cs typeface="TT Commons Pro Expanded" panose="020B0103030102020204"/>
              </a:defRPr>
            </a:lvl1pPr>
          </a:lstStyle>
          <a:p>
            <a:r>
              <a:rPr lang="en-US" dirty="0" err="1">
                <a:sym typeface="TT Commons Pro Expanded" panose="020B0103030102020204"/>
              </a:rPr>
              <a:t>Nhóm</a:t>
            </a:r>
            <a:r>
              <a:rPr lang="en-US" dirty="0">
                <a:sym typeface="TT Commons Pro Expanded" panose="020B0103030102020204"/>
              </a:rPr>
              <a:t>: SGTH</a:t>
            </a:r>
          </a:p>
        </p:txBody>
      </p:sp>
      <p:sp>
        <p:nvSpPr>
          <p:cNvPr id="15" name="Rectangle: Rounded Corners 14"/>
          <p:cNvSpPr/>
          <p:nvPr/>
        </p:nvSpPr>
        <p:spPr>
          <a:xfrm rot="4500000">
            <a:off x="4924496" y="7491312"/>
            <a:ext cx="1509710" cy="15097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 rot="3600000">
            <a:off x="16076499" y="969242"/>
            <a:ext cx="1239794" cy="12397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/>
          <p:cNvSpPr/>
          <p:nvPr/>
        </p:nvSpPr>
        <p:spPr>
          <a:xfrm rot="2700000">
            <a:off x="1564048" y="4989420"/>
            <a:ext cx="875113" cy="8751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Laptop with phone and calculato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58152" y="6433296"/>
            <a:ext cx="3891804" cy="3891804"/>
          </a:xfrm>
          <a:prstGeom prst="rect">
            <a:avLst/>
          </a:prstGeom>
        </p:spPr>
      </p:pic>
      <p:pic>
        <p:nvPicPr>
          <p:cNvPr id="21" name="Graphic 20" descr="Planet Saturn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700000">
            <a:off x="-77033" y="-93643"/>
            <a:ext cx="3472351" cy="347235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267200" y="3126826"/>
            <a:ext cx="9753600" cy="403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– 2001230753</a:t>
            </a:r>
          </a:p>
          <a:p>
            <a:pPr algn="ctr">
              <a:lnSpc>
                <a:spcPct val="150000"/>
              </a:lnSpc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Vũ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Giang – 2001230197</a:t>
            </a:r>
          </a:p>
          <a:p>
            <a:pPr algn="ctr">
              <a:lnSpc>
                <a:spcPct val="150000"/>
              </a:lnSpc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2001230244</a:t>
            </a:r>
          </a:p>
          <a:p>
            <a:pPr algn="ctr">
              <a:lnSpc>
                <a:spcPct val="150000"/>
              </a:lnSpc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Thành – 2001230893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9614" y="787387"/>
            <a:ext cx="6088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0" y="495883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495883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495883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cartoon of a person eating food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19"/>
            <a:ext cx="18288000" cy="10278081"/>
          </a:xfrm>
          <a:prstGeom prst="rect">
            <a:avLst/>
          </a:prstGeom>
        </p:spPr>
      </p:pic>
      <p:pic>
        <p:nvPicPr>
          <p:cNvPr id="2" name="Graphic 1" descr="Planet Satur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00000">
            <a:off x="-3648402" y="-351213"/>
            <a:ext cx="3472351" cy="3472351"/>
          </a:xfrm>
          <a:prstGeom prst="rect">
            <a:avLst/>
          </a:prstGeom>
        </p:spPr>
      </p:pic>
      <p:pic>
        <p:nvPicPr>
          <p:cNvPr id="4" name="Graphic 3" descr="Laptop with phone and calculato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1400" y="6790657"/>
            <a:ext cx="3891804" cy="38918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14800" y="-1566575"/>
            <a:ext cx="10058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MUTEX LOCK</a:t>
            </a: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14800" y="571500"/>
            <a:ext cx="10058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MUTEX LOCK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28850" y="2337019"/>
            <a:ext cx="13830300" cy="6858000"/>
            <a:chOff x="3657600" y="2337019"/>
            <a:chExt cx="13830300" cy="685800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3657600" y="2337019"/>
              <a:ext cx="13601700" cy="6858000"/>
            </a:xfrm>
            <a:prstGeom prst="roundRect">
              <a:avLst>
                <a:gd name="adj" fmla="val 5385"/>
              </a:avLst>
            </a:prstGeom>
            <a:solidFill>
              <a:schemeClr val="accent1">
                <a:lumMod val="20000"/>
                <a:lumOff val="80000"/>
                <a:alpha val="3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886200" y="2629999"/>
              <a:ext cx="13601700" cy="6272039"/>
              <a:chOff x="4191000" y="2924723"/>
              <a:chExt cx="13601700" cy="6272039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191000" y="2924723"/>
                <a:ext cx="92202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i="0" dirty="0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#define N 5 </a:t>
                </a:r>
                <a:endParaRPr lang="en-US" sz="280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r>
                  <a:rPr lang="en-US" sz="2800" b="0" i="0" dirty="0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int spoons[N] = { 1, 1, 1, 1, 1 };</a:t>
                </a:r>
                <a:endParaRPr lang="en-US" sz="280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r>
                  <a:rPr lang="en-US" sz="2800" b="0" i="0" dirty="0" err="1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pthread_mutex_t</a:t>
                </a:r>
                <a:r>
                  <a:rPr lang="en-US" sz="2800" b="0" i="0" dirty="0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 lock;</a:t>
                </a:r>
                <a:endParaRPr lang="en-US" sz="280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191000" y="4364670"/>
                <a:ext cx="13601700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i="0" dirty="0" err="1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pthread_mutex_lock</a:t>
                </a:r>
                <a:r>
                  <a:rPr lang="en-US" sz="2800" b="0" i="0" dirty="0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(&amp;lock);</a:t>
                </a:r>
              </a:p>
              <a:p>
                <a:r>
                  <a:rPr lang="en-US" sz="2800" b="0" i="0" dirty="0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if (spoons[id] == 1 &amp;&amp; spoons[(id + 1) % N] == 1) {</a:t>
                </a:r>
                <a:endParaRPr lang="en-US" sz="280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r>
                  <a:rPr lang="en-US" sz="2800" b="0" i="0" dirty="0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	spoons[id] = 0;</a:t>
                </a:r>
                <a:endParaRPr lang="en-US" sz="280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r>
                  <a:rPr lang="en-US" sz="2800" b="0" i="0" dirty="0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	spoons[(id + 1) % N] = 0;</a:t>
                </a:r>
                <a:endParaRPr lang="en-US" sz="280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r>
                  <a:rPr lang="en-US" sz="2800" b="0" i="0" dirty="0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b="0" i="0" dirty="0" err="1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printf</a:t>
                </a:r>
                <a:r>
                  <a:rPr lang="en-US" sz="2800" b="0" i="0" dirty="0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("-- --</a:t>
                </a:r>
                <a:r>
                  <a:rPr lang="en-US" sz="2800" b="0" i="0" dirty="0" err="1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triet</a:t>
                </a:r>
                <a:r>
                  <a:rPr lang="en-US" sz="2800" b="0" i="0" dirty="0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0" i="0" dirty="0" err="1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gia</a:t>
                </a:r>
                <a:r>
                  <a:rPr lang="en-US" sz="2800" b="0" i="0" dirty="0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 %d dang an...\n", id);</a:t>
                </a:r>
                <a:endParaRPr lang="en-US" sz="280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r>
                  <a:rPr lang="en-US" sz="2800" b="0" i="0" dirty="0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	spoons[id] = 1;</a:t>
                </a:r>
                <a:endParaRPr lang="en-US" sz="280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r>
                  <a:rPr lang="en-US" sz="2800" b="0" i="0" dirty="0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	spoons[(id + 1) % N] = 1;</a:t>
                </a:r>
                <a:endParaRPr lang="en-US" sz="280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r>
                  <a:rPr lang="en-US" sz="2800" b="0" i="0" dirty="0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b="0" i="0" dirty="0" err="1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printf</a:t>
                </a:r>
                <a:r>
                  <a:rPr lang="en-US" sz="2800" b="0" i="0" dirty="0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("-&gt;</a:t>
                </a:r>
                <a:r>
                  <a:rPr lang="en-US" sz="2800" b="0" i="0" dirty="0" err="1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triet</a:t>
                </a:r>
                <a:r>
                  <a:rPr lang="en-US" sz="2800" b="0" i="0" dirty="0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0" i="0" dirty="0" err="1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gia</a:t>
                </a:r>
                <a:r>
                  <a:rPr lang="en-US" sz="2800" b="0" i="0" dirty="0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 %d da an </a:t>
                </a:r>
                <a:r>
                  <a:rPr lang="en-US" sz="2800" b="0" i="0" dirty="0" err="1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xong</a:t>
                </a:r>
                <a:r>
                  <a:rPr lang="en-US" sz="2800" b="0" i="0" dirty="0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0" i="0" dirty="0" err="1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va</a:t>
                </a:r>
                <a:r>
                  <a:rPr lang="en-US" sz="2800" b="0" i="0" dirty="0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 quay </a:t>
                </a:r>
                <a:r>
                  <a:rPr lang="en-US" sz="2800" b="0" i="0" dirty="0" err="1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lai</a:t>
                </a:r>
                <a:r>
                  <a:rPr lang="en-US" sz="2800" b="0" i="0" dirty="0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0" i="0" dirty="0" err="1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nghi</a:t>
                </a:r>
                <a:r>
                  <a:rPr lang="en-US" sz="2800" b="0" i="0" dirty="0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...\n", id);</a:t>
                </a:r>
                <a:endParaRPr lang="en-US" sz="280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r>
                  <a:rPr lang="en-US" sz="2800" b="0" i="0" dirty="0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}</a:t>
                </a:r>
                <a:endParaRPr lang="en-US" sz="280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r>
                  <a:rPr lang="en-US" sz="2800" b="0" i="0" dirty="0" err="1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pthread_mutex_unlock</a:t>
                </a:r>
                <a:r>
                  <a:rPr lang="en-US" sz="2800" b="0" i="0" dirty="0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rPr>
                  <a:t>(&amp;lock);</a:t>
                </a:r>
                <a:endParaRPr lang="en-US" sz="280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endParaRPr lang="en-US" sz="2800" dirty="0"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1" name="Graphic 10" descr="Planet Satur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000">
            <a:off x="-371804" y="-351213"/>
            <a:ext cx="3472351" cy="3472351"/>
          </a:xfrm>
          <a:prstGeom prst="rect">
            <a:avLst/>
          </a:prstGeom>
        </p:spPr>
      </p:pic>
      <p:pic>
        <p:nvPicPr>
          <p:cNvPr id="12" name="Graphic 11" descr="Laptop with phone and calculat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5802" y="6790657"/>
            <a:ext cx="3891804" cy="38918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4800" y="-1492714"/>
            <a:ext cx="10058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14800" y="168342"/>
            <a:ext cx="10058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93560" y="1599224"/>
            <a:ext cx="16100880" cy="7088553"/>
            <a:chOff x="3657600" y="2337019"/>
            <a:chExt cx="15888093" cy="7088553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3657600" y="2337019"/>
              <a:ext cx="15888092" cy="6858000"/>
            </a:xfrm>
            <a:prstGeom prst="roundRect">
              <a:avLst>
                <a:gd name="adj" fmla="val 4017"/>
              </a:avLst>
            </a:prstGeom>
            <a:solidFill>
              <a:schemeClr val="accent1">
                <a:lumMod val="20000"/>
                <a:lumOff val="80000"/>
                <a:alpha val="3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55173" y="2774264"/>
              <a:ext cx="15590520" cy="6651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b="0" i="0" dirty="0" err="1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sem_wait</a:t>
              </a:r>
              <a:r>
                <a:rPr lang="en-US" sz="3600" b="0" i="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(&amp;spoons[id]);</a:t>
              </a:r>
              <a:endParaRPr lang="en-US" sz="3600" dirty="0">
                <a:effectLst/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3600" b="0" i="0" dirty="0" err="1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sem_wait</a:t>
              </a:r>
              <a:r>
                <a:rPr lang="en-US" sz="3600" b="0" i="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(&amp;spoons[(id + 1) % N]);</a:t>
              </a:r>
              <a:endParaRPr lang="en-US" sz="3600" dirty="0">
                <a:effectLst/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3600" b="0" i="0" dirty="0" err="1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printf</a:t>
              </a:r>
              <a:r>
                <a:rPr lang="en-US" sz="3600" b="0" i="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("-- --</a:t>
              </a:r>
              <a:r>
                <a:rPr lang="en-US" sz="3600" b="0" i="0" dirty="0" err="1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triet</a:t>
              </a:r>
              <a:r>
                <a:rPr lang="en-US" sz="3600" b="0" i="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3600" b="0" i="0" dirty="0" err="1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gia</a:t>
              </a:r>
              <a:r>
                <a:rPr lang="en-US" sz="3600" b="0" i="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 %d dang an...\n", id);</a:t>
              </a:r>
              <a:endParaRPr lang="en-US" sz="3600" dirty="0">
                <a:effectLst/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3600" b="0" i="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sleep(2);</a:t>
              </a:r>
              <a:endParaRPr lang="en-US" sz="3600" dirty="0">
                <a:effectLst/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3600" b="0" i="0" dirty="0" err="1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sem_post</a:t>
              </a:r>
              <a:r>
                <a:rPr lang="en-US" sz="3600" b="0" i="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(&amp;spoons[id]);</a:t>
              </a:r>
              <a:endParaRPr lang="en-US" sz="3600" dirty="0">
                <a:effectLst/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3600" b="0" i="0" dirty="0" err="1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sem_post</a:t>
              </a:r>
              <a:r>
                <a:rPr lang="en-US" sz="3600" b="0" i="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(&amp;spoons[(id + 1) % N]);</a:t>
              </a:r>
              <a:endParaRPr lang="en-US" sz="3600" dirty="0">
                <a:effectLst/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3600" b="0" i="0" dirty="0" err="1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printf</a:t>
              </a:r>
              <a:r>
                <a:rPr lang="en-US" sz="3600" b="0" i="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("-&gt;</a:t>
              </a:r>
              <a:r>
                <a:rPr lang="en-US" sz="3600" b="0" i="0" dirty="0" err="1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triet</a:t>
              </a:r>
              <a:r>
                <a:rPr lang="en-US" sz="3600" b="0" i="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3600" b="0" i="0" dirty="0" err="1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gia</a:t>
              </a:r>
              <a:r>
                <a:rPr lang="en-US" sz="3600" b="0" i="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 %d da an </a:t>
              </a:r>
              <a:r>
                <a:rPr lang="en-US" sz="3600" b="0" i="0" dirty="0" err="1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xong</a:t>
              </a:r>
              <a:r>
                <a:rPr lang="en-US" sz="3600" b="0" i="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3600" b="0" i="0" dirty="0" err="1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va</a:t>
              </a:r>
              <a:r>
                <a:rPr lang="en-US" sz="3600" b="0" i="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 quay </a:t>
              </a:r>
              <a:r>
                <a:rPr lang="en-US" sz="3600" b="0" i="0" dirty="0" err="1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lai</a:t>
              </a:r>
              <a:r>
                <a:rPr lang="en-US" sz="3600" b="0" i="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3600" b="0" i="0" dirty="0" err="1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nghi</a:t>
              </a:r>
              <a:r>
                <a:rPr lang="en-US" sz="3600" b="0" i="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...\n", id);</a:t>
              </a:r>
              <a:endParaRPr lang="en-US" sz="3600" dirty="0">
                <a:effectLst/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36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Graphic 10" descr="Planet Satur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000">
            <a:off x="390196" y="-1736175"/>
            <a:ext cx="3472351" cy="3472351"/>
          </a:xfrm>
          <a:prstGeom prst="rect">
            <a:avLst/>
          </a:prstGeom>
        </p:spPr>
      </p:pic>
      <p:pic>
        <p:nvPicPr>
          <p:cNvPr id="12" name="Graphic 11" descr="Laptop with phone and calculat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5720" y="7962900"/>
            <a:ext cx="3891804" cy="38918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14800" y="168342"/>
            <a:ext cx="10058400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 DEADLOCK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42315" y="1282700"/>
            <a:ext cx="16452215" cy="8097137"/>
            <a:chOff x="3657600" y="2337019"/>
            <a:chExt cx="15888093" cy="685800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3657600" y="2337019"/>
              <a:ext cx="15888092" cy="6858000"/>
            </a:xfrm>
            <a:prstGeom prst="roundRect">
              <a:avLst>
                <a:gd name="adj" fmla="val 4017"/>
              </a:avLst>
            </a:prstGeom>
            <a:solidFill>
              <a:schemeClr val="accent1">
                <a:lumMod val="20000"/>
                <a:lumOff val="80000"/>
                <a:alpha val="3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55173" y="2774264"/>
              <a:ext cx="15590520" cy="6411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b="0" i="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if (id == N - 1) {</a:t>
              </a:r>
            </a:p>
            <a:p>
              <a:pPr>
                <a:lnSpc>
                  <a:spcPct val="150000"/>
                </a:lnSpc>
              </a:pPr>
              <a:r>
                <a:rPr lang="en-US" sz="3600" b="0" i="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        </a:t>
              </a:r>
              <a:r>
                <a:rPr lang="en-US" sz="3600" b="0" i="0" dirty="0" err="1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sem_wait</a:t>
              </a:r>
              <a:r>
                <a:rPr lang="en-US" sz="3600" b="0" i="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(&amp;spoons[(id + 1) % N]);</a:t>
              </a:r>
            </a:p>
            <a:p>
              <a:pPr>
                <a:lnSpc>
                  <a:spcPct val="150000"/>
                </a:lnSpc>
              </a:pPr>
              <a:r>
                <a:rPr lang="en-US" sz="3600" b="0" i="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        </a:t>
              </a:r>
              <a:r>
                <a:rPr lang="en-US" sz="3600" b="0" i="0" dirty="0" err="1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sem_wait</a:t>
              </a:r>
              <a:r>
                <a:rPr lang="en-US" sz="3600" b="0" i="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(&amp;spoons[id]);</a:t>
              </a:r>
            </a:p>
            <a:p>
              <a:pPr>
                <a:lnSpc>
                  <a:spcPct val="150000"/>
                </a:lnSpc>
              </a:pPr>
              <a:r>
                <a:rPr lang="en-US" sz="3600" b="0" i="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    } else {</a:t>
              </a:r>
            </a:p>
            <a:p>
              <a:pPr>
                <a:lnSpc>
                  <a:spcPct val="150000"/>
                </a:lnSpc>
              </a:pPr>
              <a:r>
                <a:rPr lang="en-US" sz="3600" b="0" i="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        </a:t>
              </a:r>
              <a:r>
                <a:rPr lang="en-US" sz="3600" b="0" i="0" dirty="0" err="1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sem_wait</a:t>
              </a:r>
              <a:r>
                <a:rPr lang="en-US" sz="3600" b="0" i="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(&amp;spoons[id]);</a:t>
              </a:r>
            </a:p>
            <a:p>
              <a:pPr>
                <a:lnSpc>
                  <a:spcPct val="150000"/>
                </a:lnSpc>
              </a:pPr>
              <a:r>
                <a:rPr lang="en-US" sz="3600" b="0" i="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        </a:t>
              </a:r>
              <a:r>
                <a:rPr lang="en-US" sz="3600" b="0" i="0" dirty="0" err="1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sem_wait</a:t>
              </a:r>
              <a:r>
                <a:rPr lang="en-US" sz="3600" b="0" i="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(&amp;spoons[(id + 1) % N]);</a:t>
              </a:r>
            </a:p>
            <a:p>
              <a:pPr>
                <a:lnSpc>
                  <a:spcPct val="150000"/>
                </a:lnSpc>
              </a:pPr>
              <a:r>
                <a:rPr lang="en-US" sz="3600" b="0" i="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    }</a:t>
              </a:r>
            </a:p>
            <a:p>
              <a:pPr>
                <a:lnSpc>
                  <a:spcPct val="150000"/>
                </a:lnSpc>
              </a:pPr>
              <a:r>
                <a:rPr lang="en-US" sz="3600" b="0" i="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    </a:t>
              </a:r>
              <a:r>
                <a:rPr lang="en-US" sz="3600" b="0" i="0" dirty="0" err="1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sem_post</a:t>
              </a:r>
              <a:r>
                <a:rPr lang="en-US" sz="3600" b="0" i="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(&amp;spoons[id]);</a:t>
              </a:r>
            </a:p>
            <a:p>
              <a:pPr>
                <a:lnSpc>
                  <a:spcPct val="150000"/>
                </a:lnSpc>
              </a:pPr>
              <a:r>
                <a:rPr lang="en-US" sz="3600" b="0" i="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    </a:t>
              </a:r>
              <a:r>
                <a:rPr lang="en-US" sz="3600" b="0" i="0" dirty="0" err="1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sem_post</a:t>
              </a:r>
              <a:r>
                <a:rPr lang="en-US" sz="3600" b="0" i="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(&amp;spoons[(id + 1) % N]);</a:t>
              </a:r>
            </a:p>
          </p:txBody>
        </p:sp>
      </p:grpSp>
      <p:pic>
        <p:nvPicPr>
          <p:cNvPr id="11" name="Graphic 10" descr="Planet Satur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000">
            <a:off x="390196" y="-1736175"/>
            <a:ext cx="3472351" cy="3472351"/>
          </a:xfrm>
          <a:prstGeom prst="rect">
            <a:avLst/>
          </a:prstGeom>
        </p:spPr>
      </p:pic>
      <p:pic>
        <p:nvPicPr>
          <p:cNvPr id="12" name="Graphic 11" descr="Laptop with phone and calculat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5720" y="7962900"/>
            <a:ext cx="3891804" cy="38918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26371" y="4730534"/>
            <a:ext cx="14249400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00"/>
              </a:lnSpc>
              <a:spcBef>
                <a:spcPct val="0"/>
              </a:spcBef>
            </a:pPr>
            <a:r>
              <a:rPr lang="en-US" sz="100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D. DEMO WEB</a:t>
            </a:r>
          </a:p>
        </p:txBody>
      </p:sp>
      <p:sp>
        <p:nvSpPr>
          <p:cNvPr id="3" name="Rectangle: Rounded Corners 2"/>
          <p:cNvSpPr/>
          <p:nvPr/>
        </p:nvSpPr>
        <p:spPr>
          <a:xfrm rot="5400000" flipV="1">
            <a:off x="15866660" y="8237969"/>
            <a:ext cx="1489880" cy="1489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/>
          <p:cNvSpPr/>
          <p:nvPr/>
        </p:nvSpPr>
        <p:spPr>
          <a:xfrm rot="10800000" flipV="1">
            <a:off x="15160373" y="6972300"/>
            <a:ext cx="706287" cy="7062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Planet Satur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000">
            <a:off x="390196" y="-9084"/>
            <a:ext cx="3472351" cy="347235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4262" y="4239730"/>
            <a:ext cx="18099476" cy="1910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925"/>
              </a:lnSpc>
            </a:pPr>
            <a:r>
              <a:rPr lang="en-US" sz="13445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Thank For Listening!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1028700" y="6172200"/>
            <a:ext cx="3291840" cy="4114800"/>
          </a:xfrm>
          <a:custGeom>
            <a:avLst/>
            <a:gdLst/>
            <a:ahLst/>
            <a:cxnLst/>
            <a:rect l="l" t="t" r="r" b="b"/>
            <a:pathLst>
              <a:path w="3291840" h="4114800">
                <a:moveTo>
                  <a:pt x="3291840" y="0"/>
                </a:moveTo>
                <a:lnTo>
                  <a:pt x="0" y="0"/>
                </a:lnTo>
                <a:lnTo>
                  <a:pt x="0" y="4114800"/>
                </a:lnTo>
                <a:lnTo>
                  <a:pt x="3291840" y="4114800"/>
                </a:lnTo>
                <a:lnTo>
                  <a:pt x="32918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Rectangle: Rounded Corners 8"/>
          <p:cNvSpPr/>
          <p:nvPr/>
        </p:nvSpPr>
        <p:spPr>
          <a:xfrm rot="4500000">
            <a:off x="4924496" y="7491312"/>
            <a:ext cx="1509710" cy="15097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/>
          <p:cNvSpPr/>
          <p:nvPr/>
        </p:nvSpPr>
        <p:spPr>
          <a:xfrm rot="3600000">
            <a:off x="16076499" y="969242"/>
            <a:ext cx="1239794" cy="12397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/>
          <p:cNvSpPr/>
          <p:nvPr/>
        </p:nvSpPr>
        <p:spPr>
          <a:xfrm rot="2700000">
            <a:off x="1564049" y="7173245"/>
            <a:ext cx="875113" cy="8751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Laptop with phone and calculato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8152" y="6433296"/>
            <a:ext cx="3891804" cy="3891804"/>
          </a:xfrm>
          <a:prstGeom prst="rect">
            <a:avLst/>
          </a:prstGeom>
        </p:spPr>
      </p:pic>
      <p:pic>
        <p:nvPicPr>
          <p:cNvPr id="13" name="Graphic 12" descr="Planet Satur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00000">
            <a:off x="-77033" y="-93643"/>
            <a:ext cx="3472351" cy="347235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ading"/>
          <p:cNvSpPr txBox="1"/>
          <p:nvPr/>
        </p:nvSpPr>
        <p:spPr>
          <a:xfrm>
            <a:off x="3729848" y="-6984077"/>
            <a:ext cx="10828304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anva Sans Bold" panose="020B0803030501040103" charset="0"/>
                <a:ea typeface="TT Commons Pro Expanded" panose="020B0103030102020204"/>
                <a:cs typeface="TT Commons Pro Expanded" panose="020B0103030102020204"/>
                <a:sym typeface="TT Commons Pro Expanded" panose="020B0103030102020204"/>
              </a:rPr>
              <a:t>Operating System</a:t>
            </a:r>
          </a:p>
        </p:txBody>
      </p:sp>
      <p:sp>
        <p:nvSpPr>
          <p:cNvPr id="10" name="groupName"/>
          <p:cNvSpPr txBox="1"/>
          <p:nvPr/>
        </p:nvSpPr>
        <p:spPr>
          <a:xfrm>
            <a:off x="4943733" y="11849100"/>
            <a:ext cx="8400534" cy="544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4080"/>
              </a:lnSpc>
              <a:defRPr sz="4000">
                <a:latin typeface="Canva Sans Bold" panose="020B0803030501040103" charset="0"/>
                <a:ea typeface="TT Commons Pro Expanded" panose="020B0103030102020204"/>
                <a:cs typeface="TT Commons Pro Expanded" panose="020B0103030102020204"/>
              </a:defRPr>
            </a:lvl1pPr>
          </a:lstStyle>
          <a:p>
            <a:r>
              <a:rPr lang="en-US" dirty="0" err="1">
                <a:sym typeface="TT Commons Pro Expanded" panose="020B0103030102020204"/>
              </a:rPr>
              <a:t>Nhóm</a:t>
            </a:r>
            <a:r>
              <a:rPr lang="en-US" dirty="0">
                <a:sym typeface="TT Commons Pro Expanded" panose="020B0103030102020204"/>
              </a:rPr>
              <a:t>: SGTH</a:t>
            </a:r>
          </a:p>
        </p:txBody>
      </p:sp>
      <p:sp>
        <p:nvSpPr>
          <p:cNvPr id="15" name="Rectangle: Rounded Corners 14"/>
          <p:cNvSpPr/>
          <p:nvPr/>
        </p:nvSpPr>
        <p:spPr>
          <a:xfrm rot="19800000">
            <a:off x="1163262" y="7584955"/>
            <a:ext cx="1509710" cy="15097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 rot="19800000">
            <a:off x="15423005" y="1062886"/>
            <a:ext cx="1239794" cy="12397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/>
          <p:cNvSpPr/>
          <p:nvPr/>
        </p:nvSpPr>
        <p:spPr>
          <a:xfrm rot="17100000">
            <a:off x="115924" y="5083064"/>
            <a:ext cx="875113" cy="8751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Laptop with phone and calculato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97000" y="6526939"/>
            <a:ext cx="3891804" cy="3891804"/>
          </a:xfrm>
          <a:prstGeom prst="rect">
            <a:avLst/>
          </a:prstGeom>
        </p:spPr>
      </p:pic>
      <p:pic>
        <p:nvPicPr>
          <p:cNvPr id="21" name="Graphic 20" descr="Planet Saturn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0000">
            <a:off x="-77033" y="0"/>
            <a:ext cx="3472351" cy="34723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17628" y="943570"/>
            <a:ext cx="4252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672374" y="6209050"/>
            <a:ext cx="5632330" cy="990600"/>
            <a:chOff x="3950435" y="553817"/>
            <a:chExt cx="5632330" cy="990600"/>
          </a:xfrm>
        </p:grpSpPr>
        <p:grpSp>
          <p:nvGrpSpPr>
            <p:cNvPr id="6" name="Group 5"/>
            <p:cNvGrpSpPr/>
            <p:nvPr/>
          </p:nvGrpSpPr>
          <p:grpSpPr>
            <a:xfrm>
              <a:off x="3950435" y="553817"/>
              <a:ext cx="990600" cy="990600"/>
              <a:chOff x="4419600" y="1108780"/>
              <a:chExt cx="990600" cy="990600"/>
            </a:xfrm>
          </p:grpSpPr>
          <p:sp>
            <p:nvSpPr>
              <p:cNvPr id="3" name="Flowchart: Connector 2"/>
              <p:cNvSpPr/>
              <p:nvPr/>
            </p:nvSpPr>
            <p:spPr>
              <a:xfrm>
                <a:off x="4419600" y="1108780"/>
                <a:ext cx="990600" cy="990600"/>
              </a:xfrm>
              <a:prstGeom prst="flowChartConnector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572000" y="1264609"/>
                <a:ext cx="685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4860823" y="610529"/>
              <a:ext cx="47219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SEMAPHORE</a:t>
              </a:r>
              <a:endPara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566038" y="3563374"/>
            <a:ext cx="5674245" cy="990600"/>
            <a:chOff x="3171521" y="2754743"/>
            <a:chExt cx="5674245" cy="990600"/>
          </a:xfrm>
        </p:grpSpPr>
        <p:grpSp>
          <p:nvGrpSpPr>
            <p:cNvPr id="33" name="Group 32"/>
            <p:cNvGrpSpPr/>
            <p:nvPr/>
          </p:nvGrpSpPr>
          <p:grpSpPr>
            <a:xfrm>
              <a:off x="3171521" y="2754743"/>
              <a:ext cx="990600" cy="990600"/>
              <a:chOff x="3640686" y="3309706"/>
              <a:chExt cx="990600" cy="990600"/>
            </a:xfrm>
          </p:grpSpPr>
          <p:sp>
            <p:nvSpPr>
              <p:cNvPr id="35" name="Flowchart: Connector 34"/>
              <p:cNvSpPr/>
              <p:nvPr/>
            </p:nvSpPr>
            <p:spPr>
              <a:xfrm>
                <a:off x="3640686" y="3309706"/>
                <a:ext cx="990600" cy="990600"/>
              </a:xfrm>
              <a:prstGeom prst="flowChartConnector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793086" y="3472737"/>
                <a:ext cx="685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01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4123824" y="2853820"/>
              <a:ext cx="47219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ĐỒNG BỘ HOÁ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108218" y="3662451"/>
            <a:ext cx="8036782" cy="1681711"/>
            <a:chOff x="3950435" y="2302537"/>
            <a:chExt cx="6934684" cy="1681711"/>
          </a:xfrm>
        </p:grpSpPr>
        <p:grpSp>
          <p:nvGrpSpPr>
            <p:cNvPr id="48" name="Group 47"/>
            <p:cNvGrpSpPr/>
            <p:nvPr/>
          </p:nvGrpSpPr>
          <p:grpSpPr>
            <a:xfrm>
              <a:off x="3950435" y="2302537"/>
              <a:ext cx="990600" cy="990600"/>
              <a:chOff x="4419600" y="2857500"/>
              <a:chExt cx="990600" cy="990600"/>
            </a:xfrm>
          </p:grpSpPr>
          <p:sp>
            <p:nvSpPr>
              <p:cNvPr id="50" name="Flowchart: Connector 49"/>
              <p:cNvSpPr/>
              <p:nvPr/>
            </p:nvSpPr>
            <p:spPr>
              <a:xfrm>
                <a:off x="4419600" y="2857500"/>
                <a:ext cx="990600" cy="990600"/>
              </a:xfrm>
              <a:prstGeom prst="flowChartConnector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572000" y="3091190"/>
                <a:ext cx="685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4927155" y="2414588"/>
              <a:ext cx="59579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BÀI TOÁN TRIẾT GIA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260618" y="6185960"/>
            <a:ext cx="5192258" cy="990600"/>
            <a:chOff x="3950435" y="2302537"/>
            <a:chExt cx="5192258" cy="990600"/>
          </a:xfrm>
        </p:grpSpPr>
        <p:grpSp>
          <p:nvGrpSpPr>
            <p:cNvPr id="53" name="Group 52"/>
            <p:cNvGrpSpPr/>
            <p:nvPr/>
          </p:nvGrpSpPr>
          <p:grpSpPr>
            <a:xfrm>
              <a:off x="3950435" y="2302537"/>
              <a:ext cx="990600" cy="990600"/>
              <a:chOff x="4419600" y="2857500"/>
              <a:chExt cx="990600" cy="990600"/>
            </a:xfrm>
          </p:grpSpPr>
          <p:sp>
            <p:nvSpPr>
              <p:cNvPr id="55" name="Flowchart: Connector 54"/>
              <p:cNvSpPr/>
              <p:nvPr/>
            </p:nvSpPr>
            <p:spPr>
              <a:xfrm>
                <a:off x="4419600" y="2857500"/>
                <a:ext cx="990600" cy="990600"/>
              </a:xfrm>
              <a:prstGeom prst="flowChartConnector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72000" y="3091190"/>
                <a:ext cx="685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04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4420751" y="2394655"/>
              <a:ext cx="47219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DEMO WEB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ading"/>
          <p:cNvSpPr txBox="1"/>
          <p:nvPr/>
        </p:nvSpPr>
        <p:spPr>
          <a:xfrm>
            <a:off x="3729848" y="-6984077"/>
            <a:ext cx="10828304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anva Sans Bold" panose="020B0803030501040103" charset="0"/>
                <a:ea typeface="TT Commons Pro Expanded" panose="020B0103030102020204"/>
                <a:cs typeface="TT Commons Pro Expanded" panose="020B0103030102020204"/>
                <a:sym typeface="TT Commons Pro Expanded" panose="020B0103030102020204"/>
              </a:rPr>
              <a:t>Operating System</a:t>
            </a:r>
          </a:p>
        </p:txBody>
      </p:sp>
      <p:sp>
        <p:nvSpPr>
          <p:cNvPr id="10" name="groupName"/>
          <p:cNvSpPr txBox="1"/>
          <p:nvPr/>
        </p:nvSpPr>
        <p:spPr>
          <a:xfrm>
            <a:off x="4943733" y="11849100"/>
            <a:ext cx="8400534" cy="544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4080"/>
              </a:lnSpc>
              <a:defRPr sz="4000">
                <a:latin typeface="Canva Sans Bold" panose="020B0803030501040103" charset="0"/>
                <a:ea typeface="TT Commons Pro Expanded" panose="020B0103030102020204"/>
                <a:cs typeface="TT Commons Pro Expanded" panose="020B0103030102020204"/>
              </a:defRPr>
            </a:lvl1pPr>
          </a:lstStyle>
          <a:p>
            <a:r>
              <a:rPr lang="en-US" dirty="0" err="1">
                <a:sym typeface="TT Commons Pro Expanded" panose="020B0103030102020204"/>
              </a:rPr>
              <a:t>Nhóm</a:t>
            </a:r>
            <a:r>
              <a:rPr lang="en-US" dirty="0">
                <a:sym typeface="TT Commons Pro Expanded" panose="020B0103030102020204"/>
              </a:rPr>
              <a:t>: SGTH</a:t>
            </a:r>
          </a:p>
        </p:txBody>
      </p:sp>
      <p:sp>
        <p:nvSpPr>
          <p:cNvPr id="15" name="Rectangle: Rounded Corners 14"/>
          <p:cNvSpPr/>
          <p:nvPr/>
        </p:nvSpPr>
        <p:spPr>
          <a:xfrm rot="19800000">
            <a:off x="1163262" y="7584955"/>
            <a:ext cx="1509710" cy="15097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 rot="19800000">
            <a:off x="15423005" y="1062886"/>
            <a:ext cx="1239794" cy="12397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/>
          <p:cNvSpPr/>
          <p:nvPr/>
        </p:nvSpPr>
        <p:spPr>
          <a:xfrm rot="17100000">
            <a:off x="115924" y="5083064"/>
            <a:ext cx="875113" cy="8751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Laptop with phone and calculato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97000" y="6526939"/>
            <a:ext cx="3891804" cy="3891804"/>
          </a:xfrm>
          <a:prstGeom prst="rect">
            <a:avLst/>
          </a:prstGeom>
        </p:spPr>
      </p:pic>
      <p:pic>
        <p:nvPicPr>
          <p:cNvPr id="21" name="Graphic 20" descr="Planet Saturn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0000">
            <a:off x="-77033" y="0"/>
            <a:ext cx="3472351" cy="34723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82369" y="4543336"/>
            <a:ext cx="8723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ĐỒNG BỘ HOÁ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ading"/>
          <p:cNvSpPr txBox="1"/>
          <p:nvPr/>
        </p:nvSpPr>
        <p:spPr>
          <a:xfrm>
            <a:off x="3729848" y="-6984077"/>
            <a:ext cx="10828304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anva Sans Bold" panose="020B0803030501040103" charset="0"/>
                <a:ea typeface="TT Commons Pro Expanded" panose="020B0103030102020204"/>
                <a:cs typeface="TT Commons Pro Expanded" panose="020B0103030102020204"/>
                <a:sym typeface="TT Commons Pro Expanded" panose="020B0103030102020204"/>
              </a:rPr>
              <a:t>Operating System</a:t>
            </a:r>
          </a:p>
        </p:txBody>
      </p:sp>
      <p:sp>
        <p:nvSpPr>
          <p:cNvPr id="10" name="groupName"/>
          <p:cNvSpPr txBox="1"/>
          <p:nvPr/>
        </p:nvSpPr>
        <p:spPr>
          <a:xfrm>
            <a:off x="4943733" y="11849100"/>
            <a:ext cx="8400534" cy="544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4080"/>
              </a:lnSpc>
              <a:defRPr sz="4000">
                <a:latin typeface="Canva Sans Bold" panose="020B0803030501040103" charset="0"/>
                <a:ea typeface="TT Commons Pro Expanded" panose="020B0103030102020204"/>
                <a:cs typeface="TT Commons Pro Expanded" panose="020B0103030102020204"/>
              </a:defRPr>
            </a:lvl1pPr>
          </a:lstStyle>
          <a:p>
            <a:r>
              <a:rPr lang="en-US" dirty="0" err="1">
                <a:sym typeface="TT Commons Pro Expanded" panose="020B0103030102020204"/>
              </a:rPr>
              <a:t>Nhóm</a:t>
            </a:r>
            <a:r>
              <a:rPr lang="en-US" dirty="0">
                <a:sym typeface="TT Commons Pro Expanded" panose="020B0103030102020204"/>
              </a:rPr>
              <a:t>: SGTH</a:t>
            </a:r>
          </a:p>
        </p:txBody>
      </p:sp>
      <p:sp>
        <p:nvSpPr>
          <p:cNvPr id="15" name="Rectangle: Rounded Corners 14"/>
          <p:cNvSpPr/>
          <p:nvPr/>
        </p:nvSpPr>
        <p:spPr>
          <a:xfrm rot="1800000">
            <a:off x="-3249760" y="7584959"/>
            <a:ext cx="1509710" cy="15097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 rot="5400000">
            <a:off x="15838936" y="1062886"/>
            <a:ext cx="1239794" cy="12397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/>
          <p:cNvSpPr/>
          <p:nvPr/>
        </p:nvSpPr>
        <p:spPr>
          <a:xfrm rot="1800000">
            <a:off x="-1913032" y="5083068"/>
            <a:ext cx="875113" cy="8751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Laptop with phone and calculato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69780" y="6526940"/>
            <a:ext cx="3891804" cy="3891804"/>
          </a:xfrm>
          <a:prstGeom prst="rect">
            <a:avLst/>
          </a:prstGeom>
        </p:spPr>
      </p:pic>
      <p:pic>
        <p:nvPicPr>
          <p:cNvPr id="21" name="Graphic 20" descr="Planet Saturn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0000">
            <a:off x="-101133" y="2"/>
            <a:ext cx="3472351" cy="34723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82369" y="904507"/>
            <a:ext cx="8723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ĐỒNG BỘ HOÁ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952500" y="3511518"/>
            <a:ext cx="16383000" cy="5942787"/>
            <a:chOff x="457200" y="3401606"/>
            <a:chExt cx="16383000" cy="5942787"/>
          </a:xfrm>
        </p:grpSpPr>
        <p:grpSp>
          <p:nvGrpSpPr>
            <p:cNvPr id="20" name="Group 19"/>
            <p:cNvGrpSpPr/>
            <p:nvPr/>
          </p:nvGrpSpPr>
          <p:grpSpPr>
            <a:xfrm>
              <a:off x="457200" y="3401606"/>
              <a:ext cx="16338738" cy="1491748"/>
              <a:chOff x="457200" y="3401606"/>
              <a:chExt cx="16338738" cy="1491748"/>
            </a:xfrm>
          </p:grpSpPr>
          <p:sp>
            <p:nvSpPr>
              <p:cNvPr id="8" name="Rectangle: Rounded Corners 7"/>
              <p:cNvSpPr/>
              <p:nvPr/>
            </p:nvSpPr>
            <p:spPr>
              <a:xfrm>
                <a:off x="457200" y="3417168"/>
                <a:ext cx="16338738" cy="14761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 BỘ HOÁ LÀ GÌ?</a:t>
                </a:r>
              </a:p>
            </p:txBody>
          </p:sp>
          <p:sp>
            <p:nvSpPr>
              <p:cNvPr id="4" name="Flowchart: Connector 3"/>
              <p:cNvSpPr/>
              <p:nvPr/>
            </p:nvSpPr>
            <p:spPr>
              <a:xfrm>
                <a:off x="457200" y="3401606"/>
                <a:ext cx="1476186" cy="1476186"/>
              </a:xfrm>
              <a:prstGeom prst="flowChart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rgbClr val="0C122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01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57200" y="5624623"/>
              <a:ext cx="16383000" cy="1504666"/>
              <a:chOff x="457200" y="5698082"/>
              <a:chExt cx="16383000" cy="1504666"/>
            </a:xfrm>
          </p:grpSpPr>
          <p:sp>
            <p:nvSpPr>
              <p:cNvPr id="13" name="Rectangle: Rounded Corners 12"/>
              <p:cNvSpPr/>
              <p:nvPr/>
            </p:nvSpPr>
            <p:spPr>
              <a:xfrm>
                <a:off x="501462" y="5726562"/>
                <a:ext cx="16338738" cy="14761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NHU CẦU GIAO TIẾP BÀI TOÁN ĐỒNG BỘ HOÁ</a:t>
                </a:r>
              </a:p>
            </p:txBody>
          </p:sp>
          <p:sp>
            <p:nvSpPr>
              <p:cNvPr id="5" name="Flowchart: Connector 4"/>
              <p:cNvSpPr/>
              <p:nvPr/>
            </p:nvSpPr>
            <p:spPr>
              <a:xfrm>
                <a:off x="457200" y="5698082"/>
                <a:ext cx="1476186" cy="1476186"/>
              </a:xfrm>
              <a:prstGeom prst="flowChart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rgbClr val="0C122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57200" y="7860559"/>
              <a:ext cx="16338738" cy="1483834"/>
              <a:chOff x="457200" y="7860559"/>
              <a:chExt cx="16338738" cy="1483834"/>
            </a:xfrm>
          </p:grpSpPr>
          <p:sp>
            <p:nvSpPr>
              <p:cNvPr id="12" name="Rectangle: Rounded Corners 11"/>
              <p:cNvSpPr/>
              <p:nvPr/>
            </p:nvSpPr>
            <p:spPr>
              <a:xfrm>
                <a:off x="457200" y="7868207"/>
                <a:ext cx="16338738" cy="14761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7280"/>
                  </a:lnSpc>
                </a:pPr>
                <a:r>
                  <a:rPr lang="en-US" sz="4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ejaVu Serif Bold"/>
                    <a:cs typeface="Times New Roman" panose="02020603050405020304" pitchFamily="18" charset="0"/>
                    <a:sym typeface="DejaVu Serif Bold"/>
                  </a:rPr>
                  <a:t>VẤN ĐỀ CỦA CRITIAL-SECTION</a:t>
                </a:r>
              </a:p>
            </p:txBody>
          </p:sp>
          <p:sp>
            <p:nvSpPr>
              <p:cNvPr id="6" name="Flowchart: Connector 5"/>
              <p:cNvSpPr/>
              <p:nvPr/>
            </p:nvSpPr>
            <p:spPr>
              <a:xfrm>
                <a:off x="457200" y="7860559"/>
                <a:ext cx="1476186" cy="1476186"/>
              </a:xfrm>
              <a:prstGeom prst="flowChart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rgbClr val="0C122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584" y="-26377"/>
            <a:ext cx="18270415" cy="10946831"/>
          </a:xfrm>
          <a:custGeom>
            <a:avLst/>
            <a:gdLst/>
            <a:ahLst/>
            <a:cxnLst/>
            <a:rect l="l" t="t" r="r" b="b"/>
            <a:pathLst>
              <a:path w="15453630" h="9259137">
                <a:moveTo>
                  <a:pt x="0" y="0"/>
                </a:moveTo>
                <a:lnTo>
                  <a:pt x="15453630" y="0"/>
                </a:lnTo>
                <a:lnTo>
                  <a:pt x="15453630" y="9259136"/>
                </a:lnTo>
                <a:lnTo>
                  <a:pt x="0" y="9259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Rectangle: Rounded Corners 2"/>
          <p:cNvSpPr/>
          <p:nvPr/>
        </p:nvSpPr>
        <p:spPr>
          <a:xfrm rot="1800000">
            <a:off x="-2828044" y="7584959"/>
            <a:ext cx="1509710" cy="15097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/>
          <p:cNvSpPr/>
          <p:nvPr/>
        </p:nvSpPr>
        <p:spPr>
          <a:xfrm rot="1800000">
            <a:off x="-1913032" y="5083068"/>
            <a:ext cx="875113" cy="8751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Laptop with phone and calculator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69780" y="6526940"/>
            <a:ext cx="3891804" cy="3891804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 rot="5400000">
            <a:off x="19495785" y="1062886"/>
            <a:ext cx="1239794" cy="12397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/>
          <p:cNvSpPr txBox="1"/>
          <p:nvPr/>
        </p:nvSpPr>
        <p:spPr>
          <a:xfrm>
            <a:off x="-5562600" y="495300"/>
            <a:ext cx="11811000" cy="10820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>
              <a:lnSpc>
                <a:spcPts val="902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6600" b="1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Khái</a:t>
            </a:r>
            <a:r>
              <a:rPr lang="en-US" sz="6600" b="1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6600" b="1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Niệm</a:t>
            </a:r>
            <a:endParaRPr lang="en-US" sz="6600" b="1" dirty="0">
              <a:latin typeface="Times New Roman" panose="02020603050405020304" pitchFamily="18" charset="0"/>
              <a:ea typeface="Saira Condensed" panose="00000506000000000000"/>
              <a:cs typeface="Times New Roman" panose="02020603050405020304" pitchFamily="18" charset="0"/>
              <a:sym typeface="Saira Condensed" panose="00000506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3030" y="495300"/>
            <a:ext cx="11811000" cy="10820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>
              <a:lnSpc>
                <a:spcPts val="902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6600" b="1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Khái</a:t>
            </a:r>
            <a:r>
              <a:rPr lang="en-US" sz="6600" b="1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6600" b="1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Niệm</a:t>
            </a:r>
            <a:endParaRPr lang="en-US" sz="6600" b="1" dirty="0">
              <a:latin typeface="Times New Roman" panose="02020603050405020304" pitchFamily="18" charset="0"/>
              <a:ea typeface="Saira Condensed" panose="00000506000000000000"/>
              <a:cs typeface="Times New Roman" panose="02020603050405020304" pitchFamily="18" charset="0"/>
              <a:sym typeface="Saira Condensed" panose="0000050600000000000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465" y="1852067"/>
            <a:ext cx="17863070" cy="26593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400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</a:defRPr>
            </a:lvl1pPr>
            <a:lvl2pPr marL="1153795" lvl="1" indent="-576580">
              <a:lnSpc>
                <a:spcPct val="150000"/>
              </a:lnSpc>
              <a:buFont typeface="Arial" panose="020B0604020202020204"/>
              <a:buChar char="•"/>
              <a:defRPr sz="400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</a:defRPr>
            </a:lvl2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ym typeface="Saira Condensed" panose="00000506000000000000"/>
              </a:rPr>
              <a:t>Là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bảo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đảm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các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tiến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trình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xử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lý</a:t>
            </a:r>
            <a:r>
              <a:rPr lang="en-US" dirty="0">
                <a:sym typeface="Saira Condensed" panose="00000506000000000000"/>
              </a:rPr>
              <a:t> song </a:t>
            </a:r>
            <a:r>
              <a:rPr lang="en-US" dirty="0" err="1">
                <a:sym typeface="Saira Condensed" panose="00000506000000000000"/>
              </a:rPr>
              <a:t>song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không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tác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động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sai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lệch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đến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với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nhau</a:t>
            </a:r>
            <a:r>
              <a:rPr lang="en-US" dirty="0">
                <a:sym typeface="Saira Condensed" panose="0000050600000000000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ym typeface="Saira Condensed" panose="00000506000000000000"/>
              </a:rPr>
              <a:t>Thực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hiện</a:t>
            </a:r>
            <a:r>
              <a:rPr lang="en-US" dirty="0">
                <a:sym typeface="Saira Condensed" panose="00000506000000000000"/>
              </a:rPr>
              <a:t> 2 </a:t>
            </a:r>
            <a:r>
              <a:rPr lang="en-US" dirty="0" err="1">
                <a:sym typeface="Saira Condensed" panose="00000506000000000000"/>
              </a:rPr>
              <a:t>yêu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cầu</a:t>
            </a:r>
            <a:r>
              <a:rPr lang="en-US" dirty="0">
                <a:sym typeface="Saira Condensed" panose="00000506000000000000"/>
              </a:rPr>
              <a:t>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6069740"/>
            <a:ext cx="15681065" cy="26593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400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</a:defRPr>
            </a:lvl1pPr>
            <a:lvl2pPr marL="1153795" lvl="1" indent="-576580">
              <a:lnSpc>
                <a:spcPct val="150000"/>
              </a:lnSpc>
              <a:buFont typeface="Arial" panose="020B0604020202020204"/>
              <a:buChar char="•"/>
              <a:defRPr sz="400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</a:defRPr>
            </a:lvl2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>
                <a:sym typeface="Saira Condensed" panose="00000506000000000000"/>
              </a:rPr>
              <a:t>Yêu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cầu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phối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hợp</a:t>
            </a:r>
            <a:r>
              <a:rPr lang="en-US" dirty="0">
                <a:sym typeface="Saira Condensed" panose="00000506000000000000"/>
              </a:rPr>
              <a:t>(synchronization): </a:t>
            </a:r>
            <a:r>
              <a:rPr lang="en-US" dirty="0" err="1">
                <a:sym typeface="Saira Condensed" panose="00000506000000000000"/>
              </a:rPr>
              <a:t>các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tiến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trình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cần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hợp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tác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với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nhau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để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hoàn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thành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công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việc</a:t>
            </a:r>
            <a:r>
              <a:rPr lang="en-US" dirty="0">
                <a:sym typeface="Saira Condensed" panose="0000050600000000000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4090238"/>
            <a:ext cx="15681065" cy="26593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400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</a:defRPr>
            </a:lvl1pPr>
            <a:lvl2pPr marL="1153795" lvl="1" indent="-576580">
              <a:lnSpc>
                <a:spcPct val="150000"/>
              </a:lnSpc>
              <a:buFont typeface="Arial" panose="020B0604020202020204"/>
              <a:buChar char="•"/>
              <a:defRPr sz="400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</a:defRPr>
            </a:lvl2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>
                <a:sym typeface="Saira Condensed" panose="00000506000000000000"/>
              </a:rPr>
              <a:t>Yêu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cầu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độc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quyền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truy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xuất</a:t>
            </a:r>
            <a:r>
              <a:rPr lang="en-US" dirty="0">
                <a:sym typeface="Saira Condensed" panose="00000506000000000000"/>
              </a:rPr>
              <a:t>(</a:t>
            </a:r>
            <a:r>
              <a:rPr lang="en-US" dirty="0" err="1">
                <a:sym typeface="Saira Condensed" panose="00000506000000000000"/>
              </a:rPr>
              <a:t>Mutal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exlution</a:t>
            </a:r>
            <a:r>
              <a:rPr lang="en-US" dirty="0">
                <a:sym typeface="Saira Condensed" panose="00000506000000000000"/>
              </a:rPr>
              <a:t>). </a:t>
            </a:r>
            <a:r>
              <a:rPr lang="en-US" dirty="0" err="1">
                <a:sym typeface="Saira Condensed" panose="00000506000000000000"/>
              </a:rPr>
              <a:t>Tại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một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thời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điểm</a:t>
            </a:r>
            <a:r>
              <a:rPr lang="en-US" dirty="0">
                <a:sym typeface="Saira Condensed" panose="00000506000000000000"/>
              </a:rPr>
              <a:t>, </a:t>
            </a:r>
            <a:r>
              <a:rPr lang="en-US" dirty="0" err="1">
                <a:sym typeface="Saira Condensed" panose="00000506000000000000"/>
              </a:rPr>
              <a:t>chỉ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có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một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tiến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trình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được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truy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xuất</a:t>
            </a:r>
            <a:r>
              <a:rPr lang="en-US" dirty="0">
                <a:sym typeface="Saira Condensed" panose="00000506000000000000"/>
              </a:rPr>
              <a:t>, </a:t>
            </a:r>
            <a:r>
              <a:rPr lang="en-US" dirty="0" err="1">
                <a:sym typeface="Saira Condensed" panose="00000506000000000000"/>
              </a:rPr>
              <a:t>một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tài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nguyên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không</a:t>
            </a:r>
            <a:r>
              <a:rPr lang="en-US" dirty="0">
                <a:sym typeface="Saira Condensed" panose="00000506000000000000"/>
              </a:rPr>
              <a:t> </a:t>
            </a:r>
            <a:r>
              <a:rPr lang="en-US" dirty="0" err="1">
                <a:sym typeface="Saira Condensed" panose="00000506000000000000"/>
              </a:rPr>
              <a:t>thể</a:t>
            </a:r>
            <a:r>
              <a:rPr lang="en-US" dirty="0">
                <a:sym typeface="Saira Condensed" panose="00000506000000000000"/>
              </a:rPr>
              <a:t> chia </a:t>
            </a:r>
            <a:r>
              <a:rPr lang="en-US" dirty="0" err="1">
                <a:sym typeface="Saira Condensed" panose="00000506000000000000"/>
              </a:rPr>
              <a:t>sẻ</a:t>
            </a:r>
            <a:r>
              <a:rPr lang="en-US" dirty="0">
                <a:sym typeface="Saira Condensed" panose="0000050600000000000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Graphic 8" descr="Laptop with phone and calculato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83731" y="6526940"/>
            <a:ext cx="3891804" cy="3891804"/>
          </a:xfrm>
          <a:prstGeom prst="rect">
            <a:avLst/>
          </a:prstGeom>
        </p:spPr>
      </p:pic>
      <p:sp>
        <p:nvSpPr>
          <p:cNvPr id="10" name="Rectangle: Rounded Corners 9"/>
          <p:cNvSpPr/>
          <p:nvPr/>
        </p:nvSpPr>
        <p:spPr>
          <a:xfrm rot="1800000">
            <a:off x="-2828044" y="7584959"/>
            <a:ext cx="1509710" cy="15097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/>
          <p:cNvSpPr/>
          <p:nvPr/>
        </p:nvSpPr>
        <p:spPr>
          <a:xfrm rot="1800000">
            <a:off x="-1913032" y="5083068"/>
            <a:ext cx="875113" cy="8751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2"/>
          <p:cNvSpPr txBox="1"/>
          <p:nvPr/>
        </p:nvSpPr>
        <p:spPr>
          <a:xfrm>
            <a:off x="-19274530" y="419100"/>
            <a:ext cx="17145000" cy="1179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 algn="l">
              <a:lnSpc>
                <a:spcPts val="10200"/>
              </a:lnSpc>
              <a:buFont typeface="+mj-lt"/>
              <a:buAutoNum type="arabicPeriod" startAt="2"/>
            </a:pPr>
            <a:r>
              <a:rPr lang="en-US" sz="66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Nhu </a:t>
            </a:r>
            <a:r>
              <a:rPr lang="en-US" sz="6600" b="1" dirty="0" err="1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Cầu</a:t>
            </a:r>
            <a:r>
              <a:rPr lang="en-US" sz="66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 Giao </a:t>
            </a:r>
            <a:r>
              <a:rPr lang="en-US" sz="6600" b="1" dirty="0" err="1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Tiếp</a:t>
            </a:r>
            <a:r>
              <a:rPr lang="en-US" sz="66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 </a:t>
            </a:r>
            <a:r>
              <a:rPr lang="en-US" sz="6600" b="1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Bài</a:t>
            </a:r>
            <a:r>
              <a:rPr lang="en-US" sz="6600" b="1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6600" b="1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Toán</a:t>
            </a:r>
            <a:r>
              <a:rPr lang="en-US" sz="6600" b="1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6600" b="1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Đồng</a:t>
            </a:r>
            <a:r>
              <a:rPr lang="en-US" sz="6600" b="1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6600" b="1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Bộ</a:t>
            </a:r>
            <a:r>
              <a:rPr lang="en-US" sz="6600" b="1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6600" b="1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Hóa</a:t>
            </a:r>
            <a:endParaRPr lang="en-US" sz="6600" b="1" dirty="0">
              <a:latin typeface="Times New Roman" panose="02020603050405020304" pitchFamily="18" charset="0"/>
              <a:ea typeface="Saira Condensed" panose="00000506000000000000"/>
              <a:cs typeface="Times New Roman" panose="02020603050405020304" pitchFamily="18" charset="0"/>
              <a:sym typeface="Saira Condensed" panose="00000506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1500" y="395602"/>
            <a:ext cx="17145000" cy="1179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 algn="l">
              <a:lnSpc>
                <a:spcPts val="10200"/>
              </a:lnSpc>
              <a:buFont typeface="+mj-lt"/>
              <a:buAutoNum type="arabicPeriod" startAt="2"/>
            </a:pPr>
            <a:r>
              <a:rPr lang="en-US" sz="66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Nhu </a:t>
            </a:r>
            <a:r>
              <a:rPr lang="en-US" sz="6600" b="1" dirty="0" err="1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Cầu</a:t>
            </a:r>
            <a:r>
              <a:rPr lang="en-US" sz="66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 Giao </a:t>
            </a:r>
            <a:r>
              <a:rPr lang="en-US" sz="6600" b="1" dirty="0" err="1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Tiếp</a:t>
            </a:r>
            <a:r>
              <a:rPr lang="en-US" sz="66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 </a:t>
            </a:r>
            <a:r>
              <a:rPr lang="en-US" sz="6600" b="1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Bài</a:t>
            </a:r>
            <a:r>
              <a:rPr lang="en-US" sz="6600" b="1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6600" b="1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Toán</a:t>
            </a:r>
            <a:r>
              <a:rPr lang="en-US" sz="6600" b="1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6600" b="1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Đồng</a:t>
            </a:r>
            <a:r>
              <a:rPr lang="en-US" sz="6600" b="1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6600" b="1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Bộ</a:t>
            </a:r>
            <a:r>
              <a:rPr lang="en-US" sz="6600" b="1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6600" b="1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Hóa</a:t>
            </a:r>
            <a:endParaRPr lang="en-US" sz="6600" b="1" dirty="0">
              <a:latin typeface="Times New Roman" panose="02020603050405020304" pitchFamily="18" charset="0"/>
              <a:ea typeface="Saira Condensed" panose="00000506000000000000"/>
              <a:cs typeface="Times New Roman" panose="02020603050405020304" pitchFamily="18" charset="0"/>
              <a:sym typeface="Saira Condensed" panose="00000506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14400" y="2247900"/>
            <a:ext cx="14859000" cy="2039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12520" lvl="1" indent="-556260" algn="l">
              <a:lnSpc>
                <a:spcPts val="5255"/>
              </a:lnSpc>
              <a:buFont typeface="Arial" panose="020B0604020202020204"/>
              <a:buChar char="•"/>
            </a:pPr>
            <a:r>
              <a:rPr lang="en-US" sz="5150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Mutual exclusion (</a:t>
            </a:r>
            <a:r>
              <a:rPr lang="en-US" sz="5150" dirty="0" err="1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độc</a:t>
            </a:r>
            <a:r>
              <a:rPr lang="en-US" sz="5150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 </a:t>
            </a:r>
            <a:r>
              <a:rPr lang="en-US" sz="5150" dirty="0" err="1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quyền</a:t>
            </a:r>
            <a:r>
              <a:rPr lang="en-US" sz="5150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 </a:t>
            </a:r>
            <a:r>
              <a:rPr lang="en-US" sz="5150" dirty="0" err="1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truy</a:t>
            </a:r>
            <a:r>
              <a:rPr lang="en-US" sz="5150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 </a:t>
            </a:r>
            <a:r>
              <a:rPr lang="en-US" sz="5150" dirty="0" err="1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xuất</a:t>
            </a:r>
            <a:r>
              <a:rPr lang="en-US" sz="5150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).</a:t>
            </a:r>
          </a:p>
          <a:p>
            <a:pPr algn="l">
              <a:lnSpc>
                <a:spcPts val="5255"/>
              </a:lnSpc>
            </a:pPr>
            <a:endParaRPr lang="en-US" sz="5150" dirty="0">
              <a:latin typeface="Times New Roman" panose="02020603050405020304" pitchFamily="18" charset="0"/>
              <a:ea typeface="Saira Condensed Medium" panose="00000606000000000000"/>
              <a:cs typeface="Times New Roman" panose="02020603050405020304" pitchFamily="18" charset="0"/>
              <a:sym typeface="Saira Condensed Medium" panose="00000606000000000000"/>
            </a:endParaRPr>
          </a:p>
          <a:p>
            <a:pPr marL="1112520" lvl="1" indent="-556260" algn="l">
              <a:lnSpc>
                <a:spcPts val="525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5150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C</a:t>
            </a:r>
            <a:r>
              <a:rPr lang="en-US" sz="5150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oordination (</a:t>
            </a:r>
            <a:r>
              <a:rPr lang="en-US" sz="5150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yêu</a:t>
            </a:r>
            <a:r>
              <a:rPr lang="en-US" sz="5150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5150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cầu</a:t>
            </a:r>
            <a:r>
              <a:rPr lang="en-US" sz="5150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5150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phối</a:t>
            </a:r>
            <a:r>
              <a:rPr lang="en-US" sz="5150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5150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hợp</a:t>
            </a:r>
            <a:r>
              <a:rPr lang="en-US" sz="5150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).</a:t>
            </a:r>
          </a:p>
        </p:txBody>
      </p:sp>
      <p:pic>
        <p:nvPicPr>
          <p:cNvPr id="4" name="Graphic 3" descr="Laptop with phone and calculato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06600" y="6526940"/>
            <a:ext cx="3891804" cy="3891804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 rot="9000000">
            <a:off x="2555993" y="7379399"/>
            <a:ext cx="2407419" cy="240741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/>
        </p:nvSpPr>
        <p:spPr>
          <a:xfrm rot="8100000">
            <a:off x="1227273" y="5564935"/>
            <a:ext cx="1141253" cy="114125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 rot="9000000">
            <a:off x="20163483" y="2257392"/>
            <a:ext cx="2407419" cy="240741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/>
          <p:cNvSpPr/>
          <p:nvPr/>
        </p:nvSpPr>
        <p:spPr>
          <a:xfrm rot="8100000">
            <a:off x="18834763" y="442928"/>
            <a:ext cx="1141253" cy="114125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4987" y="800100"/>
            <a:ext cx="15925800" cy="9105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105"/>
              </a:lnSpc>
              <a:spcBef>
                <a:spcPct val="0"/>
              </a:spcBef>
            </a:pPr>
            <a:r>
              <a:rPr lang="en-US" sz="60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Mutual exclusion (</a:t>
            </a:r>
            <a:r>
              <a:rPr lang="en-US" sz="6000" b="1" dirty="0" err="1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độc</a:t>
            </a:r>
            <a:r>
              <a:rPr lang="en-US" sz="60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 </a:t>
            </a:r>
            <a:r>
              <a:rPr lang="en-US" sz="6000" b="1" dirty="0" err="1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quyền</a:t>
            </a:r>
            <a:r>
              <a:rPr lang="en-US" sz="60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 </a:t>
            </a:r>
            <a:r>
              <a:rPr lang="en-US" sz="6000" b="1" dirty="0" err="1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truy</a:t>
            </a:r>
            <a:r>
              <a:rPr lang="en-US" sz="60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 </a:t>
            </a:r>
            <a:r>
              <a:rPr lang="en-US" sz="6000" b="1" dirty="0" err="1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xuất</a:t>
            </a:r>
            <a:r>
              <a:rPr lang="en-US" sz="60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14987" y="1710606"/>
            <a:ext cx="13677976" cy="3587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65225" lvl="1" indent="-582295" algn="l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5395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Tài</a:t>
            </a:r>
            <a:r>
              <a:rPr lang="en-US" sz="5395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5395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nguyên</a:t>
            </a:r>
            <a:r>
              <a:rPr lang="en-US" sz="5395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5395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hệ</a:t>
            </a:r>
            <a:r>
              <a:rPr lang="en-US" sz="5395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5395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thống</a:t>
            </a:r>
            <a:r>
              <a:rPr lang="en-US" sz="5395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5395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có</a:t>
            </a:r>
            <a:r>
              <a:rPr lang="en-US" sz="5395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2 </a:t>
            </a:r>
            <a:r>
              <a:rPr lang="en-US" sz="5395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loại</a:t>
            </a:r>
            <a:r>
              <a:rPr lang="en-US" sz="5395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5395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        + </a:t>
            </a:r>
            <a:r>
              <a:rPr lang="en-US" sz="5395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Tài</a:t>
            </a:r>
            <a:r>
              <a:rPr lang="en-US" sz="5395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5395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nguyên</a:t>
            </a:r>
            <a:r>
              <a:rPr lang="en-US" sz="5395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5395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có</a:t>
            </a:r>
            <a:r>
              <a:rPr lang="en-US" sz="5395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5395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thể</a:t>
            </a:r>
            <a:r>
              <a:rPr lang="en-US" sz="5395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chia </a:t>
            </a:r>
            <a:r>
              <a:rPr lang="en-US" sz="5395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sẻ</a:t>
            </a:r>
            <a:r>
              <a:rPr lang="en-US" sz="5395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5395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được</a:t>
            </a:r>
            <a:endParaRPr lang="en-US" sz="5395" dirty="0">
              <a:latin typeface="Times New Roman" panose="02020603050405020304" pitchFamily="18" charset="0"/>
              <a:ea typeface="Saira Condensed" panose="00000506000000000000"/>
              <a:cs typeface="Times New Roman" panose="02020603050405020304" pitchFamily="18" charset="0"/>
              <a:sym typeface="Saira Condensed" panose="00000506000000000000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5395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        + </a:t>
            </a:r>
            <a:r>
              <a:rPr lang="en-US" sz="5395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Tài</a:t>
            </a:r>
            <a:r>
              <a:rPr lang="en-US" sz="5395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5395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nguyên</a:t>
            </a:r>
            <a:r>
              <a:rPr lang="en-US" sz="5395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5395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không</a:t>
            </a:r>
            <a:r>
              <a:rPr lang="en-US" sz="5395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5395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thể</a:t>
            </a:r>
            <a:r>
              <a:rPr lang="en-US" sz="5395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chia </a:t>
            </a:r>
            <a:r>
              <a:rPr lang="en-US" sz="5395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sẻ</a:t>
            </a:r>
            <a:r>
              <a:rPr lang="en-US" sz="5395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5395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được</a:t>
            </a:r>
            <a:endParaRPr lang="en-US" sz="5395" dirty="0">
              <a:latin typeface="Times New Roman" panose="02020603050405020304" pitchFamily="18" charset="0"/>
              <a:ea typeface="Saira Condensed" panose="00000506000000000000"/>
              <a:cs typeface="Times New Roman" panose="02020603050405020304" pitchFamily="18" charset="0"/>
              <a:sym typeface="Saira Condensed" panose="00000506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14987" y="6709298"/>
            <a:ext cx="16220361" cy="2343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65860" lvl="1" indent="-582930">
              <a:lnSpc>
                <a:spcPct val="1500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5400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Có</a:t>
            </a:r>
            <a:r>
              <a:rPr lang="en-US" sz="5400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một</a:t>
            </a:r>
            <a:r>
              <a:rPr lang="en-US" sz="5400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vài</a:t>
            </a:r>
            <a:r>
              <a:rPr lang="en-US" sz="5400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tiến</a:t>
            </a:r>
            <a:r>
              <a:rPr lang="en-US" sz="5400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trình</a:t>
            </a:r>
            <a:r>
              <a:rPr lang="en-US" sz="5400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cần</a:t>
            </a:r>
            <a:r>
              <a:rPr lang="en-US" sz="5400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phải</a:t>
            </a:r>
            <a:r>
              <a:rPr lang="en-US" sz="5400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thực</a:t>
            </a:r>
            <a:r>
              <a:rPr lang="en-US" sz="5400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thi</a:t>
            </a:r>
            <a:r>
              <a:rPr lang="en-US" sz="5400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theo</a:t>
            </a:r>
            <a:r>
              <a:rPr lang="en-US" sz="5400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một</a:t>
            </a:r>
            <a:r>
              <a:rPr lang="en-US" sz="5400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trình</a:t>
            </a:r>
            <a:r>
              <a:rPr lang="en-US" sz="5400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tự</a:t>
            </a:r>
            <a:r>
              <a:rPr lang="en-US" sz="5400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nào</a:t>
            </a:r>
            <a:r>
              <a:rPr lang="en-US" sz="5400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đó</a:t>
            </a:r>
            <a:r>
              <a:rPr lang="en-US" sz="5400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870" y="5696515"/>
            <a:ext cx="1424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Coordination (</a:t>
            </a:r>
            <a:r>
              <a:rPr lang="en-US" sz="6000" b="1" dirty="0" err="1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yêu</a:t>
            </a:r>
            <a:r>
              <a:rPr lang="en-US" sz="60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 </a:t>
            </a:r>
            <a:r>
              <a:rPr lang="en-US" sz="6000" b="1" dirty="0" err="1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cầu</a:t>
            </a:r>
            <a:r>
              <a:rPr lang="en-US" sz="60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 </a:t>
            </a:r>
            <a:r>
              <a:rPr lang="en-US" sz="6000" b="1" dirty="0" err="1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phối</a:t>
            </a:r>
            <a:r>
              <a:rPr lang="en-US" sz="60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 </a:t>
            </a:r>
            <a:r>
              <a:rPr lang="en-US" sz="6000" b="1" dirty="0" err="1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hợp</a:t>
            </a:r>
            <a:r>
              <a:rPr lang="en-US" sz="60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)</a:t>
            </a:r>
          </a:p>
        </p:txBody>
      </p:sp>
      <p:pic>
        <p:nvPicPr>
          <p:cNvPr id="7" name="Graphic 6" descr="Laptop with phone and calculato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0598" y="6526940"/>
            <a:ext cx="3891804" cy="3891804"/>
          </a:xfrm>
          <a:prstGeom prst="rect">
            <a:avLst/>
          </a:prstGeom>
        </p:spPr>
      </p:pic>
      <p:sp>
        <p:nvSpPr>
          <p:cNvPr id="8" name="Rectangle: Rounded Corners 7"/>
          <p:cNvSpPr/>
          <p:nvPr/>
        </p:nvSpPr>
        <p:spPr>
          <a:xfrm>
            <a:off x="-3602908" y="7379400"/>
            <a:ext cx="2407419" cy="240741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/>
          <p:cNvSpPr/>
          <p:nvPr/>
        </p:nvSpPr>
        <p:spPr>
          <a:xfrm>
            <a:off x="-4931628" y="5564936"/>
            <a:ext cx="1141253" cy="114125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2"/>
          <p:cNvSpPr txBox="1"/>
          <p:nvPr/>
        </p:nvSpPr>
        <p:spPr>
          <a:xfrm>
            <a:off x="571500" y="-1859470"/>
            <a:ext cx="17145000" cy="1179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 algn="l">
              <a:lnSpc>
                <a:spcPts val="10200"/>
              </a:lnSpc>
              <a:buFont typeface="+mj-lt"/>
              <a:buAutoNum type="arabicPeriod" startAt="2"/>
            </a:pPr>
            <a:r>
              <a:rPr lang="en-US" sz="66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Nhu </a:t>
            </a:r>
            <a:r>
              <a:rPr lang="en-US" sz="6600" b="1" dirty="0" err="1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Cầu</a:t>
            </a:r>
            <a:r>
              <a:rPr lang="en-US" sz="66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 Giao </a:t>
            </a:r>
            <a:r>
              <a:rPr lang="en-US" sz="6600" b="1" dirty="0" err="1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Tiếp</a:t>
            </a:r>
            <a:r>
              <a:rPr lang="en-US" sz="6600" b="1" dirty="0">
                <a:latin typeface="Times New Roman" panose="02020603050405020304" pitchFamily="18" charset="0"/>
                <a:ea typeface="Saira Condensed Medium" panose="00000606000000000000"/>
                <a:cs typeface="Times New Roman" panose="02020603050405020304" pitchFamily="18" charset="0"/>
                <a:sym typeface="Saira Condensed Medium" panose="00000606000000000000"/>
              </a:rPr>
              <a:t> </a:t>
            </a:r>
            <a:r>
              <a:rPr lang="en-US" sz="6600" b="1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Bài</a:t>
            </a:r>
            <a:r>
              <a:rPr lang="en-US" sz="6600" b="1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6600" b="1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Toán</a:t>
            </a:r>
            <a:r>
              <a:rPr lang="en-US" sz="6600" b="1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6600" b="1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Đồng</a:t>
            </a:r>
            <a:r>
              <a:rPr lang="en-US" sz="6600" b="1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6600" b="1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Bộ</a:t>
            </a:r>
            <a:r>
              <a:rPr lang="en-US" sz="6600" b="1" dirty="0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 </a:t>
            </a:r>
            <a:r>
              <a:rPr lang="en-US" sz="6600" b="1" dirty="0" err="1">
                <a:latin typeface="Times New Roman" panose="02020603050405020304" pitchFamily="18" charset="0"/>
                <a:ea typeface="Saira Condensed" panose="00000506000000000000"/>
                <a:cs typeface="Times New Roman" panose="02020603050405020304" pitchFamily="18" charset="0"/>
                <a:sym typeface="Saira Condensed" panose="00000506000000000000"/>
              </a:rPr>
              <a:t>Hóa</a:t>
            </a:r>
            <a:endParaRPr lang="en-US" sz="6600" b="1" dirty="0">
              <a:latin typeface="Times New Roman" panose="02020603050405020304" pitchFamily="18" charset="0"/>
              <a:ea typeface="Saira Condensed" panose="00000506000000000000"/>
              <a:cs typeface="Times New Roman" panose="02020603050405020304" pitchFamily="18" charset="0"/>
              <a:sym typeface="Saira Condensed" panose="00000506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1915</Words>
  <Application>Microsoft Office PowerPoint</Application>
  <PresentationFormat>Custom</PresentationFormat>
  <Paragraphs>271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TT Commons Pro Expanded</vt:lpstr>
      <vt:lpstr>Saira Condensed Medium</vt:lpstr>
      <vt:lpstr>Consolas</vt:lpstr>
      <vt:lpstr>Saira Condensed</vt:lpstr>
      <vt:lpstr>Calibri</vt:lpstr>
      <vt:lpstr>Canva Sans 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Đồng bộ hoá tiến trình - giải quyết Bài toán triết gia bằng thuật toán Semophore</dc:title>
  <dc:creator/>
  <cp:lastModifiedBy>Sang NT</cp:lastModifiedBy>
  <cp:revision>119</cp:revision>
  <dcterms:created xsi:type="dcterms:W3CDTF">2006-08-16T00:00:00Z</dcterms:created>
  <dcterms:modified xsi:type="dcterms:W3CDTF">2024-10-15T20:19:26Z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1D98F0AC957C4871B0BDAFFAC30C9628_12</vt:lpwstr>
  </property>
  <property fmtid="{D5CDD505-2E9C-101B-9397-08002B2CF9AE}" pid="3" name="KSOProductBuildVer">
    <vt:lpwstr>1033-12.2.0.18283</vt:lpwstr>
  </property>
</Properties>
</file>