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95" r:id="rId5"/>
    <p:sldId id="296" r:id="rId6"/>
    <p:sldId id="268" r:id="rId7"/>
    <p:sldId id="273" r:id="rId8"/>
    <p:sldId id="294" r:id="rId9"/>
    <p:sldId id="257" r:id="rId10"/>
    <p:sldId id="278" r:id="rId11"/>
    <p:sldId id="283" r:id="rId12"/>
    <p:sldId id="284" r:id="rId13"/>
    <p:sldId id="286" r:id="rId14"/>
    <p:sldId id="258" r:id="rId15"/>
    <p:sldId id="298" r:id="rId16"/>
    <p:sldId id="259" r:id="rId17"/>
    <p:sldId id="297" r:id="rId18"/>
    <p:sldId id="264" r:id="rId19"/>
    <p:sldId id="269" r:id="rId20"/>
    <p:sldId id="285" r:id="rId21"/>
    <p:sldId id="303" r:id="rId22"/>
    <p:sldId id="276" r:id="rId23"/>
    <p:sldId id="287" r:id="rId24"/>
    <p:sldId id="288" r:id="rId25"/>
    <p:sldId id="290" r:id="rId26"/>
    <p:sldId id="291" r:id="rId27"/>
    <p:sldId id="280" r:id="rId28"/>
    <p:sldId id="292" r:id="rId29"/>
    <p:sldId id="277" r:id="rId30"/>
    <p:sldId id="293" r:id="rId31"/>
    <p:sldId id="270" r:id="rId32"/>
    <p:sldId id="261" r:id="rId33"/>
    <p:sldId id="274"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0" d="100"/>
          <a:sy n="50" d="100"/>
        </p:scale>
        <p:origin x="48" y="9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lvl="1"/>
            <a:endParaRPr lang="en-US" dirty="0"/>
          </a:p>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C17D-D8FB-4110-86A4-AFE9640AC55C}"/>
              </a:ext>
            </a:extLst>
          </p:cNvPr>
          <p:cNvSpPr>
            <a:spLocks noGrp="1"/>
          </p:cNvSpPr>
          <p:nvPr>
            <p:ph type="title"/>
          </p:nvPr>
        </p:nvSpPr>
        <p:spPr/>
        <p:txBody>
          <a:bodyPr/>
          <a:lstStyle/>
          <a:p>
            <a:r>
              <a:rPr lang="en-US" dirty="0"/>
              <a:t>Software Tradeoffs</a:t>
            </a:r>
          </a:p>
        </p:txBody>
      </p:sp>
      <p:sp>
        <p:nvSpPr>
          <p:cNvPr id="4" name="Content Placeholder 3">
            <a:extLst>
              <a:ext uri="{FF2B5EF4-FFF2-40B4-BE49-F238E27FC236}">
                <a16:creationId xmlns:a16="http://schemas.microsoft.com/office/drawing/2014/main" id="{8A3C8C03-558D-4DD3-8801-92D0092B1FA1}"/>
              </a:ext>
            </a:extLst>
          </p:cNvPr>
          <p:cNvSpPr>
            <a:spLocks noGrp="1"/>
          </p:cNvSpPr>
          <p:nvPr>
            <p:ph sz="half" idx="1"/>
          </p:nvPr>
        </p:nvSpPr>
        <p:spPr/>
        <p:txBody>
          <a:bodyPr>
            <a:normAutofit lnSpcReduction="10000"/>
          </a:bodyPr>
          <a:lstStyle/>
          <a:p>
            <a:r>
              <a:rPr lang="en-US" dirty="0"/>
              <a:t>Delivery Platform</a:t>
            </a:r>
          </a:p>
          <a:p>
            <a:pPr lvl="1"/>
            <a:r>
              <a:rPr lang="en-US" dirty="0"/>
              <a:t>Local to Smart Device</a:t>
            </a:r>
          </a:p>
          <a:p>
            <a:pPr lvl="1"/>
            <a:r>
              <a:rPr lang="en-US" dirty="0"/>
              <a:t>Remote Server</a:t>
            </a:r>
          </a:p>
          <a:p>
            <a:r>
              <a:rPr lang="en-US" dirty="0"/>
              <a:t>Database Language</a:t>
            </a:r>
          </a:p>
          <a:p>
            <a:pPr lvl="1"/>
            <a:r>
              <a:rPr lang="en-US" dirty="0"/>
              <a:t>Postgres</a:t>
            </a:r>
          </a:p>
          <a:p>
            <a:pPr lvl="1"/>
            <a:r>
              <a:rPr lang="en-US" dirty="0"/>
              <a:t>SQL</a:t>
            </a:r>
          </a:p>
          <a:p>
            <a:pPr lvl="1"/>
            <a:r>
              <a:rPr lang="en-US" dirty="0"/>
              <a:t>Room</a:t>
            </a:r>
          </a:p>
          <a:p>
            <a:pPr lvl="1"/>
            <a:r>
              <a:rPr lang="en-US" dirty="0"/>
              <a:t>Firebase</a:t>
            </a:r>
          </a:p>
        </p:txBody>
      </p:sp>
      <p:sp>
        <p:nvSpPr>
          <p:cNvPr id="5" name="Content Placeholder 4">
            <a:extLst>
              <a:ext uri="{FF2B5EF4-FFF2-40B4-BE49-F238E27FC236}">
                <a16:creationId xmlns:a16="http://schemas.microsoft.com/office/drawing/2014/main" id="{67265BE7-A945-4D21-81EC-EA1170DB5385}"/>
              </a:ext>
            </a:extLst>
          </p:cNvPr>
          <p:cNvSpPr>
            <a:spLocks noGrp="1"/>
          </p:cNvSpPr>
          <p:nvPr>
            <p:ph sz="half" idx="2"/>
          </p:nvPr>
        </p:nvSpPr>
        <p:spPr/>
        <p:txBody>
          <a:bodyPr>
            <a:normAutofit lnSpcReduction="10000"/>
          </a:bodyPr>
          <a:lstStyle/>
          <a:p>
            <a:r>
              <a:rPr lang="en-US" dirty="0"/>
              <a:t>Background Services API</a:t>
            </a:r>
          </a:p>
          <a:p>
            <a:pPr lvl="1"/>
            <a:r>
              <a:rPr lang="en-US" dirty="0"/>
              <a:t>Celery[</a:t>
            </a:r>
            <a:r>
              <a:rPr lang="en-US" dirty="0" err="1"/>
              <a:t>Redis</a:t>
            </a:r>
            <a:r>
              <a:rPr lang="en-US" dirty="0"/>
              <a:t>]</a:t>
            </a:r>
          </a:p>
          <a:p>
            <a:pPr lvl="1"/>
            <a:r>
              <a:rPr lang="en-US" dirty="0"/>
              <a:t>Lettuce[Dory]</a:t>
            </a:r>
          </a:p>
          <a:p>
            <a:pPr lvl="1"/>
            <a:r>
              <a:rPr lang="en-US" dirty="0"/>
              <a:t>Firebase</a:t>
            </a:r>
          </a:p>
          <a:p>
            <a:r>
              <a:rPr lang="en-US" dirty="0"/>
              <a:t>OS API</a:t>
            </a:r>
          </a:p>
          <a:p>
            <a:pPr lvl="1"/>
            <a:r>
              <a:rPr lang="en-US" dirty="0"/>
              <a:t>Kotlin</a:t>
            </a:r>
          </a:p>
          <a:p>
            <a:pPr lvl="1"/>
            <a:r>
              <a:rPr lang="en-US" dirty="0"/>
              <a:t>Java</a:t>
            </a:r>
          </a:p>
          <a:p>
            <a:pPr lvl="1"/>
            <a:r>
              <a:rPr lang="en-US" dirty="0"/>
              <a:t>Firebase</a:t>
            </a:r>
          </a:p>
        </p:txBody>
      </p:sp>
    </p:spTree>
    <p:extLst>
      <p:ext uri="{BB962C8B-B14F-4D97-AF65-F5344CB8AC3E}">
        <p14:creationId xmlns:p14="http://schemas.microsoft.com/office/powerpoint/2010/main" val="284481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 (Includes Shipping)</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lnSpcReduction="10000"/>
          </a:bodyPr>
          <a:lstStyle/>
          <a:p>
            <a:r>
              <a:rPr lang="en-US" dirty="0"/>
              <a:t>150 ft 22 Gauge Wire					$15.95</a:t>
            </a:r>
          </a:p>
          <a:p>
            <a:r>
              <a:rPr lang="en-US" dirty="0"/>
              <a:t>Solderless Breadboards (2 pcs)				$11.98</a:t>
            </a:r>
          </a:p>
          <a:p>
            <a:r>
              <a:rPr lang="en-US" dirty="0"/>
              <a:t>3.7V 1100 mAh LiPo Battery Packs (4 batteries)		$42.79</a:t>
            </a:r>
          </a:p>
          <a:p>
            <a:r>
              <a:rPr lang="en-US" dirty="0"/>
              <a:t>Duck Brand 60 ft Electrical Tape (2 rolls)			$5.63</a:t>
            </a:r>
          </a:p>
          <a:p>
            <a:r>
              <a:rPr lang="en-US" dirty="0"/>
              <a:t>Duck Brand All-Purpose Duct Tape 45 Yard (1 roll)		$7.66</a:t>
            </a:r>
          </a:p>
          <a:p>
            <a:r>
              <a:rPr lang="en-US" dirty="0"/>
              <a:t>Velcro Brand Sticky Back Hook-and-Loop Fasteners 30 ft	$22.04</a:t>
            </a:r>
          </a:p>
          <a:p>
            <a:r>
              <a:rPr lang="en-US" dirty="0"/>
              <a:t>Adafruit HUZZAH ESP8266 breakout (7 count)		$73.80</a:t>
            </a:r>
          </a:p>
          <a:p>
            <a:r>
              <a:rPr lang="en-US" dirty="0"/>
              <a:t>FTDI Serial TTL-232 USB Cable (3 count)			$63.75</a:t>
            </a:r>
          </a:p>
          <a:p>
            <a:r>
              <a:rPr lang="en-US" dirty="0"/>
              <a:t>Total Cost							$243.60</a:t>
            </a:r>
          </a:p>
        </p:txBody>
      </p:sp>
    </p:spTree>
    <p:extLst>
      <p:ext uri="{BB962C8B-B14F-4D97-AF65-F5344CB8AC3E}">
        <p14:creationId xmlns:p14="http://schemas.microsoft.com/office/powerpoint/2010/main" val="1125461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D7DC-39DD-451B-97D2-D4139A263C44}"/>
              </a:ext>
            </a:extLst>
          </p:cNvPr>
          <p:cNvSpPr>
            <a:spLocks noGrp="1"/>
          </p:cNvSpPr>
          <p:nvPr>
            <p:ph type="title"/>
          </p:nvPr>
        </p:nvSpPr>
        <p:spPr/>
        <p:txBody>
          <a:bodyPr/>
          <a:lstStyle/>
          <a:p>
            <a:r>
              <a:rPr lang="en-US" dirty="0" err="1"/>
              <a:t>Gui</a:t>
            </a:r>
            <a:r>
              <a:rPr lang="en-US" dirty="0"/>
              <a:t> Mock-up</a:t>
            </a:r>
          </a:p>
        </p:txBody>
      </p:sp>
      <p:pic>
        <p:nvPicPr>
          <p:cNvPr id="5" name="Content Placeholder 4">
            <a:extLst>
              <a:ext uri="{FF2B5EF4-FFF2-40B4-BE49-F238E27FC236}">
                <a16:creationId xmlns:a16="http://schemas.microsoft.com/office/drawing/2014/main" id="{27FA7512-7B75-4A69-BD06-ABA6C8F3EF6D}"/>
              </a:ext>
            </a:extLst>
          </p:cNvPr>
          <p:cNvPicPr>
            <a:picLocks noGrp="1" noChangeAspect="1"/>
          </p:cNvPicPr>
          <p:nvPr>
            <p:ph idx="1"/>
          </p:nvPr>
        </p:nvPicPr>
        <p:blipFill>
          <a:blip r:embed="rId2"/>
          <a:stretch>
            <a:fillRect/>
          </a:stretch>
        </p:blipFill>
        <p:spPr>
          <a:xfrm>
            <a:off x="207801" y="1867553"/>
            <a:ext cx="2029108" cy="2019582"/>
          </a:xfrm>
        </p:spPr>
      </p:pic>
      <p:pic>
        <p:nvPicPr>
          <p:cNvPr id="7" name="Picture 6">
            <a:extLst>
              <a:ext uri="{FF2B5EF4-FFF2-40B4-BE49-F238E27FC236}">
                <a16:creationId xmlns:a16="http://schemas.microsoft.com/office/drawing/2014/main" id="{C67645C6-CE7C-4B69-8F1F-4211F6898763}"/>
              </a:ext>
            </a:extLst>
          </p:cNvPr>
          <p:cNvPicPr>
            <a:picLocks noChangeAspect="1"/>
          </p:cNvPicPr>
          <p:nvPr/>
        </p:nvPicPr>
        <p:blipFill>
          <a:blip r:embed="rId3"/>
          <a:stretch>
            <a:fillRect/>
          </a:stretch>
        </p:blipFill>
        <p:spPr>
          <a:xfrm>
            <a:off x="2371563" y="1867553"/>
            <a:ext cx="2019582" cy="2019582"/>
          </a:xfrm>
          <a:prstGeom prst="rect">
            <a:avLst/>
          </a:prstGeom>
        </p:spPr>
      </p:pic>
      <p:pic>
        <p:nvPicPr>
          <p:cNvPr id="9" name="Picture 8">
            <a:extLst>
              <a:ext uri="{FF2B5EF4-FFF2-40B4-BE49-F238E27FC236}">
                <a16:creationId xmlns:a16="http://schemas.microsoft.com/office/drawing/2014/main" id="{4327158D-DD7C-482A-827B-54938C0AD717}"/>
              </a:ext>
            </a:extLst>
          </p:cNvPr>
          <p:cNvPicPr>
            <a:picLocks noChangeAspect="1"/>
          </p:cNvPicPr>
          <p:nvPr/>
        </p:nvPicPr>
        <p:blipFill>
          <a:blip r:embed="rId4"/>
          <a:stretch>
            <a:fillRect/>
          </a:stretch>
        </p:blipFill>
        <p:spPr>
          <a:xfrm>
            <a:off x="4525799" y="1867553"/>
            <a:ext cx="2372056" cy="2353003"/>
          </a:xfrm>
          <a:prstGeom prst="rect">
            <a:avLst/>
          </a:prstGeom>
        </p:spPr>
      </p:pic>
      <p:pic>
        <p:nvPicPr>
          <p:cNvPr id="11" name="Picture 10">
            <a:extLst>
              <a:ext uri="{FF2B5EF4-FFF2-40B4-BE49-F238E27FC236}">
                <a16:creationId xmlns:a16="http://schemas.microsoft.com/office/drawing/2014/main" id="{F2C5C5CE-DBC1-428F-879B-F2411F359F7D}"/>
              </a:ext>
            </a:extLst>
          </p:cNvPr>
          <p:cNvPicPr>
            <a:picLocks noChangeAspect="1"/>
          </p:cNvPicPr>
          <p:nvPr/>
        </p:nvPicPr>
        <p:blipFill>
          <a:blip r:embed="rId5"/>
          <a:stretch>
            <a:fillRect/>
          </a:stretch>
        </p:blipFill>
        <p:spPr>
          <a:xfrm>
            <a:off x="7032509" y="1867553"/>
            <a:ext cx="2324424" cy="2343477"/>
          </a:xfrm>
          <a:prstGeom prst="rect">
            <a:avLst/>
          </a:prstGeom>
        </p:spPr>
      </p:pic>
      <p:pic>
        <p:nvPicPr>
          <p:cNvPr id="13" name="Picture 12">
            <a:extLst>
              <a:ext uri="{FF2B5EF4-FFF2-40B4-BE49-F238E27FC236}">
                <a16:creationId xmlns:a16="http://schemas.microsoft.com/office/drawing/2014/main" id="{08E05E55-8315-46F3-B1B6-440054A868D0}"/>
              </a:ext>
            </a:extLst>
          </p:cNvPr>
          <p:cNvPicPr>
            <a:picLocks noChangeAspect="1"/>
          </p:cNvPicPr>
          <p:nvPr/>
        </p:nvPicPr>
        <p:blipFill>
          <a:blip r:embed="rId6"/>
          <a:stretch>
            <a:fillRect/>
          </a:stretch>
        </p:blipFill>
        <p:spPr>
          <a:xfrm>
            <a:off x="9492015" y="1867553"/>
            <a:ext cx="2400635" cy="2410161"/>
          </a:xfrm>
          <a:prstGeom prst="rect">
            <a:avLst/>
          </a:prstGeom>
        </p:spPr>
      </p:pic>
      <p:sp>
        <p:nvSpPr>
          <p:cNvPr id="15" name="TextBox 14">
            <a:extLst>
              <a:ext uri="{FF2B5EF4-FFF2-40B4-BE49-F238E27FC236}">
                <a16:creationId xmlns:a16="http://schemas.microsoft.com/office/drawing/2014/main" id="{8CD47ED6-0E18-4637-95D1-82F896C49A0A}"/>
              </a:ext>
            </a:extLst>
          </p:cNvPr>
          <p:cNvSpPr txBox="1"/>
          <p:nvPr/>
        </p:nvSpPr>
        <p:spPr>
          <a:xfrm>
            <a:off x="1014471" y="3958135"/>
            <a:ext cx="3376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an example of what we will design the GUI to appear to the user. The example is of the registration of the tracker and initializing the database</a:t>
            </a:r>
          </a:p>
        </p:txBody>
      </p:sp>
    </p:spTree>
    <p:extLst>
      <p:ext uri="{BB962C8B-B14F-4D97-AF65-F5344CB8AC3E}">
        <p14:creationId xmlns:p14="http://schemas.microsoft.com/office/powerpoint/2010/main" val="331521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a:xfrm>
            <a:off x="1141413" y="618518"/>
            <a:ext cx="9905998" cy="1478570"/>
          </a:xfrm>
        </p:spPr>
        <p:txBody>
          <a:bodyPr/>
          <a:lstStyle/>
          <a:p>
            <a:r>
              <a:rPr lang="en-US"/>
              <a:t>Timeline</a:t>
            </a:r>
            <a:endParaRPr lang="en-US" dirty="0"/>
          </a:p>
        </p:txBody>
      </p:sp>
      <p:pic>
        <p:nvPicPr>
          <p:cNvPr id="11" name="Content Placeholder 10" descr="A screenshot of a social media post&#10;&#10;Description generated with very high confidence">
            <a:extLst>
              <a:ext uri="{FF2B5EF4-FFF2-40B4-BE49-F238E27FC236}">
                <a16:creationId xmlns:a16="http://schemas.microsoft.com/office/drawing/2014/main" id="{3D249A1F-78E7-4F2D-9CA8-ACFAA65A42C3}"/>
              </a:ext>
            </a:extLst>
          </p:cNvPr>
          <p:cNvPicPr>
            <a:picLocks noGrp="1" noChangeAspect="1"/>
          </p:cNvPicPr>
          <p:nvPr>
            <p:ph idx="1"/>
          </p:nvPr>
        </p:nvPicPr>
        <p:blipFill>
          <a:blip r:embed="rId2"/>
          <a:stretch>
            <a:fillRect/>
          </a:stretch>
        </p:blipFill>
        <p:spPr>
          <a:xfrm>
            <a:off x="148182" y="1670158"/>
            <a:ext cx="11941037" cy="2398961"/>
          </a:xfrm>
        </p:spPr>
      </p:pic>
      <p:pic>
        <p:nvPicPr>
          <p:cNvPr id="13" name="Picture 12" descr="A screenshot of a cell phone&#10;&#10;Description generated with high confidence">
            <a:extLst>
              <a:ext uri="{FF2B5EF4-FFF2-40B4-BE49-F238E27FC236}">
                <a16:creationId xmlns:a16="http://schemas.microsoft.com/office/drawing/2014/main" id="{BD4FFA0A-59CE-4655-82ED-F8FB9A6895F1}"/>
              </a:ext>
            </a:extLst>
          </p:cNvPr>
          <p:cNvPicPr>
            <a:picLocks noChangeAspect="1"/>
          </p:cNvPicPr>
          <p:nvPr/>
        </p:nvPicPr>
        <p:blipFill>
          <a:blip r:embed="rId3"/>
          <a:stretch>
            <a:fillRect/>
          </a:stretch>
        </p:blipFill>
        <p:spPr>
          <a:xfrm>
            <a:off x="148183" y="4178908"/>
            <a:ext cx="11941036" cy="2398961"/>
          </a:xfrm>
          <a:prstGeom prst="rect">
            <a:avLst/>
          </a:prstGeom>
        </p:spPr>
      </p:pic>
    </p:spTree>
    <p:extLst>
      <p:ext uri="{BB962C8B-B14F-4D97-AF65-F5344CB8AC3E}">
        <p14:creationId xmlns:p14="http://schemas.microsoft.com/office/powerpoint/2010/main" val="61978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550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55000" lnSpcReduction="20000"/>
          </a:bodyPr>
          <a:lstStyle/>
          <a:p>
            <a:pPr marL="0" indent="0">
              <a:buNone/>
            </a:pPr>
            <a:r>
              <a:rPr lang="en-US" dirty="0"/>
              <a:t>- Week 5 – Week 8</a:t>
            </a:r>
            <a:endParaRPr lang="en-US" sz="2200" dirty="0"/>
          </a:p>
          <a:p>
            <a:pPr marL="0" indent="0">
              <a:buNone/>
            </a:pPr>
            <a:r>
              <a:rPr lang="en-US" dirty="0"/>
              <a:t>        - Hardware prototyping.</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0802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a:t>
            </a:r>
            <a:r>
              <a:rPr lang="en-US"/>
              <a:t>consisted of two </a:t>
            </a:r>
            <a:r>
              <a:rPr lang="en-US" dirty="0"/>
              <a:t>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Testing of back-end components (database components and DBMS systems).</a:t>
            </a:r>
          </a:p>
          <a:p>
            <a:r>
              <a:rPr lang="en-US" dirty="0"/>
              <a:t>Testing stored procedures, views, schemas in DB, tables, indexes, key, triggers, data validations and data consistence check. </a:t>
            </a:r>
          </a:p>
          <a:p>
            <a:r>
              <a:rPr lang="en-US" dirty="0"/>
              <a:t>The type of testing in database is functional testing type which involves checking functionality of database from user point of view. </a:t>
            </a:r>
          </a:p>
          <a:p>
            <a:r>
              <a:rPr lang="en-US" dirty="0"/>
              <a:t>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$243.60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8199363" y="2613085"/>
            <a:ext cx="790575" cy="37719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12151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ext uri="{D42A27DB-BD31-4B8C-83A1-F6EECF244321}">
                <p14:modId xmlns:p14="http://schemas.microsoft.com/office/powerpoint/2010/main" val="1215482803"/>
              </p:ext>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4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ext uri="{D42A27DB-BD31-4B8C-83A1-F6EECF244321}">
                <p14:modId xmlns:p14="http://schemas.microsoft.com/office/powerpoint/2010/main" val="1635948007"/>
              </p:ext>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The Tracker that can keep track of the location of objects. </a:t>
            </a:r>
          </a:p>
          <a:p>
            <a:r>
              <a:rPr lang="en-US" dirty="0"/>
              <a:t>The Tracker can be attached and removed from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1906</TotalTime>
  <Words>2466</Words>
  <Application>Microsoft Office PowerPoint</Application>
  <PresentationFormat>Widescreen</PresentationFormat>
  <Paragraphs>422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Hardware Tradeoffs </vt:lpstr>
      <vt:lpstr>Hardware components</vt:lpstr>
      <vt:lpstr>Software Tradeoffs</vt:lpstr>
      <vt:lpstr>Software components</vt:lpstr>
      <vt:lpstr>Shopping List (Includes Shipping)</vt:lpstr>
      <vt:lpstr>how it works</vt:lpstr>
      <vt:lpstr>How it works</vt:lpstr>
      <vt:lpstr>How it works</vt:lpstr>
      <vt:lpstr>Gui Mock-up</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Donald Taylor</cp:lastModifiedBy>
  <cp:revision>58</cp:revision>
  <dcterms:created xsi:type="dcterms:W3CDTF">2018-11-07T13:29:23Z</dcterms:created>
  <dcterms:modified xsi:type="dcterms:W3CDTF">2018-12-07T13:11:51Z</dcterms:modified>
</cp:coreProperties>
</file>