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6" r:id="rId3"/>
    <p:sldId id="267" r:id="rId4"/>
    <p:sldId id="295" r:id="rId5"/>
    <p:sldId id="296" r:id="rId6"/>
    <p:sldId id="268" r:id="rId7"/>
    <p:sldId id="273" r:id="rId8"/>
    <p:sldId id="294" r:id="rId9"/>
    <p:sldId id="257" r:id="rId10"/>
    <p:sldId id="278" r:id="rId11"/>
    <p:sldId id="283" r:id="rId12"/>
    <p:sldId id="284" r:id="rId13"/>
    <p:sldId id="286" r:id="rId14"/>
    <p:sldId id="258" r:id="rId15"/>
    <p:sldId id="259" r:id="rId16"/>
    <p:sldId id="297" r:id="rId17"/>
    <p:sldId id="264" r:id="rId18"/>
    <p:sldId id="269" r:id="rId19"/>
    <p:sldId id="285" r:id="rId20"/>
    <p:sldId id="276" r:id="rId21"/>
    <p:sldId id="287" r:id="rId22"/>
    <p:sldId id="288" r:id="rId23"/>
    <p:sldId id="290" r:id="rId24"/>
    <p:sldId id="291" r:id="rId25"/>
    <p:sldId id="280" r:id="rId26"/>
    <p:sldId id="292" r:id="rId27"/>
    <p:sldId id="277" r:id="rId28"/>
    <p:sldId id="293" r:id="rId29"/>
    <p:sldId id="270" r:id="rId30"/>
    <p:sldId id="261" r:id="rId31"/>
    <p:sldId id="274" r:id="rId32"/>
    <p:sldId id="275"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all" baseline="0">
                <a:solidFill>
                  <a:schemeClr val="tx1">
                    <a:lumMod val="65000"/>
                    <a:lumOff val="35000"/>
                  </a:schemeClr>
                </a:solidFill>
                <a:latin typeface="+mn-lt"/>
                <a:ea typeface="+mn-ea"/>
                <a:cs typeface="+mn-cs"/>
              </a:defRPr>
            </a:pPr>
            <a:r>
              <a:rPr lang="en-US"/>
              <a:t>NHE vs</a:t>
            </a:r>
            <a:r>
              <a:rPr lang="en-US" baseline="0"/>
              <a:t> GDP (2016)</a:t>
            </a:r>
            <a:endParaRPr lang="en-US"/>
          </a:p>
        </c:rich>
      </c:tx>
      <c:overlay val="0"/>
      <c:spPr>
        <a:noFill/>
        <a:ln>
          <a:noFill/>
        </a:ln>
        <a:effectLst/>
      </c:spPr>
      <c:txPr>
        <a:bodyPr rot="0" spcFirstLastPara="1" vertOverflow="ellipsis" vert="horz" wrap="square" anchor="ctr" anchorCtr="1"/>
        <a:lstStyle/>
        <a:p>
          <a:pPr>
            <a:defRPr sz="1800" b="1" i="0" u="none" strike="noStrike" kern="1200" cap="all" baseline="0">
              <a:solidFill>
                <a:schemeClr val="tx1">
                  <a:lumMod val="65000"/>
                  <a:lumOff val="35000"/>
                </a:schemeClr>
              </a:solidFill>
              <a:latin typeface="+mn-lt"/>
              <a:ea typeface="+mn-ea"/>
              <a:cs typeface="+mn-cs"/>
            </a:defRPr>
          </a:pPr>
          <a:endParaRPr lang="en-US"/>
        </a:p>
      </c:tx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solidFill>
                <a:schemeClr val="accent1">
                  <a:alpha val="90000"/>
                </a:schemeClr>
              </a:solidFill>
              <a:ln w="19050">
                <a:solidFill>
                  <a:schemeClr val="accent1">
                    <a:lumMod val="75000"/>
                  </a:schemeClr>
                </a:solidFill>
              </a:ln>
              <a:effectLst>
                <a:innerShdw blurRad="114300">
                  <a:schemeClr val="accent1">
                    <a:lumMod val="75000"/>
                  </a:schemeClr>
                </a:innerShdw>
              </a:effectLst>
              <a:scene3d>
                <a:camera prst="orthographicFront"/>
                <a:lightRig rig="threePt" dir="t"/>
              </a:scene3d>
              <a:sp3d contourW="19050" prstMaterial="flat">
                <a:contourClr>
                  <a:schemeClr val="accent1">
                    <a:lumMod val="75000"/>
                  </a:schemeClr>
                </a:contourClr>
              </a:sp3d>
            </c:spPr>
            <c:extLst>
              <c:ext xmlns:c16="http://schemas.microsoft.com/office/drawing/2014/chart" uri="{C3380CC4-5D6E-409C-BE32-E72D297353CC}">
                <c16:uniqueId val="{00000001-60B2-49C1-80CF-FFECEEEBBF90}"/>
              </c:ext>
            </c:extLst>
          </c:dPt>
          <c:dPt>
            <c:idx val="1"/>
            <c:bubble3D val="0"/>
            <c:spPr>
              <a:solidFill>
                <a:schemeClr val="accent2">
                  <a:alpha val="90000"/>
                </a:schemeClr>
              </a:solidFill>
              <a:ln w="19050">
                <a:solidFill>
                  <a:schemeClr val="accent2">
                    <a:lumMod val="75000"/>
                  </a:schemeClr>
                </a:solidFill>
              </a:ln>
              <a:effectLst>
                <a:innerShdw blurRad="114300">
                  <a:schemeClr val="accent2">
                    <a:lumMod val="75000"/>
                  </a:schemeClr>
                </a:innerShdw>
              </a:effectLst>
              <a:scene3d>
                <a:camera prst="orthographicFront"/>
                <a:lightRig rig="threePt" dir="t"/>
              </a:scene3d>
              <a:sp3d contourW="19050" prstMaterial="flat">
                <a:contourClr>
                  <a:schemeClr val="accent2">
                    <a:lumMod val="75000"/>
                  </a:schemeClr>
                </a:contourClr>
              </a:sp3d>
            </c:spPr>
            <c:extLst>
              <c:ext xmlns:c16="http://schemas.microsoft.com/office/drawing/2014/chart" uri="{C3380CC4-5D6E-409C-BE32-E72D297353CC}">
                <c16:uniqueId val="{00000003-60B2-49C1-80CF-FFECEEEBBF90}"/>
              </c:ext>
            </c:extLst>
          </c:dPt>
          <c:dLbls>
            <c:dLbl>
              <c:idx val="0"/>
              <c:spPr>
                <a:solidFill>
                  <a:schemeClr val="lt1">
                    <a:alpha val="90000"/>
                  </a:schemeClr>
                </a:solidFill>
                <a:ln w="12700" cap="flat" cmpd="sng" algn="ctr">
                  <a:solidFill>
                    <a:schemeClr val="accent1"/>
                  </a:solidFill>
                  <a:round/>
                </a:ln>
                <a:effectLst>
                  <a:outerShdw blurRad="50800" dist="38100" dir="2700000" algn="tl" rotWithShape="0">
                    <a:schemeClr val="accent1">
                      <a:lumMod val="75000"/>
                      <a:alpha val="40000"/>
                    </a:schemeClr>
                  </a:outerShdw>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chemeClr val="accent1"/>
                      </a:solidFill>
                      <a:effectLst/>
                      <a:latin typeface="+mn-lt"/>
                      <a:ea typeface="+mn-ea"/>
                      <a:cs typeface="+mn-cs"/>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01-60B2-49C1-80CF-FFECEEEBBF90}"/>
                </c:ext>
              </c:extLst>
            </c:dLbl>
            <c:dLbl>
              <c:idx val="1"/>
              <c:spPr>
                <a:solidFill>
                  <a:schemeClr val="lt1">
                    <a:alpha val="90000"/>
                  </a:schemeClr>
                </a:solidFill>
                <a:ln w="12700" cap="flat" cmpd="sng" algn="ctr">
                  <a:solidFill>
                    <a:schemeClr val="accent2"/>
                  </a:solidFill>
                  <a:round/>
                </a:ln>
                <a:effectLst>
                  <a:outerShdw blurRad="50800" dist="38100" dir="2700000" algn="tl" rotWithShape="0">
                    <a:schemeClr val="accent2">
                      <a:lumMod val="75000"/>
                      <a:alpha val="40000"/>
                    </a:schemeClr>
                  </a:outerShdw>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chemeClr val="accent2"/>
                      </a:solidFill>
                      <a:effectLst/>
                      <a:latin typeface="+mn-lt"/>
                      <a:ea typeface="+mn-ea"/>
                      <a:cs typeface="+mn-cs"/>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03-60B2-49C1-80CF-FFECEEEBBF90}"/>
                </c:ext>
              </c:extLst>
            </c:dLbl>
            <c:spPr>
              <a:solidFill>
                <a:sysClr val="window" lastClr="FFFFFF">
                  <a:alpha val="90000"/>
                </a:sysClr>
              </a:solidFill>
              <a:ln w="12700" cap="flat" cmpd="sng" algn="ctr">
                <a:solidFill>
                  <a:srgbClr val="4472C4"/>
                </a:solidFill>
                <a:round/>
              </a:ln>
              <a:effectLst>
                <a:outerShdw blurRad="50800" dist="38100" dir="2700000" algn="tl" rotWithShape="0">
                  <a:srgbClr val="4472C4">
                    <a:lumMod val="75000"/>
                    <a:alpha val="40000"/>
                  </a:srgbClr>
                </a:outerShdw>
              </a:effectLst>
            </c:spPr>
            <c:dLblPos val="inEnd"/>
            <c:showLegendKey val="0"/>
            <c:showVal val="0"/>
            <c:showCatName val="1"/>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Sheet1!$A$1:$B$1</c:f>
              <c:strCache>
                <c:ptCount val="2"/>
                <c:pt idx="0">
                  <c:v>GDP</c:v>
                </c:pt>
                <c:pt idx="1">
                  <c:v>NHE</c:v>
                </c:pt>
              </c:strCache>
            </c:strRef>
          </c:cat>
          <c:val>
            <c:numRef>
              <c:f>Sheet1!$A$2:$B$2</c:f>
              <c:numCache>
                <c:formatCode>General</c:formatCode>
                <c:ptCount val="2"/>
                <c:pt idx="0">
                  <c:v>18707200</c:v>
                </c:pt>
                <c:pt idx="1">
                  <c:v>3348589</c:v>
                </c:pt>
              </c:numCache>
            </c:numRef>
          </c:val>
          <c:extLst>
            <c:ext xmlns:c16="http://schemas.microsoft.com/office/drawing/2014/chart" uri="{C3380CC4-5D6E-409C-BE32-E72D297353CC}">
              <c16:uniqueId val="{00000004-60B2-49C1-80CF-FFECEEEBBF90}"/>
            </c:ext>
          </c:extLst>
        </c:ser>
        <c:dLbls>
          <c:dLblPos val="inEnd"/>
          <c:showLegendKey val="0"/>
          <c:showVal val="0"/>
          <c:showCatName val="1"/>
          <c:showSerName val="0"/>
          <c:showPercent val="0"/>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all" baseline="0">
                <a:solidFill>
                  <a:schemeClr val="tx1">
                    <a:lumMod val="65000"/>
                    <a:lumOff val="35000"/>
                  </a:schemeClr>
                </a:solidFill>
                <a:latin typeface="+mn-lt"/>
                <a:ea typeface="+mn-ea"/>
                <a:cs typeface="+mn-cs"/>
              </a:defRPr>
            </a:pPr>
            <a:r>
              <a:rPr lang="en-US"/>
              <a:t>Loss Due to Error (2016)</a:t>
            </a:r>
          </a:p>
        </c:rich>
      </c:tx>
      <c:overlay val="0"/>
      <c:spPr>
        <a:noFill/>
        <a:ln>
          <a:noFill/>
        </a:ln>
        <a:effectLst/>
      </c:spPr>
      <c:txPr>
        <a:bodyPr rot="0" spcFirstLastPara="1" vertOverflow="ellipsis" vert="horz" wrap="square" anchor="ctr" anchorCtr="1"/>
        <a:lstStyle/>
        <a:p>
          <a:pPr>
            <a:defRPr sz="1800" b="1" i="0" u="none" strike="noStrike" kern="1200" cap="all" baseline="0">
              <a:solidFill>
                <a:schemeClr val="tx1">
                  <a:lumMod val="65000"/>
                  <a:lumOff val="35000"/>
                </a:schemeClr>
              </a:solidFill>
              <a:latin typeface="+mn-lt"/>
              <a:ea typeface="+mn-ea"/>
              <a:cs typeface="+mn-cs"/>
            </a:defRPr>
          </a:pPr>
          <a:endParaRPr lang="en-US"/>
        </a:p>
      </c:tx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solidFill>
                <a:schemeClr val="accent1">
                  <a:alpha val="90000"/>
                </a:schemeClr>
              </a:solidFill>
              <a:ln w="19050">
                <a:solidFill>
                  <a:schemeClr val="accent1">
                    <a:lumMod val="75000"/>
                  </a:schemeClr>
                </a:solidFill>
              </a:ln>
              <a:effectLst>
                <a:innerShdw blurRad="114300">
                  <a:schemeClr val="accent1">
                    <a:lumMod val="75000"/>
                  </a:schemeClr>
                </a:innerShdw>
              </a:effectLst>
              <a:scene3d>
                <a:camera prst="orthographicFront"/>
                <a:lightRig rig="threePt" dir="t"/>
              </a:scene3d>
              <a:sp3d contourW="19050" prstMaterial="flat">
                <a:contourClr>
                  <a:schemeClr val="accent1">
                    <a:lumMod val="75000"/>
                  </a:schemeClr>
                </a:contourClr>
              </a:sp3d>
            </c:spPr>
            <c:extLst>
              <c:ext xmlns:c16="http://schemas.microsoft.com/office/drawing/2014/chart" uri="{C3380CC4-5D6E-409C-BE32-E72D297353CC}">
                <c16:uniqueId val="{00000001-1E45-4E6C-8A9E-FBBC0C1F9C60}"/>
              </c:ext>
            </c:extLst>
          </c:dPt>
          <c:dPt>
            <c:idx val="1"/>
            <c:bubble3D val="0"/>
            <c:spPr>
              <a:solidFill>
                <a:schemeClr val="accent2">
                  <a:alpha val="90000"/>
                </a:schemeClr>
              </a:solidFill>
              <a:ln w="19050">
                <a:solidFill>
                  <a:schemeClr val="accent2">
                    <a:lumMod val="75000"/>
                  </a:schemeClr>
                </a:solidFill>
              </a:ln>
              <a:effectLst>
                <a:innerShdw blurRad="114300">
                  <a:schemeClr val="accent2">
                    <a:lumMod val="75000"/>
                  </a:schemeClr>
                </a:innerShdw>
              </a:effectLst>
              <a:scene3d>
                <a:camera prst="orthographicFront"/>
                <a:lightRig rig="threePt" dir="t"/>
              </a:scene3d>
              <a:sp3d contourW="19050" prstMaterial="flat">
                <a:contourClr>
                  <a:schemeClr val="accent2">
                    <a:lumMod val="75000"/>
                  </a:schemeClr>
                </a:contourClr>
              </a:sp3d>
            </c:spPr>
            <c:extLst>
              <c:ext xmlns:c16="http://schemas.microsoft.com/office/drawing/2014/chart" uri="{C3380CC4-5D6E-409C-BE32-E72D297353CC}">
                <c16:uniqueId val="{00000003-1E45-4E6C-8A9E-FBBC0C1F9C60}"/>
              </c:ext>
            </c:extLst>
          </c:dPt>
          <c:dPt>
            <c:idx val="2"/>
            <c:bubble3D val="0"/>
            <c:spPr>
              <a:solidFill>
                <a:schemeClr val="accent3">
                  <a:alpha val="90000"/>
                </a:schemeClr>
              </a:solidFill>
              <a:ln w="19050">
                <a:solidFill>
                  <a:schemeClr val="accent3">
                    <a:lumMod val="75000"/>
                  </a:schemeClr>
                </a:solidFill>
              </a:ln>
              <a:effectLst>
                <a:innerShdw blurRad="114300">
                  <a:schemeClr val="accent3">
                    <a:lumMod val="75000"/>
                  </a:schemeClr>
                </a:innerShdw>
              </a:effectLst>
              <a:scene3d>
                <a:camera prst="orthographicFront"/>
                <a:lightRig rig="threePt" dir="t"/>
              </a:scene3d>
              <a:sp3d contourW="19050" prstMaterial="flat">
                <a:contourClr>
                  <a:schemeClr val="accent3">
                    <a:lumMod val="75000"/>
                  </a:schemeClr>
                </a:contourClr>
              </a:sp3d>
            </c:spPr>
            <c:extLst>
              <c:ext xmlns:c16="http://schemas.microsoft.com/office/drawing/2014/chart" uri="{C3380CC4-5D6E-409C-BE32-E72D297353CC}">
                <c16:uniqueId val="{00000005-1E45-4E6C-8A9E-FBBC0C1F9C60}"/>
              </c:ext>
            </c:extLst>
          </c:dPt>
          <c:dLbls>
            <c:dLbl>
              <c:idx val="0"/>
              <c:spPr>
                <a:solidFill>
                  <a:schemeClr val="lt1">
                    <a:alpha val="90000"/>
                  </a:schemeClr>
                </a:solidFill>
                <a:ln w="12700" cap="flat" cmpd="sng" algn="ctr">
                  <a:solidFill>
                    <a:schemeClr val="accent1"/>
                  </a:solidFill>
                  <a:round/>
                </a:ln>
                <a:effectLst>
                  <a:outerShdw blurRad="50800" dist="38100" dir="2700000" algn="tl" rotWithShape="0">
                    <a:schemeClr val="accent1">
                      <a:lumMod val="75000"/>
                      <a:alpha val="40000"/>
                    </a:schemeClr>
                  </a:outerShdw>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chemeClr val="accent1"/>
                      </a:solidFill>
                      <a:effectLst/>
                      <a:latin typeface="+mn-lt"/>
                      <a:ea typeface="+mn-ea"/>
                      <a:cs typeface="+mn-cs"/>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01-1E45-4E6C-8A9E-FBBC0C1F9C60}"/>
                </c:ext>
              </c:extLst>
            </c:dLbl>
            <c:dLbl>
              <c:idx val="1"/>
              <c:spPr>
                <a:solidFill>
                  <a:schemeClr val="lt1">
                    <a:alpha val="90000"/>
                  </a:schemeClr>
                </a:solidFill>
                <a:ln w="12700" cap="flat" cmpd="sng" algn="ctr">
                  <a:solidFill>
                    <a:schemeClr val="accent2"/>
                  </a:solidFill>
                  <a:round/>
                </a:ln>
                <a:effectLst>
                  <a:outerShdw blurRad="50800" dist="38100" dir="2700000" algn="tl" rotWithShape="0">
                    <a:schemeClr val="accent2">
                      <a:lumMod val="75000"/>
                      <a:alpha val="40000"/>
                    </a:schemeClr>
                  </a:outerShdw>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chemeClr val="accent2"/>
                      </a:solidFill>
                      <a:effectLst/>
                      <a:latin typeface="+mn-lt"/>
                      <a:ea typeface="+mn-ea"/>
                      <a:cs typeface="+mn-cs"/>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03-1E45-4E6C-8A9E-FBBC0C1F9C60}"/>
                </c:ext>
              </c:extLst>
            </c:dLbl>
            <c:dLbl>
              <c:idx val="2"/>
              <c:spPr>
                <a:solidFill>
                  <a:schemeClr val="lt1">
                    <a:alpha val="90000"/>
                  </a:schemeClr>
                </a:solidFill>
                <a:ln w="12700" cap="flat" cmpd="sng" algn="ctr">
                  <a:solidFill>
                    <a:schemeClr val="accent3"/>
                  </a:solidFill>
                  <a:round/>
                </a:ln>
                <a:effectLst>
                  <a:outerShdw blurRad="50800" dist="38100" dir="2700000" algn="tl" rotWithShape="0">
                    <a:schemeClr val="accent3">
                      <a:lumMod val="75000"/>
                      <a:alpha val="40000"/>
                    </a:schemeClr>
                  </a:outerShdw>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chemeClr val="accent3"/>
                      </a:solidFill>
                      <a:effectLst/>
                      <a:latin typeface="+mn-lt"/>
                      <a:ea typeface="+mn-ea"/>
                      <a:cs typeface="+mn-cs"/>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05-1E45-4E6C-8A9E-FBBC0C1F9C60}"/>
                </c:ext>
              </c:extLst>
            </c:dLbl>
            <c:spPr>
              <a:solidFill>
                <a:sysClr val="window" lastClr="FFFFFF">
                  <a:alpha val="90000"/>
                </a:sysClr>
              </a:solidFill>
              <a:ln w="12700" cap="flat" cmpd="sng" algn="ctr">
                <a:solidFill>
                  <a:srgbClr val="4472C4"/>
                </a:solidFill>
                <a:round/>
              </a:ln>
              <a:effectLst>
                <a:outerShdw blurRad="50800" dist="38100" dir="2700000" algn="tl" rotWithShape="0">
                  <a:srgbClr val="4472C4">
                    <a:lumMod val="75000"/>
                    <a:alpha val="40000"/>
                  </a:srgbClr>
                </a:outerShdw>
              </a:effectLst>
            </c:spPr>
            <c:dLblPos val="inEnd"/>
            <c:showLegendKey val="0"/>
            <c:showVal val="0"/>
            <c:showCatName val="1"/>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Sheet1!$B$1:$D$1</c:f>
              <c:strCache>
                <c:ptCount val="3"/>
                <c:pt idx="0">
                  <c:v>NHE</c:v>
                </c:pt>
                <c:pt idx="1">
                  <c:v>Errors</c:v>
                </c:pt>
                <c:pt idx="2">
                  <c:v>QALY</c:v>
                </c:pt>
              </c:strCache>
            </c:strRef>
          </c:cat>
          <c:val>
            <c:numRef>
              <c:f>Sheet1!$B$2:$D$2</c:f>
              <c:numCache>
                <c:formatCode>General</c:formatCode>
                <c:ptCount val="3"/>
                <c:pt idx="0">
                  <c:v>3348589</c:v>
                </c:pt>
                <c:pt idx="1">
                  <c:v>20800</c:v>
                </c:pt>
                <c:pt idx="2" formatCode="#,##0">
                  <c:v>250000</c:v>
                </c:pt>
              </c:numCache>
            </c:numRef>
          </c:val>
          <c:extLst>
            <c:ext xmlns:c16="http://schemas.microsoft.com/office/drawing/2014/chart" uri="{C3380CC4-5D6E-409C-BE32-E72D297353CC}">
              <c16:uniqueId val="{00000006-1E45-4E6C-8A9E-FBBC0C1F9C60}"/>
            </c:ext>
          </c:extLst>
        </c:ser>
        <c:dLbls>
          <c:dLblPos val="inEnd"/>
          <c:showLegendKey val="0"/>
          <c:showVal val="0"/>
          <c:showCatName val="1"/>
          <c:showSerName val="0"/>
          <c:showPercent val="0"/>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3">
  <cs:axisTitle>
    <cs:lnRef idx="0"/>
    <cs:fillRef idx="0"/>
    <cs:effectRef idx="0"/>
    <cs:fontRef idx="minor">
      <a:schemeClr val="tx1">
        <a:lumMod val="50000"/>
        <a:lumOff val="50000"/>
      </a:schemeClr>
    </cs:fontRef>
    <cs:defRPr sz="900" kern="1200"/>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000" b="0" i="0" u="none" strike="noStrike" kern="1200" baseline="0">
      <a:effectLst/>
    </cs:defRPr>
    <cs:bodyPr rot="0" spcFirstLastPara="1" vertOverflow="clip" horzOverflow="clip" vert="horz" wrap="square" lIns="38100" tIns="19050" rIns="38100" bIns="19050" anchor="ctr" anchorCtr="1">
      <a:spAutoFit/>
    </cs:bodyPr>
  </cs:dataLabel>
  <cs:dataLabelCallout>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000" b="0" i="0" u="none" strike="noStrike" kern="1200" baseline="0">
      <a:effectLst/>
    </cs:defRPr>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styleClr val="auto"/>
    </cs:lnRef>
    <cs:fillRef idx="0">
      <cs:styleClr val="auto"/>
    </cs:fillRef>
    <cs:effectRef idx="0">
      <cs:styleClr val="auto"/>
    </cs:effectRef>
    <cs:fontRef idx="minor">
      <a:schemeClr val="tx1"/>
    </cs:fontRef>
    <cs:spPr>
      <a:solidFill>
        <a:schemeClr val="phClr">
          <a:alpha val="90000"/>
        </a:schemeClr>
      </a:solidFill>
      <a:ln w="19050">
        <a:solidFill>
          <a:schemeClr val="phClr">
            <a:lumMod val="75000"/>
          </a:schemeClr>
        </a:solidFill>
      </a:ln>
      <a:effectLst>
        <a:innerShdw blurRad="114300">
          <a:schemeClr val="phClr">
            <a:lumMod val="75000"/>
          </a:schemeClr>
        </a:innerShdw>
      </a:effectLst>
      <a:scene3d>
        <a:camera prst="orthographicFront"/>
        <a:lightRig rig="threePt" dir="t"/>
      </a:scene3d>
      <a:sp3d contourW="19050" prstMaterial="flat">
        <a:contourClr>
          <a:schemeClr val="accent4">
            <a:lumMod val="75000"/>
          </a:schemeClr>
        </a:contourClr>
      </a:sp3d>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63">
  <cs:axisTitle>
    <cs:lnRef idx="0"/>
    <cs:fillRef idx="0"/>
    <cs:effectRef idx="0"/>
    <cs:fontRef idx="minor">
      <a:schemeClr val="tx1">
        <a:lumMod val="50000"/>
        <a:lumOff val="50000"/>
      </a:schemeClr>
    </cs:fontRef>
    <cs:defRPr sz="900" kern="1200"/>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000" b="0" i="0" u="none" strike="noStrike" kern="1200" baseline="0">
      <a:effectLst/>
    </cs:defRPr>
    <cs:bodyPr rot="0" spcFirstLastPara="1" vertOverflow="clip" horzOverflow="clip" vert="horz" wrap="square" lIns="38100" tIns="19050" rIns="38100" bIns="19050" anchor="ctr" anchorCtr="1">
      <a:spAutoFit/>
    </cs:bodyPr>
  </cs:dataLabel>
  <cs:dataLabelCallout>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000" b="0" i="0" u="none" strike="noStrike" kern="1200" baseline="0">
      <a:effectLst/>
    </cs:defRPr>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styleClr val="auto"/>
    </cs:lnRef>
    <cs:fillRef idx="0">
      <cs:styleClr val="auto"/>
    </cs:fillRef>
    <cs:effectRef idx="0">
      <cs:styleClr val="auto"/>
    </cs:effectRef>
    <cs:fontRef idx="minor">
      <a:schemeClr val="tx1"/>
    </cs:fontRef>
    <cs:spPr>
      <a:solidFill>
        <a:schemeClr val="phClr">
          <a:alpha val="90000"/>
        </a:schemeClr>
      </a:solidFill>
      <a:ln w="19050">
        <a:solidFill>
          <a:schemeClr val="phClr">
            <a:lumMod val="75000"/>
          </a:schemeClr>
        </a:solidFill>
      </a:ln>
      <a:effectLst>
        <a:innerShdw blurRad="114300">
          <a:schemeClr val="phClr">
            <a:lumMod val="75000"/>
          </a:schemeClr>
        </a:innerShdw>
      </a:effectLst>
      <a:scene3d>
        <a:camera prst="orthographicFront"/>
        <a:lightRig rig="threePt" dir="t"/>
      </a:scene3d>
      <a:sp3d contourW="19050" prstMaterial="flat">
        <a:contourClr>
          <a:schemeClr val="accent4">
            <a:lumMod val="75000"/>
          </a:schemeClr>
        </a:contourClr>
      </a:sp3d>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12/7/2018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12/7/2018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FA521-7E89-407A-9106-7CB027325988}"/>
              </a:ext>
            </a:extLst>
          </p:cNvPr>
          <p:cNvSpPr>
            <a:spLocks noGrp="1"/>
          </p:cNvSpPr>
          <p:nvPr>
            <p:ph type="ctrTitle"/>
          </p:nvPr>
        </p:nvSpPr>
        <p:spPr/>
        <p:txBody>
          <a:bodyPr/>
          <a:lstStyle/>
          <a:p>
            <a:r>
              <a:rPr lang="en-US" dirty="0"/>
              <a:t>Item Tracker</a:t>
            </a:r>
          </a:p>
        </p:txBody>
      </p:sp>
      <p:sp>
        <p:nvSpPr>
          <p:cNvPr id="3" name="Subtitle 2">
            <a:extLst>
              <a:ext uri="{FF2B5EF4-FFF2-40B4-BE49-F238E27FC236}">
                <a16:creationId xmlns:a16="http://schemas.microsoft.com/office/drawing/2014/main" id="{25ABE479-6E6E-469A-BC2A-E21902853C9E}"/>
              </a:ext>
            </a:extLst>
          </p:cNvPr>
          <p:cNvSpPr>
            <a:spLocks noGrp="1"/>
          </p:cNvSpPr>
          <p:nvPr>
            <p:ph type="subTitle" idx="1"/>
          </p:nvPr>
        </p:nvSpPr>
        <p:spPr/>
        <p:txBody>
          <a:bodyPr/>
          <a:lstStyle/>
          <a:p>
            <a:r>
              <a:rPr lang="en-US" dirty="0"/>
              <a:t>Donald Taylor</a:t>
            </a:r>
            <a:br>
              <a:rPr lang="en-US" dirty="0"/>
            </a:br>
            <a:r>
              <a:rPr lang="en-US" dirty="0"/>
              <a:t>Jacob Manser</a:t>
            </a:r>
            <a:br>
              <a:rPr lang="en-US" dirty="0"/>
            </a:br>
            <a:r>
              <a:rPr lang="en-US" dirty="0"/>
              <a:t>Mohammad Aljagthmi</a:t>
            </a:r>
            <a:br>
              <a:rPr lang="en-US" dirty="0"/>
            </a:br>
            <a:r>
              <a:rPr lang="en-US" dirty="0"/>
              <a:t>Ryan Ly</a:t>
            </a:r>
          </a:p>
        </p:txBody>
      </p:sp>
    </p:spTree>
    <p:extLst>
      <p:ext uri="{BB962C8B-B14F-4D97-AF65-F5344CB8AC3E}">
        <p14:creationId xmlns:p14="http://schemas.microsoft.com/office/powerpoint/2010/main" val="4099318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CE3AC-1F02-4AA8-9DA5-B608FB6339E3}"/>
              </a:ext>
            </a:extLst>
          </p:cNvPr>
          <p:cNvSpPr>
            <a:spLocks noGrp="1"/>
          </p:cNvSpPr>
          <p:nvPr>
            <p:ph type="title"/>
          </p:nvPr>
        </p:nvSpPr>
        <p:spPr/>
        <p:txBody>
          <a:bodyPr/>
          <a:lstStyle/>
          <a:p>
            <a:r>
              <a:rPr lang="en-US" dirty="0"/>
              <a:t>Requirements</a:t>
            </a:r>
          </a:p>
        </p:txBody>
      </p:sp>
      <p:sp>
        <p:nvSpPr>
          <p:cNvPr id="3" name="Content Placeholder 2">
            <a:extLst>
              <a:ext uri="{FF2B5EF4-FFF2-40B4-BE49-F238E27FC236}">
                <a16:creationId xmlns:a16="http://schemas.microsoft.com/office/drawing/2014/main" id="{525CA3D4-6BAB-4457-BEFC-688E518AFFAD}"/>
              </a:ext>
            </a:extLst>
          </p:cNvPr>
          <p:cNvSpPr>
            <a:spLocks noGrp="1"/>
          </p:cNvSpPr>
          <p:nvPr>
            <p:ph idx="1"/>
          </p:nvPr>
        </p:nvSpPr>
        <p:spPr>
          <a:xfrm>
            <a:off x="8569842" y="2249487"/>
            <a:ext cx="3051544" cy="3541714"/>
          </a:xfrm>
        </p:spPr>
        <p:txBody>
          <a:bodyPr>
            <a:normAutofit fontScale="70000" lnSpcReduction="20000"/>
          </a:bodyPr>
          <a:lstStyle/>
          <a:p>
            <a:r>
              <a:rPr lang="en-US" dirty="0"/>
              <a:t>IEEE – Institute </a:t>
            </a:r>
            <a:br>
              <a:rPr lang="en-US" dirty="0"/>
            </a:br>
            <a:r>
              <a:rPr lang="en-US" dirty="0"/>
              <a:t>of Electrical </a:t>
            </a:r>
            <a:br>
              <a:rPr lang="en-US" dirty="0"/>
            </a:br>
            <a:r>
              <a:rPr lang="en-US" dirty="0"/>
              <a:t>and Electronics </a:t>
            </a:r>
            <a:br>
              <a:rPr lang="en-US" dirty="0"/>
            </a:br>
            <a:r>
              <a:rPr lang="en-US" dirty="0"/>
              <a:t>Engineers</a:t>
            </a:r>
          </a:p>
          <a:p>
            <a:r>
              <a:rPr lang="en-US" dirty="0"/>
              <a:t>SPI – Society </a:t>
            </a:r>
            <a:br>
              <a:rPr lang="en-US" dirty="0"/>
            </a:br>
            <a:r>
              <a:rPr lang="en-US" dirty="0"/>
              <a:t>of the </a:t>
            </a:r>
            <a:br>
              <a:rPr lang="en-US" dirty="0"/>
            </a:br>
            <a:r>
              <a:rPr lang="en-US" dirty="0"/>
              <a:t>Plastics </a:t>
            </a:r>
            <a:br>
              <a:rPr lang="en-US" dirty="0"/>
            </a:br>
            <a:r>
              <a:rPr lang="en-US" dirty="0"/>
              <a:t>Industry</a:t>
            </a:r>
          </a:p>
          <a:p>
            <a:r>
              <a:rPr lang="en-US" dirty="0"/>
              <a:t>ANSI – American </a:t>
            </a:r>
            <a:br>
              <a:rPr lang="en-US" dirty="0"/>
            </a:br>
            <a:r>
              <a:rPr lang="en-US" dirty="0"/>
              <a:t>National </a:t>
            </a:r>
            <a:br>
              <a:rPr lang="en-US" dirty="0"/>
            </a:br>
            <a:r>
              <a:rPr lang="en-US" dirty="0"/>
              <a:t>Standards </a:t>
            </a:r>
            <a:br>
              <a:rPr lang="en-US" dirty="0"/>
            </a:br>
            <a:r>
              <a:rPr lang="en-US" dirty="0"/>
              <a:t>Institute</a:t>
            </a:r>
          </a:p>
          <a:p>
            <a:pPr algn="r"/>
            <a:endParaRPr lang="en-US" dirty="0"/>
          </a:p>
        </p:txBody>
      </p:sp>
      <p:graphicFrame>
        <p:nvGraphicFramePr>
          <p:cNvPr id="6" name="Table 5">
            <a:extLst>
              <a:ext uri="{FF2B5EF4-FFF2-40B4-BE49-F238E27FC236}">
                <a16:creationId xmlns:a16="http://schemas.microsoft.com/office/drawing/2014/main" id="{82F980D4-F470-494D-B417-093D62A62721}"/>
              </a:ext>
            </a:extLst>
          </p:cNvPr>
          <p:cNvGraphicFramePr>
            <a:graphicFrameLocks noGrp="1"/>
          </p:cNvGraphicFramePr>
          <p:nvPr>
            <p:extLst>
              <p:ext uri="{D42A27DB-BD31-4B8C-83A1-F6EECF244321}">
                <p14:modId xmlns:p14="http://schemas.microsoft.com/office/powerpoint/2010/main" val="1354744854"/>
              </p:ext>
            </p:extLst>
          </p:nvPr>
        </p:nvGraphicFramePr>
        <p:xfrm>
          <a:off x="1141414" y="1828800"/>
          <a:ext cx="7215978" cy="4410680"/>
        </p:xfrm>
        <a:graphic>
          <a:graphicData uri="http://schemas.openxmlformats.org/drawingml/2006/table">
            <a:tbl>
              <a:tblPr firstRow="1" firstCol="1" bandRow="1">
                <a:tableStyleId>{5C22544A-7EE6-4342-B048-85BDC9FD1C3A}</a:tableStyleId>
              </a:tblPr>
              <a:tblGrid>
                <a:gridCol w="770325">
                  <a:extLst>
                    <a:ext uri="{9D8B030D-6E8A-4147-A177-3AD203B41FA5}">
                      <a16:colId xmlns:a16="http://schemas.microsoft.com/office/drawing/2014/main" val="1547274323"/>
                    </a:ext>
                  </a:extLst>
                </a:gridCol>
                <a:gridCol w="709416">
                  <a:extLst>
                    <a:ext uri="{9D8B030D-6E8A-4147-A177-3AD203B41FA5}">
                      <a16:colId xmlns:a16="http://schemas.microsoft.com/office/drawing/2014/main" val="348063502"/>
                    </a:ext>
                  </a:extLst>
                </a:gridCol>
                <a:gridCol w="5736237">
                  <a:extLst>
                    <a:ext uri="{9D8B030D-6E8A-4147-A177-3AD203B41FA5}">
                      <a16:colId xmlns:a16="http://schemas.microsoft.com/office/drawing/2014/main" val="2717712179"/>
                    </a:ext>
                  </a:extLst>
                </a:gridCol>
              </a:tblGrid>
              <a:tr h="199595">
                <a:tc>
                  <a:txBody>
                    <a:bodyPr/>
                    <a:lstStyle/>
                    <a:p>
                      <a:pPr marL="0" marR="0" algn="ctr">
                        <a:lnSpc>
                          <a:spcPct val="107000"/>
                        </a:lnSpc>
                        <a:spcBef>
                          <a:spcPts val="0"/>
                        </a:spcBef>
                        <a:spcAft>
                          <a:spcPts val="0"/>
                        </a:spcAft>
                      </a:pPr>
                      <a:r>
                        <a:rPr lang="en-US" sz="800" dirty="0">
                          <a:effectLst/>
                        </a:rPr>
                        <a:t>Req No.</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Obj No.</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Requirement</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1720610073"/>
                  </a:ext>
                </a:extLst>
              </a:tr>
              <a:tr h="199595">
                <a:tc>
                  <a:txBody>
                    <a:bodyPr/>
                    <a:lstStyle/>
                    <a:p>
                      <a:pPr marL="0" marR="0" algn="ctr">
                        <a:lnSpc>
                          <a:spcPct val="107000"/>
                        </a:lnSpc>
                        <a:spcBef>
                          <a:spcPts val="0"/>
                        </a:spcBef>
                        <a:spcAft>
                          <a:spcPts val="0"/>
                        </a:spcAft>
                      </a:pPr>
                      <a:r>
                        <a:rPr lang="en-US" sz="800" dirty="0">
                          <a:effectLst/>
                        </a:rPr>
                        <a:t>1.0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1</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comply with IEEE 802.11 communication standard</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679493091"/>
                  </a:ext>
                </a:extLst>
              </a:tr>
              <a:tr h="199595">
                <a:tc>
                  <a:txBody>
                    <a:bodyPr/>
                    <a:lstStyle/>
                    <a:p>
                      <a:pPr marL="0" marR="0" algn="ctr">
                        <a:lnSpc>
                          <a:spcPct val="107000"/>
                        </a:lnSpc>
                        <a:spcBef>
                          <a:spcPts val="0"/>
                        </a:spcBef>
                        <a:spcAft>
                          <a:spcPts val="0"/>
                        </a:spcAft>
                      </a:pPr>
                      <a:r>
                        <a:rPr lang="en-US" sz="800" dirty="0">
                          <a:effectLst/>
                        </a:rPr>
                        <a:t>2.0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1</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use an open source positioning system over Wi-Fi</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552573076"/>
                  </a:ext>
                </a:extLst>
              </a:tr>
              <a:tr h="199595">
                <a:tc>
                  <a:txBody>
                    <a:bodyPr/>
                    <a:lstStyle/>
                    <a:p>
                      <a:pPr marL="0" marR="0" algn="ctr">
                        <a:lnSpc>
                          <a:spcPct val="107000"/>
                        </a:lnSpc>
                        <a:spcBef>
                          <a:spcPts val="0"/>
                        </a:spcBef>
                        <a:spcAft>
                          <a:spcPts val="0"/>
                        </a:spcAft>
                      </a:pPr>
                      <a:r>
                        <a:rPr lang="en-US" sz="800" dirty="0">
                          <a:effectLst/>
                        </a:rPr>
                        <a:t>3.0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1</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communicate with a mobile application</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2281004595"/>
                  </a:ext>
                </a:extLst>
              </a:tr>
              <a:tr h="197829">
                <a:tc>
                  <a:txBody>
                    <a:bodyPr/>
                    <a:lstStyle/>
                    <a:p>
                      <a:pPr marL="0" marR="0" algn="ctr">
                        <a:lnSpc>
                          <a:spcPct val="107000"/>
                        </a:lnSpc>
                        <a:spcBef>
                          <a:spcPts val="0"/>
                        </a:spcBef>
                        <a:spcAft>
                          <a:spcPts val="0"/>
                        </a:spcAft>
                      </a:pPr>
                      <a:r>
                        <a:rPr lang="en-US" sz="800" dirty="0">
                          <a:effectLst/>
                        </a:rPr>
                        <a:t>4.0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2</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adhere to surfaces that meet SPI standards A-3, B-1, B-2, B-3, C-1, C-2, C-3 for molded plastic with Velcro© pads</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1533334919"/>
                  </a:ext>
                </a:extLst>
              </a:tr>
              <a:tr h="194912">
                <a:tc>
                  <a:txBody>
                    <a:bodyPr/>
                    <a:lstStyle/>
                    <a:p>
                      <a:pPr marL="0" marR="0" algn="ctr">
                        <a:lnSpc>
                          <a:spcPct val="107000"/>
                        </a:lnSpc>
                        <a:spcBef>
                          <a:spcPts val="0"/>
                        </a:spcBef>
                        <a:spcAft>
                          <a:spcPts val="0"/>
                        </a:spcAft>
                      </a:pPr>
                      <a:r>
                        <a:rPr lang="en-US" sz="800" dirty="0">
                          <a:effectLst/>
                        </a:rPr>
                        <a:t>5.0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4</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contain an attached LED light that conforms to ANSI C82.16-2015 standard</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156652148"/>
                  </a:ext>
                </a:extLst>
              </a:tr>
              <a:tr h="199595">
                <a:tc>
                  <a:txBody>
                    <a:bodyPr/>
                    <a:lstStyle/>
                    <a:p>
                      <a:pPr marL="0" marR="0" algn="ctr">
                        <a:lnSpc>
                          <a:spcPct val="107000"/>
                        </a:lnSpc>
                        <a:spcBef>
                          <a:spcPts val="0"/>
                        </a:spcBef>
                        <a:spcAft>
                          <a:spcPts val="0"/>
                        </a:spcAft>
                      </a:pPr>
                      <a:r>
                        <a:rPr lang="en-US" sz="800" dirty="0">
                          <a:effectLst/>
                        </a:rPr>
                        <a:t>6.0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1</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include a mobile application</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2430226902"/>
                  </a:ext>
                </a:extLst>
              </a:tr>
              <a:tr h="201055">
                <a:tc>
                  <a:txBody>
                    <a:bodyPr/>
                    <a:lstStyle/>
                    <a:p>
                      <a:pPr marL="0" marR="0" algn="ctr">
                        <a:lnSpc>
                          <a:spcPct val="107000"/>
                        </a:lnSpc>
                        <a:spcBef>
                          <a:spcPts val="0"/>
                        </a:spcBef>
                        <a:spcAft>
                          <a:spcPts val="0"/>
                        </a:spcAft>
                      </a:pPr>
                      <a:r>
                        <a:rPr lang="en-US" sz="800" dirty="0">
                          <a:effectLst/>
                        </a:rPr>
                        <a:t>7.0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3</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Mobile application shall be usable on a mobile device running Android 4.4 or newer</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2380002616"/>
                  </a:ext>
                </a:extLst>
              </a:tr>
              <a:tr h="194912">
                <a:tc>
                  <a:txBody>
                    <a:bodyPr/>
                    <a:lstStyle/>
                    <a:p>
                      <a:pPr marL="0" marR="0" algn="ctr">
                        <a:lnSpc>
                          <a:spcPct val="107000"/>
                        </a:lnSpc>
                        <a:spcBef>
                          <a:spcPts val="0"/>
                        </a:spcBef>
                        <a:spcAft>
                          <a:spcPts val="0"/>
                        </a:spcAft>
                      </a:pPr>
                      <a:r>
                        <a:rPr lang="en-US" sz="800" dirty="0">
                          <a:effectLst/>
                        </a:rPr>
                        <a:t>8.0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3</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Mobile application shall email the user provided email address when battery voltage drops below 80% of factory listed voltage</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1205819843"/>
                  </a:ext>
                </a:extLst>
              </a:tr>
              <a:tr h="216568">
                <a:tc>
                  <a:txBody>
                    <a:bodyPr/>
                    <a:lstStyle/>
                    <a:p>
                      <a:pPr marL="0" marR="0" algn="ctr">
                        <a:lnSpc>
                          <a:spcPct val="107000"/>
                        </a:lnSpc>
                        <a:spcBef>
                          <a:spcPts val="0"/>
                        </a:spcBef>
                        <a:spcAft>
                          <a:spcPts val="0"/>
                        </a:spcAft>
                      </a:pPr>
                      <a:r>
                        <a:rPr lang="en-US" sz="800" dirty="0">
                          <a:effectLst/>
                        </a:rPr>
                        <a:t>9.0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3</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Mobile application shall allow the user to configure a visual alarm for an input date and time</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595220320"/>
                  </a:ext>
                </a:extLst>
              </a:tr>
              <a:tr h="194910">
                <a:tc>
                  <a:txBody>
                    <a:bodyPr/>
                    <a:lstStyle/>
                    <a:p>
                      <a:pPr marL="0" marR="0" algn="ctr">
                        <a:lnSpc>
                          <a:spcPct val="107000"/>
                        </a:lnSpc>
                        <a:spcBef>
                          <a:spcPts val="0"/>
                        </a:spcBef>
                        <a:spcAft>
                          <a:spcPts val="0"/>
                        </a:spcAft>
                      </a:pPr>
                      <a:r>
                        <a:rPr lang="en-US" sz="800" dirty="0">
                          <a:effectLst/>
                        </a:rPr>
                        <a:t>10.0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3</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Mobile application shall allow the user to configure an audible tone of at least 60dB for an input date and time</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2961892296"/>
                  </a:ext>
                </a:extLst>
              </a:tr>
              <a:tr h="216569">
                <a:tc>
                  <a:txBody>
                    <a:bodyPr/>
                    <a:lstStyle/>
                    <a:p>
                      <a:pPr marL="0" marR="0" algn="ctr">
                        <a:lnSpc>
                          <a:spcPct val="107000"/>
                        </a:lnSpc>
                        <a:spcBef>
                          <a:spcPts val="0"/>
                        </a:spcBef>
                        <a:spcAft>
                          <a:spcPts val="0"/>
                        </a:spcAft>
                      </a:pPr>
                      <a:r>
                        <a:rPr lang="en-US" sz="800" dirty="0">
                          <a:effectLst/>
                        </a:rPr>
                        <a:t>11.0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3</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Mobile application shall allow the user to configure the LED light to turn on for an input date and time</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1235021569"/>
                  </a:ext>
                </a:extLst>
              </a:tr>
              <a:tr h="199595">
                <a:tc>
                  <a:txBody>
                    <a:bodyPr/>
                    <a:lstStyle/>
                    <a:p>
                      <a:pPr marL="0" marR="0" algn="ctr">
                        <a:lnSpc>
                          <a:spcPct val="107000"/>
                        </a:lnSpc>
                        <a:spcBef>
                          <a:spcPts val="0"/>
                        </a:spcBef>
                        <a:spcAft>
                          <a:spcPts val="0"/>
                        </a:spcAft>
                      </a:pPr>
                      <a:r>
                        <a:rPr lang="en-US" sz="800" dirty="0">
                          <a:effectLst/>
                        </a:rPr>
                        <a:t>12.0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3</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Mobile application shall allow the user to see location information for the device</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3188335964"/>
                  </a:ext>
                </a:extLst>
              </a:tr>
              <a:tr h="199595">
                <a:tc>
                  <a:txBody>
                    <a:bodyPr/>
                    <a:lstStyle/>
                    <a:p>
                      <a:pPr marL="0" marR="0" algn="ctr">
                        <a:lnSpc>
                          <a:spcPct val="107000"/>
                        </a:lnSpc>
                        <a:spcBef>
                          <a:spcPts val="0"/>
                        </a:spcBef>
                        <a:spcAft>
                          <a:spcPts val="0"/>
                        </a:spcAft>
                      </a:pPr>
                      <a:r>
                        <a:rPr lang="en-US" sz="800" dirty="0">
                          <a:effectLst/>
                        </a:rPr>
                        <a:t>13.0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3</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Mobile application shall allow the user to define a custom name for the device</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337746607"/>
                  </a:ext>
                </a:extLst>
              </a:tr>
              <a:tr h="199595">
                <a:tc>
                  <a:txBody>
                    <a:bodyPr/>
                    <a:lstStyle/>
                    <a:p>
                      <a:pPr marL="0" marR="0" algn="ctr">
                        <a:lnSpc>
                          <a:spcPct val="107000"/>
                        </a:lnSpc>
                        <a:spcBef>
                          <a:spcPts val="0"/>
                        </a:spcBef>
                        <a:spcAft>
                          <a:spcPts val="0"/>
                        </a:spcAft>
                      </a:pPr>
                      <a:r>
                        <a:rPr lang="en-US" sz="800" dirty="0">
                          <a:effectLst/>
                        </a:rPr>
                        <a:t>14.0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3</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Mobile application shall store user defined email</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691067098"/>
                  </a:ext>
                </a:extLst>
              </a:tr>
              <a:tr h="199595">
                <a:tc>
                  <a:txBody>
                    <a:bodyPr/>
                    <a:lstStyle/>
                    <a:p>
                      <a:pPr marL="0" marR="0" algn="ctr">
                        <a:lnSpc>
                          <a:spcPct val="107000"/>
                        </a:lnSpc>
                        <a:spcBef>
                          <a:spcPts val="0"/>
                        </a:spcBef>
                        <a:spcAft>
                          <a:spcPts val="0"/>
                        </a:spcAft>
                      </a:pPr>
                      <a:r>
                        <a:rPr lang="en-US" sz="800" dirty="0">
                          <a:effectLst/>
                        </a:rPr>
                        <a:t>15.0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3</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Mobile application shall store user defined wi-fi network credentials</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3489104003"/>
                  </a:ext>
                </a:extLst>
              </a:tr>
              <a:tr h="199595">
                <a:tc>
                  <a:txBody>
                    <a:bodyPr/>
                    <a:lstStyle/>
                    <a:p>
                      <a:pPr marL="0" marR="0" algn="ctr">
                        <a:lnSpc>
                          <a:spcPct val="107000"/>
                        </a:lnSpc>
                        <a:spcBef>
                          <a:spcPts val="0"/>
                        </a:spcBef>
                        <a:spcAft>
                          <a:spcPts val="0"/>
                        </a:spcAft>
                      </a:pPr>
                      <a:r>
                        <a:rPr lang="en-US" sz="800" dirty="0">
                          <a:effectLst/>
                        </a:rPr>
                        <a:t>16.0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5</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provide the user access to the battery through a folding panel</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2863361585"/>
                  </a:ext>
                </a:extLst>
              </a:tr>
              <a:tr h="199595">
                <a:tc>
                  <a:txBody>
                    <a:bodyPr/>
                    <a:lstStyle/>
                    <a:p>
                      <a:pPr marL="0" marR="0" algn="ctr">
                        <a:lnSpc>
                          <a:spcPct val="107000"/>
                        </a:lnSpc>
                        <a:spcBef>
                          <a:spcPts val="0"/>
                        </a:spcBef>
                        <a:spcAft>
                          <a:spcPts val="0"/>
                        </a:spcAft>
                      </a:pPr>
                      <a:r>
                        <a:rPr lang="en-US" sz="800" dirty="0">
                          <a:effectLst/>
                        </a:rPr>
                        <a:t>17.0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5</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accept a replacement battery of the same form factor</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464497091"/>
                  </a:ext>
                </a:extLst>
              </a:tr>
              <a:tr h="199595">
                <a:tc>
                  <a:txBody>
                    <a:bodyPr/>
                    <a:lstStyle/>
                    <a:p>
                      <a:pPr marL="0" marR="0" algn="ctr">
                        <a:lnSpc>
                          <a:spcPct val="107000"/>
                        </a:lnSpc>
                        <a:spcBef>
                          <a:spcPts val="0"/>
                        </a:spcBef>
                        <a:spcAft>
                          <a:spcPts val="0"/>
                        </a:spcAft>
                      </a:pPr>
                      <a:r>
                        <a:rPr lang="en-US" sz="800" dirty="0">
                          <a:effectLst/>
                        </a:rPr>
                        <a:t>18.0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6</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function in temperatures above 32</a:t>
                      </a:r>
                      <a:r>
                        <a:rPr lang="en-US" sz="800" baseline="-25000" dirty="0">
                          <a:effectLst/>
                        </a:rPr>
                        <a:t>­­</a:t>
                      </a:r>
                      <a:r>
                        <a:rPr lang="en-US" sz="800" dirty="0">
                          <a:effectLst/>
                        </a:rPr>
                        <a:t>­­</a:t>
                      </a:r>
                      <a:r>
                        <a:rPr lang="en-US" sz="800" baseline="30000" dirty="0">
                          <a:effectLst/>
                        </a:rPr>
                        <a:t>0</a:t>
                      </a:r>
                      <a:r>
                        <a:rPr lang="en-US" sz="800" dirty="0">
                          <a:effectLst/>
                        </a:rPr>
                        <a:t>F</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3158729109"/>
                  </a:ext>
                </a:extLst>
              </a:tr>
              <a:tr h="199595">
                <a:tc>
                  <a:txBody>
                    <a:bodyPr/>
                    <a:lstStyle/>
                    <a:p>
                      <a:pPr marL="0" marR="0" algn="ctr">
                        <a:lnSpc>
                          <a:spcPct val="107000"/>
                        </a:lnSpc>
                        <a:spcBef>
                          <a:spcPts val="0"/>
                        </a:spcBef>
                        <a:spcAft>
                          <a:spcPts val="0"/>
                        </a:spcAft>
                      </a:pPr>
                      <a:r>
                        <a:rPr lang="en-US" sz="800" dirty="0">
                          <a:effectLst/>
                        </a:rPr>
                        <a:t>19.0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6</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function in temperatures not exceeding 150</a:t>
                      </a:r>
                      <a:r>
                        <a:rPr lang="en-US" sz="800" baseline="30000" dirty="0">
                          <a:effectLst/>
                        </a:rPr>
                        <a:t>0</a:t>
                      </a:r>
                      <a:r>
                        <a:rPr lang="en-US" sz="800" dirty="0">
                          <a:effectLst/>
                        </a:rPr>
                        <a:t>F</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2289863183"/>
                  </a:ext>
                </a:extLst>
              </a:tr>
              <a:tr h="199595">
                <a:tc>
                  <a:txBody>
                    <a:bodyPr/>
                    <a:lstStyle/>
                    <a:p>
                      <a:pPr marL="0" marR="0" algn="ctr">
                        <a:lnSpc>
                          <a:spcPct val="107000"/>
                        </a:lnSpc>
                        <a:spcBef>
                          <a:spcPts val="0"/>
                        </a:spcBef>
                        <a:spcAft>
                          <a:spcPts val="0"/>
                        </a:spcAft>
                      </a:pPr>
                      <a:r>
                        <a:rPr lang="en-US" sz="800" dirty="0">
                          <a:effectLst/>
                        </a:rPr>
                        <a:t>20.0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6</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function if exposed to 8 fl oz of water</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2394153466"/>
                  </a:ext>
                </a:extLst>
              </a:tr>
              <a:tr h="199595">
                <a:tc>
                  <a:txBody>
                    <a:bodyPr/>
                    <a:lstStyle/>
                    <a:p>
                      <a:pPr marL="0" marR="0" algn="ctr">
                        <a:lnSpc>
                          <a:spcPct val="107000"/>
                        </a:lnSpc>
                        <a:spcBef>
                          <a:spcPts val="0"/>
                        </a:spcBef>
                        <a:spcAft>
                          <a:spcPts val="0"/>
                        </a:spcAft>
                      </a:pPr>
                      <a:r>
                        <a:rPr lang="en-US" sz="800" dirty="0">
                          <a:effectLst/>
                        </a:rPr>
                        <a:t>21.0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6</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function following a 3 ft exposure to unaccelerated gravity</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2477193545"/>
                  </a:ext>
                </a:extLst>
              </a:tr>
            </a:tbl>
          </a:graphicData>
        </a:graphic>
      </p:graphicFrame>
    </p:spTree>
    <p:extLst>
      <p:ext uri="{BB962C8B-B14F-4D97-AF65-F5344CB8AC3E}">
        <p14:creationId xmlns:p14="http://schemas.microsoft.com/office/powerpoint/2010/main" val="1946674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CE3AC-1F02-4AA8-9DA5-B608FB6339E3}"/>
              </a:ext>
            </a:extLst>
          </p:cNvPr>
          <p:cNvSpPr>
            <a:spLocks noGrp="1"/>
          </p:cNvSpPr>
          <p:nvPr>
            <p:ph type="title"/>
          </p:nvPr>
        </p:nvSpPr>
        <p:spPr/>
        <p:txBody>
          <a:bodyPr/>
          <a:lstStyle/>
          <a:p>
            <a:r>
              <a:rPr lang="en-US" dirty="0"/>
              <a:t>Constraints</a:t>
            </a:r>
          </a:p>
        </p:txBody>
      </p:sp>
      <p:sp>
        <p:nvSpPr>
          <p:cNvPr id="3" name="Content Placeholder 2">
            <a:extLst>
              <a:ext uri="{FF2B5EF4-FFF2-40B4-BE49-F238E27FC236}">
                <a16:creationId xmlns:a16="http://schemas.microsoft.com/office/drawing/2014/main" id="{525CA3D4-6BAB-4457-BEFC-688E518AFFAD}"/>
              </a:ext>
            </a:extLst>
          </p:cNvPr>
          <p:cNvSpPr>
            <a:spLocks noGrp="1"/>
          </p:cNvSpPr>
          <p:nvPr>
            <p:ph idx="1"/>
          </p:nvPr>
        </p:nvSpPr>
        <p:spPr>
          <a:xfrm>
            <a:off x="6699738" y="1732085"/>
            <a:ext cx="3807070" cy="4598377"/>
          </a:xfrm>
        </p:spPr>
        <p:txBody>
          <a:bodyPr>
            <a:normAutofit fontScale="62500" lnSpcReduction="20000"/>
          </a:bodyPr>
          <a:lstStyle/>
          <a:p>
            <a:r>
              <a:rPr lang="en-US" dirty="0"/>
              <a:t>UL – Underwriters Laboratories</a:t>
            </a:r>
          </a:p>
          <a:p>
            <a:r>
              <a:rPr lang="en-US" dirty="0"/>
              <a:t>IEEE – Institute of Electrical and Electronics Engineers</a:t>
            </a:r>
          </a:p>
          <a:p>
            <a:r>
              <a:rPr lang="en-US" dirty="0"/>
              <a:t>LED – Light emitting diode</a:t>
            </a:r>
          </a:p>
          <a:p>
            <a:r>
              <a:rPr lang="en-US" dirty="0"/>
              <a:t>ISO – International Organization for Standardization</a:t>
            </a:r>
          </a:p>
          <a:p>
            <a:r>
              <a:rPr lang="en-US" dirty="0"/>
              <a:t>IEC – International Electrotechnical Commission.</a:t>
            </a:r>
          </a:p>
          <a:p>
            <a:r>
              <a:rPr lang="en-US" dirty="0"/>
              <a:t>ANSI – American National Standards Institute</a:t>
            </a:r>
          </a:p>
          <a:p>
            <a:r>
              <a:rPr lang="en-US" dirty="0"/>
              <a:t>NEMA – National Electrical Manufacturing Association.</a:t>
            </a:r>
          </a:p>
          <a:p>
            <a:r>
              <a:rPr lang="en-US" dirty="0"/>
              <a:t>FIPS – Federal Information Processing Standard.</a:t>
            </a:r>
          </a:p>
          <a:p>
            <a:r>
              <a:rPr lang="en-US" dirty="0"/>
              <a:t>RFC – Request For Comments.</a:t>
            </a:r>
          </a:p>
        </p:txBody>
      </p:sp>
      <p:graphicFrame>
        <p:nvGraphicFramePr>
          <p:cNvPr id="4" name="Table 3">
            <a:extLst>
              <a:ext uri="{FF2B5EF4-FFF2-40B4-BE49-F238E27FC236}">
                <a16:creationId xmlns:a16="http://schemas.microsoft.com/office/drawing/2014/main" id="{CA287409-64A2-4DC9-8766-7011FBBD7D4F}"/>
              </a:ext>
            </a:extLst>
          </p:cNvPr>
          <p:cNvGraphicFramePr>
            <a:graphicFrameLocks noGrp="1"/>
          </p:cNvGraphicFramePr>
          <p:nvPr>
            <p:extLst>
              <p:ext uri="{D42A27DB-BD31-4B8C-83A1-F6EECF244321}">
                <p14:modId xmlns:p14="http://schemas.microsoft.com/office/powerpoint/2010/main" val="2628094704"/>
              </p:ext>
            </p:extLst>
          </p:nvPr>
        </p:nvGraphicFramePr>
        <p:xfrm>
          <a:off x="940778" y="1732085"/>
          <a:ext cx="5758960" cy="3903457"/>
        </p:xfrm>
        <a:graphic>
          <a:graphicData uri="http://schemas.openxmlformats.org/drawingml/2006/table">
            <a:tbl>
              <a:tblPr firstRow="1" firstCol="1" bandRow="1">
                <a:tableStyleId>{5C22544A-7EE6-4342-B048-85BDC9FD1C3A}</a:tableStyleId>
              </a:tblPr>
              <a:tblGrid>
                <a:gridCol w="910144">
                  <a:extLst>
                    <a:ext uri="{9D8B030D-6E8A-4147-A177-3AD203B41FA5}">
                      <a16:colId xmlns:a16="http://schemas.microsoft.com/office/drawing/2014/main" val="3437639337"/>
                    </a:ext>
                  </a:extLst>
                </a:gridCol>
                <a:gridCol w="4848816">
                  <a:extLst>
                    <a:ext uri="{9D8B030D-6E8A-4147-A177-3AD203B41FA5}">
                      <a16:colId xmlns:a16="http://schemas.microsoft.com/office/drawing/2014/main" val="768859428"/>
                    </a:ext>
                  </a:extLst>
                </a:gridCol>
              </a:tblGrid>
              <a:tr h="194707">
                <a:tc>
                  <a:txBody>
                    <a:bodyPr/>
                    <a:lstStyle/>
                    <a:p>
                      <a:pPr marL="0" marR="0" algn="ctr">
                        <a:lnSpc>
                          <a:spcPct val="107000"/>
                        </a:lnSpc>
                        <a:spcBef>
                          <a:spcPts val="0"/>
                        </a:spcBef>
                        <a:spcAft>
                          <a:spcPts val="0"/>
                        </a:spcAft>
                      </a:pPr>
                      <a:r>
                        <a:rPr lang="en-US" sz="1100" dirty="0">
                          <a:effectLst/>
                        </a:rPr>
                        <a:t>Const 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Constraints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3410977189"/>
                  </a:ext>
                </a:extLst>
              </a:tr>
              <a:tr h="194707">
                <a:tc>
                  <a:txBody>
                    <a:bodyPr/>
                    <a:lstStyle/>
                    <a:p>
                      <a:pPr marL="0" marR="0" algn="ctr">
                        <a:lnSpc>
                          <a:spcPct val="107000"/>
                        </a:lnSpc>
                        <a:spcBef>
                          <a:spcPts val="0"/>
                        </a:spcBef>
                        <a:spcAft>
                          <a:spcPts val="0"/>
                        </a:spcAft>
                      </a:pPr>
                      <a:r>
                        <a:rPr lang="en-US" sz="1100" dirty="0">
                          <a:effectLst/>
                        </a:rPr>
                        <a:t>10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height shall not exceed 45 cm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1010027352"/>
                  </a:ext>
                </a:extLst>
              </a:tr>
              <a:tr h="194707">
                <a:tc>
                  <a:txBody>
                    <a:bodyPr/>
                    <a:lstStyle/>
                    <a:p>
                      <a:pPr marL="0" marR="0" algn="ctr">
                        <a:lnSpc>
                          <a:spcPct val="107000"/>
                        </a:lnSpc>
                        <a:spcBef>
                          <a:spcPts val="0"/>
                        </a:spcBef>
                        <a:spcAft>
                          <a:spcPts val="0"/>
                        </a:spcAft>
                      </a:pPr>
                      <a:r>
                        <a:rPr lang="en-US" sz="1100" dirty="0">
                          <a:effectLst/>
                        </a:rPr>
                        <a:t>20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depth shall not exceed 45 cm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1158021715"/>
                  </a:ext>
                </a:extLst>
              </a:tr>
              <a:tr h="194707">
                <a:tc>
                  <a:txBody>
                    <a:bodyPr/>
                    <a:lstStyle/>
                    <a:p>
                      <a:pPr marL="0" marR="0" algn="ctr">
                        <a:lnSpc>
                          <a:spcPct val="107000"/>
                        </a:lnSpc>
                        <a:spcBef>
                          <a:spcPts val="0"/>
                        </a:spcBef>
                        <a:spcAft>
                          <a:spcPts val="0"/>
                        </a:spcAft>
                      </a:pPr>
                      <a:r>
                        <a:rPr lang="en-US" sz="1100" dirty="0">
                          <a:effectLst/>
                        </a:rPr>
                        <a:t>30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width shall not exceed 60 cm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2451490789"/>
                  </a:ext>
                </a:extLst>
              </a:tr>
              <a:tr h="194707">
                <a:tc>
                  <a:txBody>
                    <a:bodyPr/>
                    <a:lstStyle/>
                    <a:p>
                      <a:pPr marL="0" marR="0" algn="ctr">
                        <a:lnSpc>
                          <a:spcPct val="107000"/>
                        </a:lnSpc>
                        <a:spcBef>
                          <a:spcPts val="0"/>
                        </a:spcBef>
                        <a:spcAft>
                          <a:spcPts val="0"/>
                        </a:spcAft>
                      </a:pPr>
                      <a:r>
                        <a:rPr lang="en-US" sz="1100" dirty="0">
                          <a:effectLst/>
                        </a:rPr>
                        <a:t>40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weight shall not exceed 20 kg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533787645"/>
                  </a:ext>
                </a:extLst>
              </a:tr>
              <a:tr h="194707">
                <a:tc>
                  <a:txBody>
                    <a:bodyPr/>
                    <a:lstStyle/>
                    <a:p>
                      <a:pPr marL="0" marR="0" algn="ctr">
                        <a:lnSpc>
                          <a:spcPct val="107000"/>
                        </a:lnSpc>
                        <a:spcBef>
                          <a:spcPts val="0"/>
                        </a:spcBef>
                        <a:spcAft>
                          <a:spcPts val="0"/>
                        </a:spcAft>
                      </a:pPr>
                      <a:r>
                        <a:rPr lang="en-US" sz="1100" dirty="0">
                          <a:effectLst/>
                        </a:rPr>
                        <a:t>50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power supply shall not exceed 10 Ah</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2120217248"/>
                  </a:ext>
                </a:extLst>
              </a:tr>
              <a:tr h="194707">
                <a:tc>
                  <a:txBody>
                    <a:bodyPr/>
                    <a:lstStyle/>
                    <a:p>
                      <a:pPr marL="0" marR="0" algn="ctr">
                        <a:lnSpc>
                          <a:spcPct val="107000"/>
                        </a:lnSpc>
                        <a:spcBef>
                          <a:spcPts val="0"/>
                        </a:spcBef>
                        <a:spcAft>
                          <a:spcPts val="0"/>
                        </a:spcAft>
                      </a:pPr>
                      <a:r>
                        <a:rPr lang="en-US" sz="1100" dirty="0">
                          <a:effectLst/>
                        </a:rPr>
                        <a:t>60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shall comply with UL60335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2904142228"/>
                  </a:ext>
                </a:extLst>
              </a:tr>
              <a:tr h="194707">
                <a:tc>
                  <a:txBody>
                    <a:bodyPr/>
                    <a:lstStyle/>
                    <a:p>
                      <a:pPr marL="0" marR="0" algn="ctr">
                        <a:lnSpc>
                          <a:spcPct val="107000"/>
                        </a:lnSpc>
                        <a:spcBef>
                          <a:spcPts val="0"/>
                        </a:spcBef>
                        <a:spcAft>
                          <a:spcPts val="0"/>
                        </a:spcAft>
                      </a:pPr>
                      <a:r>
                        <a:rPr lang="en-US" sz="1100" dirty="0">
                          <a:effectLst/>
                        </a:rPr>
                        <a:t>70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shall comply with one or more of the standards under IEEE 802.11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1755254185"/>
                  </a:ext>
                </a:extLst>
              </a:tr>
              <a:tr h="194707">
                <a:tc>
                  <a:txBody>
                    <a:bodyPr/>
                    <a:lstStyle/>
                    <a:p>
                      <a:pPr marL="0" marR="0" algn="ctr">
                        <a:lnSpc>
                          <a:spcPct val="107000"/>
                        </a:lnSpc>
                        <a:spcBef>
                          <a:spcPts val="0"/>
                        </a:spcBef>
                        <a:spcAft>
                          <a:spcPts val="0"/>
                        </a:spcAft>
                      </a:pPr>
                      <a:r>
                        <a:rPr lang="en-US" sz="1100" dirty="0">
                          <a:effectLst/>
                        </a:rPr>
                        <a:t>80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Mobile application shall be compatible with Android 4.4 or newer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1125879000"/>
                  </a:ext>
                </a:extLst>
              </a:tr>
              <a:tr h="194707">
                <a:tc>
                  <a:txBody>
                    <a:bodyPr/>
                    <a:lstStyle/>
                    <a:p>
                      <a:pPr marL="0" marR="0" algn="ctr">
                        <a:lnSpc>
                          <a:spcPct val="107000"/>
                        </a:lnSpc>
                        <a:spcBef>
                          <a:spcPts val="0"/>
                        </a:spcBef>
                        <a:spcAft>
                          <a:spcPts val="0"/>
                        </a:spcAft>
                      </a:pPr>
                      <a:r>
                        <a:rPr lang="en-US" sz="1100" dirty="0">
                          <a:effectLst/>
                        </a:rPr>
                        <a:t>90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Mobile application audible tone shall not exceed 80dB</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3206223899"/>
                  </a:ext>
                </a:extLst>
              </a:tr>
              <a:tr h="194707">
                <a:tc>
                  <a:txBody>
                    <a:bodyPr/>
                    <a:lstStyle/>
                    <a:p>
                      <a:pPr marL="0" marR="0" algn="ctr">
                        <a:lnSpc>
                          <a:spcPct val="107000"/>
                        </a:lnSpc>
                        <a:spcBef>
                          <a:spcPts val="0"/>
                        </a:spcBef>
                        <a:spcAft>
                          <a:spcPts val="0"/>
                        </a:spcAft>
                      </a:pPr>
                      <a:r>
                        <a:rPr lang="en-US" sz="1100" dirty="0">
                          <a:effectLst/>
                        </a:rPr>
                        <a:t>100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LED shall not exceed 60 lumens in brightness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4114240479"/>
                  </a:ext>
                </a:extLst>
              </a:tr>
              <a:tr h="194707">
                <a:tc>
                  <a:txBody>
                    <a:bodyPr/>
                    <a:lstStyle/>
                    <a:p>
                      <a:pPr marL="0" marR="0" algn="ctr">
                        <a:lnSpc>
                          <a:spcPct val="107000"/>
                        </a:lnSpc>
                        <a:spcBef>
                          <a:spcPts val="0"/>
                        </a:spcBef>
                        <a:spcAft>
                          <a:spcPts val="0"/>
                        </a:spcAft>
                      </a:pPr>
                      <a:r>
                        <a:rPr lang="en-US" sz="1100" dirty="0">
                          <a:effectLst/>
                        </a:rPr>
                        <a:t>110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LED shall have a minimum brightness of 15 lumens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1737844977"/>
                  </a:ext>
                </a:extLst>
              </a:tr>
              <a:tr h="194707">
                <a:tc>
                  <a:txBody>
                    <a:bodyPr/>
                    <a:lstStyle/>
                    <a:p>
                      <a:pPr marL="0" marR="0" algn="ctr">
                        <a:lnSpc>
                          <a:spcPct val="107000"/>
                        </a:lnSpc>
                        <a:spcBef>
                          <a:spcPts val="0"/>
                        </a:spcBef>
                        <a:spcAft>
                          <a:spcPts val="0"/>
                        </a:spcAft>
                      </a:pPr>
                      <a:r>
                        <a:rPr lang="en-US" sz="1100" dirty="0">
                          <a:effectLst/>
                        </a:rPr>
                        <a:t>120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Mobile application shall comply with ISO/IEC 29179:2012 standard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3289256617"/>
                  </a:ext>
                </a:extLst>
              </a:tr>
              <a:tr h="194707">
                <a:tc>
                  <a:txBody>
                    <a:bodyPr/>
                    <a:lstStyle/>
                    <a:p>
                      <a:pPr marL="0" marR="0" algn="ctr">
                        <a:lnSpc>
                          <a:spcPct val="107000"/>
                        </a:lnSpc>
                        <a:spcBef>
                          <a:spcPts val="0"/>
                        </a:spcBef>
                        <a:spcAft>
                          <a:spcPts val="0"/>
                        </a:spcAft>
                      </a:pPr>
                      <a:r>
                        <a:rPr lang="en-US" sz="1100" dirty="0">
                          <a:effectLst/>
                        </a:rPr>
                        <a:t>130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Mobile application shall comply with ISO 9241 standard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3310092398"/>
                  </a:ext>
                </a:extLst>
              </a:tr>
              <a:tr h="194707">
                <a:tc>
                  <a:txBody>
                    <a:bodyPr/>
                    <a:lstStyle/>
                    <a:p>
                      <a:pPr marL="0" marR="0" algn="ctr">
                        <a:lnSpc>
                          <a:spcPct val="107000"/>
                        </a:lnSpc>
                        <a:spcBef>
                          <a:spcPts val="0"/>
                        </a:spcBef>
                        <a:spcAft>
                          <a:spcPts val="0"/>
                        </a:spcAft>
                      </a:pPr>
                      <a:r>
                        <a:rPr lang="en-US" sz="1100" dirty="0">
                          <a:effectLst/>
                        </a:rPr>
                        <a:t>140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Mobile application shall comply with ISO 25062 standard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3816845038"/>
                  </a:ext>
                </a:extLst>
              </a:tr>
              <a:tr h="398731">
                <a:tc>
                  <a:txBody>
                    <a:bodyPr/>
                    <a:lstStyle/>
                    <a:p>
                      <a:pPr marL="0" marR="0" algn="ctr">
                        <a:lnSpc>
                          <a:spcPct val="107000"/>
                        </a:lnSpc>
                        <a:spcBef>
                          <a:spcPts val="0"/>
                        </a:spcBef>
                        <a:spcAft>
                          <a:spcPts val="0"/>
                        </a:spcAft>
                      </a:pPr>
                      <a:r>
                        <a:rPr lang="en-US" sz="1100" dirty="0">
                          <a:effectLst/>
                        </a:rPr>
                        <a:t>150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user input stored data shall be encrypted by a means which complies with FIPS 180-4 standard for secure hash algorithms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2028644150"/>
                  </a:ext>
                </a:extLst>
              </a:tr>
              <a:tr h="194707">
                <a:tc>
                  <a:txBody>
                    <a:bodyPr/>
                    <a:lstStyle/>
                    <a:p>
                      <a:pPr marL="0" marR="0" algn="ctr">
                        <a:lnSpc>
                          <a:spcPct val="107000"/>
                        </a:lnSpc>
                        <a:spcBef>
                          <a:spcPts val="0"/>
                        </a:spcBef>
                        <a:spcAft>
                          <a:spcPts val="0"/>
                        </a:spcAft>
                      </a:pPr>
                      <a:r>
                        <a:rPr lang="en-US" sz="1100" dirty="0">
                          <a:effectLst/>
                        </a:rPr>
                        <a:t>160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wiring shall comply with ANSI/NEMA WD 6-2016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649671076"/>
                  </a:ext>
                </a:extLst>
              </a:tr>
              <a:tr h="194707">
                <a:tc>
                  <a:txBody>
                    <a:bodyPr/>
                    <a:lstStyle/>
                    <a:p>
                      <a:pPr marL="0" marR="0" algn="ctr">
                        <a:lnSpc>
                          <a:spcPct val="107000"/>
                        </a:lnSpc>
                        <a:spcBef>
                          <a:spcPts val="0"/>
                        </a:spcBef>
                        <a:spcAft>
                          <a:spcPts val="0"/>
                        </a:spcAft>
                      </a:pPr>
                      <a:r>
                        <a:rPr lang="en-US" sz="1100" dirty="0">
                          <a:effectLst/>
                        </a:rPr>
                        <a:t>170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Wi-Fi antenna shall be FCC certified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2461087908"/>
                  </a:ext>
                </a:extLst>
              </a:tr>
              <a:tr h="194707">
                <a:tc>
                  <a:txBody>
                    <a:bodyPr/>
                    <a:lstStyle/>
                    <a:p>
                      <a:pPr marL="0" marR="0" algn="ctr">
                        <a:lnSpc>
                          <a:spcPct val="107000"/>
                        </a:lnSpc>
                        <a:spcBef>
                          <a:spcPts val="0"/>
                        </a:spcBef>
                        <a:spcAft>
                          <a:spcPts val="0"/>
                        </a:spcAft>
                      </a:pPr>
                      <a:r>
                        <a:rPr lang="en-US" sz="1100" dirty="0">
                          <a:effectLst/>
                        </a:rPr>
                        <a:t>180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data transmission shall meet RFC 1042 standard for IP datagrams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152862052"/>
                  </a:ext>
                </a:extLst>
              </a:tr>
            </a:tbl>
          </a:graphicData>
        </a:graphic>
      </p:graphicFrame>
    </p:spTree>
    <p:extLst>
      <p:ext uri="{BB962C8B-B14F-4D97-AF65-F5344CB8AC3E}">
        <p14:creationId xmlns:p14="http://schemas.microsoft.com/office/powerpoint/2010/main" val="1403767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57699-24AD-4244-9915-E8ACE9D61C6F}"/>
              </a:ext>
            </a:extLst>
          </p:cNvPr>
          <p:cNvSpPr>
            <a:spLocks noGrp="1"/>
          </p:cNvSpPr>
          <p:nvPr>
            <p:ph type="title"/>
          </p:nvPr>
        </p:nvSpPr>
        <p:spPr/>
        <p:txBody>
          <a:bodyPr/>
          <a:lstStyle/>
          <a:p>
            <a:r>
              <a:rPr lang="en-US" dirty="0"/>
              <a:t>Standards</a:t>
            </a:r>
          </a:p>
        </p:txBody>
      </p:sp>
      <p:graphicFrame>
        <p:nvGraphicFramePr>
          <p:cNvPr id="4" name="Content Placeholder 3">
            <a:extLst>
              <a:ext uri="{FF2B5EF4-FFF2-40B4-BE49-F238E27FC236}">
                <a16:creationId xmlns:a16="http://schemas.microsoft.com/office/drawing/2014/main" id="{C2CE1139-4916-4BBB-A1A0-6D3B124DC1DC}"/>
              </a:ext>
            </a:extLst>
          </p:cNvPr>
          <p:cNvGraphicFramePr>
            <a:graphicFrameLocks noGrp="1"/>
          </p:cNvGraphicFramePr>
          <p:nvPr>
            <p:ph idx="1"/>
            <p:extLst>
              <p:ext uri="{D42A27DB-BD31-4B8C-83A1-F6EECF244321}">
                <p14:modId xmlns:p14="http://schemas.microsoft.com/office/powerpoint/2010/main" val="3412473177"/>
              </p:ext>
            </p:extLst>
          </p:nvPr>
        </p:nvGraphicFramePr>
        <p:xfrm>
          <a:off x="1141413" y="2097088"/>
          <a:ext cx="5765800" cy="2931952"/>
        </p:xfrm>
        <a:graphic>
          <a:graphicData uri="http://schemas.openxmlformats.org/drawingml/2006/table">
            <a:tbl>
              <a:tblPr firstRow="1" firstCol="1" bandRow="1">
                <a:tableStyleId>{5C22544A-7EE6-4342-B048-85BDC9FD1C3A}</a:tableStyleId>
              </a:tblPr>
              <a:tblGrid>
                <a:gridCol w="911225">
                  <a:extLst>
                    <a:ext uri="{9D8B030D-6E8A-4147-A177-3AD203B41FA5}">
                      <a16:colId xmlns:a16="http://schemas.microsoft.com/office/drawing/2014/main" val="1297007317"/>
                    </a:ext>
                  </a:extLst>
                </a:gridCol>
                <a:gridCol w="4854575">
                  <a:extLst>
                    <a:ext uri="{9D8B030D-6E8A-4147-A177-3AD203B41FA5}">
                      <a16:colId xmlns:a16="http://schemas.microsoft.com/office/drawing/2014/main" val="2465575562"/>
                    </a:ext>
                  </a:extLst>
                </a:gridCol>
              </a:tblGrid>
              <a:tr h="323052">
                <a:tc>
                  <a:txBody>
                    <a:bodyPr/>
                    <a:lstStyle/>
                    <a:p>
                      <a:pPr marL="0" marR="0" algn="ctr">
                        <a:lnSpc>
                          <a:spcPct val="107000"/>
                        </a:lnSpc>
                        <a:spcBef>
                          <a:spcPts val="0"/>
                        </a:spcBef>
                        <a:spcAft>
                          <a:spcPts val="0"/>
                        </a:spcAft>
                      </a:pPr>
                      <a:r>
                        <a:rPr lang="en-US" sz="1100" dirty="0">
                          <a:effectLst/>
                        </a:rPr>
                        <a:t>Stand. No.</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Standard</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313823812"/>
                  </a:ext>
                </a:extLst>
              </a:tr>
              <a:tr h="0">
                <a:tc>
                  <a:txBody>
                    <a:bodyPr/>
                    <a:lstStyle/>
                    <a:p>
                      <a:pPr marL="0" marR="0" algn="ctr">
                        <a:lnSpc>
                          <a:spcPct val="107000"/>
                        </a:lnSpc>
                        <a:spcBef>
                          <a:spcPts val="0"/>
                        </a:spcBef>
                        <a:spcAft>
                          <a:spcPts val="0"/>
                        </a:spcAft>
                      </a:pPr>
                      <a:r>
                        <a:rPr lang="en-US" sz="1100" dirty="0">
                          <a:effectLst/>
                        </a:rPr>
                        <a:t>10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The wireless fidelity connectivity (Wi-Fi) connection shall conform to IEEE 802.11 standard.</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444990565"/>
                  </a:ext>
                </a:extLst>
              </a:tr>
              <a:tr h="0">
                <a:tc>
                  <a:txBody>
                    <a:bodyPr/>
                    <a:lstStyle/>
                    <a:p>
                      <a:pPr marL="0" marR="0" algn="ctr">
                        <a:lnSpc>
                          <a:spcPct val="107000"/>
                        </a:lnSpc>
                        <a:spcBef>
                          <a:spcPts val="0"/>
                        </a:spcBef>
                        <a:spcAft>
                          <a:spcPts val="0"/>
                        </a:spcAft>
                      </a:pPr>
                      <a:r>
                        <a:rPr lang="en-US" sz="1100" dirty="0">
                          <a:effectLst/>
                        </a:rPr>
                        <a:t>20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The molded plastic surface textures represented will adhere to SPI standards A-3, B-1, B-2, B-3, C-1, C-2, and C-3.</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4405580"/>
                  </a:ext>
                </a:extLst>
              </a:tr>
              <a:tr h="0">
                <a:tc>
                  <a:txBody>
                    <a:bodyPr/>
                    <a:lstStyle/>
                    <a:p>
                      <a:pPr marL="0" marR="0" algn="ctr">
                        <a:lnSpc>
                          <a:spcPct val="107000"/>
                        </a:lnSpc>
                        <a:spcBef>
                          <a:spcPts val="0"/>
                        </a:spcBef>
                        <a:spcAft>
                          <a:spcPts val="0"/>
                        </a:spcAft>
                      </a:pPr>
                      <a:r>
                        <a:rPr lang="en-US" sz="1100" dirty="0">
                          <a:effectLst/>
                        </a:rPr>
                        <a:t>30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The LED used will comply to LED production standard ANSI C82.16-2015.</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46199506"/>
                  </a:ext>
                </a:extLst>
              </a:tr>
              <a:tr h="0">
                <a:tc>
                  <a:txBody>
                    <a:bodyPr/>
                    <a:lstStyle/>
                    <a:p>
                      <a:pPr marL="0" marR="0" algn="ctr">
                        <a:lnSpc>
                          <a:spcPct val="107000"/>
                        </a:lnSpc>
                        <a:spcBef>
                          <a:spcPts val="0"/>
                        </a:spcBef>
                        <a:spcAft>
                          <a:spcPts val="0"/>
                        </a:spcAft>
                      </a:pPr>
                      <a:r>
                        <a:rPr lang="en-US" sz="1100" dirty="0">
                          <a:effectLst/>
                        </a:rPr>
                        <a:t>40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The tracker’s will conform to the home appliance safety standard UL 60335.</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69318788"/>
                  </a:ext>
                </a:extLst>
              </a:tr>
              <a:tr h="0">
                <a:tc>
                  <a:txBody>
                    <a:bodyPr/>
                    <a:lstStyle/>
                    <a:p>
                      <a:pPr marL="0" marR="0" algn="ctr">
                        <a:lnSpc>
                          <a:spcPct val="107000"/>
                        </a:lnSpc>
                        <a:spcBef>
                          <a:spcPts val="0"/>
                        </a:spcBef>
                        <a:spcAft>
                          <a:spcPts val="0"/>
                        </a:spcAft>
                      </a:pPr>
                      <a:r>
                        <a:rPr lang="en-US" sz="1100" dirty="0">
                          <a:effectLst/>
                        </a:rPr>
                        <a:t>50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The mobile application will conform to ISO/IEC 29179:2012 standard for user interface design.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263770109"/>
                  </a:ext>
                </a:extLst>
              </a:tr>
              <a:tr h="0">
                <a:tc>
                  <a:txBody>
                    <a:bodyPr/>
                    <a:lstStyle/>
                    <a:p>
                      <a:pPr marL="0" marR="0" algn="ctr">
                        <a:lnSpc>
                          <a:spcPct val="107000"/>
                        </a:lnSpc>
                        <a:spcBef>
                          <a:spcPts val="0"/>
                        </a:spcBef>
                        <a:spcAft>
                          <a:spcPts val="0"/>
                        </a:spcAft>
                      </a:pPr>
                      <a:r>
                        <a:rPr lang="en-US" sz="1100" dirty="0">
                          <a:effectLst/>
                        </a:rPr>
                        <a:t>60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The mobile application’s hardware and software will interact in a system that will comply with ISO 9241 standard.</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67139533"/>
                  </a:ext>
                </a:extLst>
              </a:tr>
              <a:tr h="0">
                <a:tc>
                  <a:txBody>
                    <a:bodyPr/>
                    <a:lstStyle/>
                    <a:p>
                      <a:pPr marL="0" marR="0" algn="ctr">
                        <a:lnSpc>
                          <a:spcPct val="107000"/>
                        </a:lnSpc>
                        <a:spcBef>
                          <a:spcPts val="0"/>
                        </a:spcBef>
                        <a:spcAft>
                          <a:spcPts val="0"/>
                        </a:spcAft>
                      </a:pPr>
                      <a:r>
                        <a:rPr lang="en-US" sz="1100" dirty="0">
                          <a:effectLst/>
                        </a:rPr>
                        <a:t>70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The mobile application’s usability will be tested with ISO 25062 standard.</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8138117"/>
                  </a:ext>
                </a:extLst>
              </a:tr>
              <a:tr h="0">
                <a:tc>
                  <a:txBody>
                    <a:bodyPr/>
                    <a:lstStyle/>
                    <a:p>
                      <a:pPr marL="0" marR="0" algn="ctr">
                        <a:lnSpc>
                          <a:spcPct val="107000"/>
                        </a:lnSpc>
                        <a:spcBef>
                          <a:spcPts val="0"/>
                        </a:spcBef>
                        <a:spcAft>
                          <a:spcPts val="0"/>
                        </a:spcAft>
                      </a:pPr>
                      <a:r>
                        <a:rPr lang="en-US" sz="1100" dirty="0">
                          <a:effectLst/>
                        </a:rPr>
                        <a:t>80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The user’s inputted stored data will use encryption standard FIPS 180-4.</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021648774"/>
                  </a:ext>
                </a:extLst>
              </a:tr>
              <a:tr h="0">
                <a:tc>
                  <a:txBody>
                    <a:bodyPr/>
                    <a:lstStyle/>
                    <a:p>
                      <a:pPr marL="0" marR="0" algn="ctr">
                        <a:lnSpc>
                          <a:spcPct val="107000"/>
                        </a:lnSpc>
                        <a:spcBef>
                          <a:spcPts val="0"/>
                        </a:spcBef>
                        <a:spcAft>
                          <a:spcPts val="0"/>
                        </a:spcAft>
                      </a:pPr>
                      <a:r>
                        <a:rPr lang="en-US" sz="1100" dirty="0">
                          <a:effectLst/>
                        </a:rPr>
                        <a:t>90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The tracker device’s wiring will conform to ANSI/NEMA WD 6-2016 standard.</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81767545"/>
                  </a:ext>
                </a:extLst>
              </a:tr>
              <a:tr h="0">
                <a:tc>
                  <a:txBody>
                    <a:bodyPr/>
                    <a:lstStyle/>
                    <a:p>
                      <a:pPr marL="0" marR="0" algn="ctr">
                        <a:lnSpc>
                          <a:spcPct val="107000"/>
                        </a:lnSpc>
                        <a:spcBef>
                          <a:spcPts val="0"/>
                        </a:spcBef>
                        <a:spcAft>
                          <a:spcPts val="0"/>
                        </a:spcAft>
                      </a:pPr>
                      <a:r>
                        <a:rPr lang="en-US" sz="1100" dirty="0">
                          <a:effectLst/>
                        </a:rPr>
                        <a:t>100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The device’s data transmission for IP datagrams will comply with RFC 1042 standard.</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82504742"/>
                  </a:ext>
                </a:extLst>
              </a:tr>
            </a:tbl>
          </a:graphicData>
        </a:graphic>
      </p:graphicFrame>
      <p:sp>
        <p:nvSpPr>
          <p:cNvPr id="5" name="TextBox 4">
            <a:extLst>
              <a:ext uri="{FF2B5EF4-FFF2-40B4-BE49-F238E27FC236}">
                <a16:creationId xmlns:a16="http://schemas.microsoft.com/office/drawing/2014/main" id="{0846A14B-E092-411C-8A04-BB13574EAE7D}"/>
              </a:ext>
            </a:extLst>
          </p:cNvPr>
          <p:cNvSpPr txBox="1"/>
          <p:nvPr/>
        </p:nvSpPr>
        <p:spPr>
          <a:xfrm>
            <a:off x="7320116" y="1602658"/>
            <a:ext cx="4709652" cy="3693319"/>
          </a:xfrm>
          <a:prstGeom prst="rect">
            <a:avLst/>
          </a:prstGeom>
          <a:noFill/>
        </p:spPr>
        <p:txBody>
          <a:bodyPr wrap="square" rtlCol="0">
            <a:spAutoFit/>
          </a:bodyPr>
          <a:lstStyle/>
          <a:p>
            <a:r>
              <a:rPr lang="en-US" dirty="0"/>
              <a:t>Definitions:</a:t>
            </a:r>
          </a:p>
          <a:p>
            <a:r>
              <a:rPr lang="en-US" dirty="0"/>
              <a:t>IEEE – Institute of Electrical and Electronics Engineers.</a:t>
            </a:r>
          </a:p>
          <a:p>
            <a:r>
              <a:rPr lang="en-US" dirty="0"/>
              <a:t>SPI – Society of the Plastics Industry.</a:t>
            </a:r>
          </a:p>
          <a:p>
            <a:r>
              <a:rPr lang="en-US" dirty="0"/>
              <a:t>ANSI – American National Standards Institute.</a:t>
            </a:r>
          </a:p>
          <a:p>
            <a:r>
              <a:rPr lang="en-US" dirty="0"/>
              <a:t>ISO – International Organization for Standardization.  </a:t>
            </a:r>
          </a:p>
          <a:p>
            <a:r>
              <a:rPr lang="en-US" dirty="0"/>
              <a:t>IEC – International Electrotechnical Commission.</a:t>
            </a:r>
          </a:p>
          <a:p>
            <a:r>
              <a:rPr lang="en-US" dirty="0"/>
              <a:t>NEMA – National Electrical Manufacturing Association.</a:t>
            </a:r>
          </a:p>
          <a:p>
            <a:r>
              <a:rPr lang="en-US" dirty="0"/>
              <a:t>FIPS – Federal Information Processing Standard.</a:t>
            </a:r>
          </a:p>
          <a:p>
            <a:r>
              <a:rPr lang="en-US" dirty="0"/>
              <a:t>RFC – Request For Comments.</a:t>
            </a:r>
          </a:p>
          <a:p>
            <a:r>
              <a:rPr lang="en-US" dirty="0"/>
              <a:t>UL – Underwriters Laboratories.</a:t>
            </a:r>
          </a:p>
        </p:txBody>
      </p:sp>
    </p:spTree>
    <p:extLst>
      <p:ext uri="{BB962C8B-B14F-4D97-AF65-F5344CB8AC3E}">
        <p14:creationId xmlns:p14="http://schemas.microsoft.com/office/powerpoint/2010/main" val="2368627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7F30E-0759-46E2-A5A2-BB2F7BD0E2B3}"/>
              </a:ext>
            </a:extLst>
          </p:cNvPr>
          <p:cNvSpPr>
            <a:spLocks noGrp="1"/>
          </p:cNvSpPr>
          <p:nvPr>
            <p:ph type="title"/>
          </p:nvPr>
        </p:nvSpPr>
        <p:spPr/>
        <p:txBody>
          <a:bodyPr/>
          <a:lstStyle/>
          <a:p>
            <a:r>
              <a:rPr lang="en-US" dirty="0"/>
              <a:t>Hardware Tradeoffs </a:t>
            </a:r>
          </a:p>
        </p:txBody>
      </p:sp>
      <p:sp>
        <p:nvSpPr>
          <p:cNvPr id="3" name="Content Placeholder 2">
            <a:extLst>
              <a:ext uri="{FF2B5EF4-FFF2-40B4-BE49-F238E27FC236}">
                <a16:creationId xmlns:a16="http://schemas.microsoft.com/office/drawing/2014/main" id="{AE84BF89-8786-4F36-ABD1-7030D5DCC497}"/>
              </a:ext>
            </a:extLst>
          </p:cNvPr>
          <p:cNvSpPr>
            <a:spLocks noGrp="1"/>
          </p:cNvSpPr>
          <p:nvPr>
            <p:ph idx="1"/>
          </p:nvPr>
        </p:nvSpPr>
        <p:spPr>
          <a:xfrm>
            <a:off x="1141413" y="1846385"/>
            <a:ext cx="4353780" cy="3944816"/>
          </a:xfrm>
        </p:spPr>
        <p:txBody>
          <a:bodyPr>
            <a:normAutofit fontScale="85000" lnSpcReduction="10000"/>
          </a:bodyPr>
          <a:lstStyle/>
          <a:p>
            <a:r>
              <a:rPr lang="en-US" dirty="0"/>
              <a:t>Microcontroller choices</a:t>
            </a:r>
          </a:p>
          <a:p>
            <a:pPr lvl="1">
              <a:lnSpc>
                <a:spcPct val="100000"/>
              </a:lnSpc>
            </a:pPr>
            <a:r>
              <a:rPr lang="en-US" dirty="0"/>
              <a:t>Raspberry Pi Zero W</a:t>
            </a:r>
          </a:p>
          <a:p>
            <a:pPr lvl="1">
              <a:lnSpc>
                <a:spcPct val="100000"/>
              </a:lnSpc>
            </a:pPr>
            <a:r>
              <a:rPr lang="en-US" dirty="0"/>
              <a:t>Arduino MKR Wi-Fi 1010</a:t>
            </a:r>
          </a:p>
          <a:p>
            <a:pPr lvl="1">
              <a:lnSpc>
                <a:spcPct val="100000"/>
              </a:lnSpc>
            </a:pPr>
            <a:r>
              <a:rPr lang="en-US" dirty="0"/>
              <a:t>Adafruit Feather M0 Wi-Fi – ATSAMD21 + ATWINC1500</a:t>
            </a:r>
          </a:p>
          <a:p>
            <a:pPr lvl="1">
              <a:lnSpc>
                <a:spcPct val="100000"/>
              </a:lnSpc>
            </a:pPr>
            <a:r>
              <a:rPr lang="en-US" dirty="0"/>
              <a:t>Adafruit HUZZAH ESP8266 breakout</a:t>
            </a:r>
          </a:p>
          <a:p>
            <a:r>
              <a:rPr lang="en-US" dirty="0"/>
              <a:t>Power source choices</a:t>
            </a:r>
          </a:p>
          <a:p>
            <a:pPr lvl="1"/>
            <a:r>
              <a:rPr lang="en-US" dirty="0"/>
              <a:t>4 AAA batteries in series</a:t>
            </a:r>
          </a:p>
          <a:p>
            <a:pPr lvl="1"/>
            <a:r>
              <a:rPr lang="en-US" dirty="0"/>
              <a:t>3.7V 1100 mAh LiPo battery pack</a:t>
            </a:r>
          </a:p>
          <a:p>
            <a:pPr lvl="1"/>
            <a:r>
              <a:rPr lang="en-US" dirty="0"/>
              <a:t>Solar cell panels</a:t>
            </a:r>
          </a:p>
          <a:p>
            <a:pPr lvl="1"/>
            <a:r>
              <a:rPr lang="en-US" dirty="0"/>
              <a:t>2 3V button cell batteries in series</a:t>
            </a:r>
          </a:p>
        </p:txBody>
      </p:sp>
      <p:sp>
        <p:nvSpPr>
          <p:cNvPr id="4" name="TextBox 3">
            <a:extLst>
              <a:ext uri="{FF2B5EF4-FFF2-40B4-BE49-F238E27FC236}">
                <a16:creationId xmlns:a16="http://schemas.microsoft.com/office/drawing/2014/main" id="{40908A25-00CA-46EA-9A8F-9FEB1FFE920C}"/>
              </a:ext>
            </a:extLst>
          </p:cNvPr>
          <p:cNvSpPr txBox="1"/>
          <p:nvPr/>
        </p:nvSpPr>
        <p:spPr>
          <a:xfrm>
            <a:off x="5556740" y="1846385"/>
            <a:ext cx="4655402" cy="2585323"/>
          </a:xfrm>
          <a:prstGeom prst="rect">
            <a:avLst/>
          </a:prstGeom>
          <a:noFill/>
        </p:spPr>
        <p:txBody>
          <a:bodyPr wrap="square" rtlCol="0">
            <a:spAutoFit/>
          </a:bodyPr>
          <a:lstStyle/>
          <a:p>
            <a:pPr marL="285750" indent="-285750">
              <a:buFont typeface="Arial" panose="020B0604020202020204" pitchFamily="34" charset="0"/>
              <a:buChar char="•"/>
            </a:pPr>
            <a:r>
              <a:rPr lang="en-US" dirty="0"/>
              <a:t>Attachment method choices</a:t>
            </a:r>
          </a:p>
          <a:p>
            <a:pPr marL="742950" lvl="1" indent="-285750">
              <a:buFont typeface="Arial" panose="020B0604020202020204" pitchFamily="34" charset="0"/>
              <a:buChar char="•"/>
            </a:pPr>
            <a:r>
              <a:rPr lang="en-US" dirty="0"/>
              <a:t>Tupperware</a:t>
            </a:r>
          </a:p>
          <a:p>
            <a:pPr marL="742950" lvl="1" indent="-285750">
              <a:buFont typeface="Arial" panose="020B0604020202020204" pitchFamily="34" charset="0"/>
              <a:buChar char="•"/>
            </a:pPr>
            <a:r>
              <a:rPr lang="en-US" dirty="0"/>
              <a:t>Plastic cling wrap</a:t>
            </a:r>
          </a:p>
          <a:p>
            <a:pPr marL="742950" lvl="1" indent="-285750">
              <a:buFont typeface="Arial" panose="020B0604020202020204" pitchFamily="34" charset="0"/>
              <a:buChar char="•"/>
            </a:pPr>
            <a:r>
              <a:rPr lang="en-US" dirty="0"/>
              <a:t>Aluminum foil</a:t>
            </a:r>
          </a:p>
          <a:p>
            <a:pPr lvl="1"/>
            <a:endParaRPr lang="en-US" dirty="0"/>
          </a:p>
          <a:p>
            <a:pPr marL="285750" indent="-285750">
              <a:buFont typeface="Arial" panose="020B0604020202020204" pitchFamily="34" charset="0"/>
              <a:buChar char="•"/>
            </a:pPr>
            <a:r>
              <a:rPr lang="en-US" dirty="0"/>
              <a:t>Encasement method</a:t>
            </a:r>
          </a:p>
          <a:p>
            <a:pPr marL="742950" lvl="1" indent="-285750">
              <a:buFont typeface="Arial" panose="020B0604020202020204" pitchFamily="34" charset="0"/>
              <a:buChar char="•"/>
            </a:pPr>
            <a:r>
              <a:rPr lang="en-US" dirty="0"/>
              <a:t>Rubber bands</a:t>
            </a:r>
          </a:p>
          <a:p>
            <a:pPr marL="742950" lvl="1" indent="-285750">
              <a:buFont typeface="Arial" panose="020B0604020202020204" pitchFamily="34" charset="0"/>
              <a:buChar char="•"/>
            </a:pPr>
            <a:r>
              <a:rPr lang="en-US" dirty="0"/>
              <a:t>Hook-and-loop fasteners</a:t>
            </a:r>
          </a:p>
          <a:p>
            <a:pPr marL="742950" lvl="1" indent="-285750">
              <a:buFont typeface="Arial" panose="020B0604020202020204" pitchFamily="34" charset="0"/>
              <a:buChar char="•"/>
            </a:pPr>
            <a:r>
              <a:rPr lang="en-US" dirty="0"/>
              <a:t>Epoxy</a:t>
            </a:r>
          </a:p>
        </p:txBody>
      </p:sp>
    </p:spTree>
    <p:extLst>
      <p:ext uri="{BB962C8B-B14F-4D97-AF65-F5344CB8AC3E}">
        <p14:creationId xmlns:p14="http://schemas.microsoft.com/office/powerpoint/2010/main" val="2815954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0547D-38BC-4FE1-8930-609B7A1E043C}"/>
              </a:ext>
            </a:extLst>
          </p:cNvPr>
          <p:cNvSpPr>
            <a:spLocks noGrp="1"/>
          </p:cNvSpPr>
          <p:nvPr>
            <p:ph type="title"/>
          </p:nvPr>
        </p:nvSpPr>
        <p:spPr/>
        <p:txBody>
          <a:bodyPr/>
          <a:lstStyle/>
          <a:p>
            <a:r>
              <a:rPr lang="en-US" dirty="0"/>
              <a:t>Hardware components</a:t>
            </a:r>
          </a:p>
        </p:txBody>
      </p:sp>
      <p:sp>
        <p:nvSpPr>
          <p:cNvPr id="3" name="Content Placeholder 2">
            <a:extLst>
              <a:ext uri="{FF2B5EF4-FFF2-40B4-BE49-F238E27FC236}">
                <a16:creationId xmlns:a16="http://schemas.microsoft.com/office/drawing/2014/main" id="{EE62D9A4-8E70-42DE-B306-11B0578ACD45}"/>
              </a:ext>
            </a:extLst>
          </p:cNvPr>
          <p:cNvSpPr>
            <a:spLocks noGrp="1"/>
          </p:cNvSpPr>
          <p:nvPr>
            <p:ph idx="1"/>
          </p:nvPr>
        </p:nvSpPr>
        <p:spPr>
          <a:xfrm>
            <a:off x="1141412" y="2022231"/>
            <a:ext cx="9905999" cy="3768970"/>
          </a:xfrm>
        </p:spPr>
        <p:txBody>
          <a:bodyPr>
            <a:normAutofit fontScale="92500" lnSpcReduction="20000"/>
          </a:bodyPr>
          <a:lstStyle/>
          <a:p>
            <a:r>
              <a:rPr lang="en-US" dirty="0"/>
              <a:t>Adafruit HUZZAH ESP8266 breakout</a:t>
            </a:r>
          </a:p>
          <a:p>
            <a:r>
              <a:rPr lang="en-US" dirty="0"/>
              <a:t>Standard 22 gauge wires</a:t>
            </a:r>
          </a:p>
          <a:p>
            <a:r>
              <a:rPr lang="en-US" dirty="0"/>
              <a:t>3.7V 1100 mAh Battery packs</a:t>
            </a:r>
          </a:p>
          <a:p>
            <a:r>
              <a:rPr lang="en-US" dirty="0"/>
              <a:t>Electrical tape </a:t>
            </a:r>
          </a:p>
          <a:p>
            <a:r>
              <a:rPr lang="en-US" dirty="0"/>
              <a:t>Duct tape </a:t>
            </a:r>
          </a:p>
          <a:p>
            <a:r>
              <a:rPr lang="en-US" dirty="0"/>
              <a:t>Hook-and-loop fasteners (Velcro</a:t>
            </a:r>
            <a:r>
              <a:rPr lang="en-US" dirty="0">
                <a:latin typeface="+mj-lt"/>
              </a:rPr>
              <a:t>©)</a:t>
            </a:r>
          </a:p>
          <a:p>
            <a:r>
              <a:rPr lang="en-US" dirty="0"/>
              <a:t>Breadboard (used for prototyping before soldering)</a:t>
            </a:r>
          </a:p>
          <a:p>
            <a:r>
              <a:rPr lang="en-US" dirty="0"/>
              <a:t>Soldering station (used to finalize the hardwiring)</a:t>
            </a:r>
          </a:p>
          <a:p>
            <a:endParaRPr lang="en-US" dirty="0">
              <a:latin typeface="+mj-lt"/>
            </a:endParaRPr>
          </a:p>
          <a:p>
            <a:endParaRPr lang="en-US" dirty="0"/>
          </a:p>
        </p:txBody>
      </p:sp>
    </p:spTree>
    <p:extLst>
      <p:ext uri="{BB962C8B-B14F-4D97-AF65-F5344CB8AC3E}">
        <p14:creationId xmlns:p14="http://schemas.microsoft.com/office/powerpoint/2010/main" val="756046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541FC-A1DA-49C7-AF13-E01A65338309}"/>
              </a:ext>
            </a:extLst>
          </p:cNvPr>
          <p:cNvSpPr>
            <a:spLocks noGrp="1"/>
          </p:cNvSpPr>
          <p:nvPr>
            <p:ph type="title"/>
          </p:nvPr>
        </p:nvSpPr>
        <p:spPr/>
        <p:txBody>
          <a:bodyPr/>
          <a:lstStyle/>
          <a:p>
            <a:r>
              <a:rPr lang="en-US" dirty="0"/>
              <a:t>Software components</a:t>
            </a:r>
          </a:p>
        </p:txBody>
      </p:sp>
      <p:sp>
        <p:nvSpPr>
          <p:cNvPr id="3" name="Content Placeholder 2">
            <a:extLst>
              <a:ext uri="{FF2B5EF4-FFF2-40B4-BE49-F238E27FC236}">
                <a16:creationId xmlns:a16="http://schemas.microsoft.com/office/drawing/2014/main" id="{99AE275E-80C3-4F02-9D2C-1423B03DBF97}"/>
              </a:ext>
            </a:extLst>
          </p:cNvPr>
          <p:cNvSpPr>
            <a:spLocks noGrp="1"/>
          </p:cNvSpPr>
          <p:nvPr>
            <p:ph idx="1"/>
          </p:nvPr>
        </p:nvSpPr>
        <p:spPr/>
        <p:txBody>
          <a:bodyPr/>
          <a:lstStyle/>
          <a:p>
            <a:r>
              <a:rPr lang="en-US" dirty="0"/>
              <a:t>Android Studio</a:t>
            </a:r>
          </a:p>
          <a:p>
            <a:pPr lvl="1"/>
            <a:r>
              <a:rPr lang="en-US" dirty="0"/>
              <a:t>SDK Tools</a:t>
            </a:r>
          </a:p>
          <a:p>
            <a:r>
              <a:rPr lang="en-US" dirty="0"/>
              <a:t>Firebase</a:t>
            </a:r>
          </a:p>
          <a:p>
            <a:r>
              <a:rPr lang="en-US" dirty="0"/>
              <a:t>WorkManager</a:t>
            </a:r>
          </a:p>
          <a:p>
            <a:r>
              <a:rPr lang="en-US" dirty="0"/>
              <a:t>Arduino 1.8.7</a:t>
            </a:r>
          </a:p>
        </p:txBody>
      </p:sp>
    </p:spTree>
    <p:extLst>
      <p:ext uri="{BB962C8B-B14F-4D97-AF65-F5344CB8AC3E}">
        <p14:creationId xmlns:p14="http://schemas.microsoft.com/office/powerpoint/2010/main" val="587945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A4D63-67A9-4F4D-A121-6F6838500F63}"/>
              </a:ext>
            </a:extLst>
          </p:cNvPr>
          <p:cNvSpPr>
            <a:spLocks noGrp="1"/>
          </p:cNvSpPr>
          <p:nvPr>
            <p:ph type="title"/>
          </p:nvPr>
        </p:nvSpPr>
        <p:spPr/>
        <p:txBody>
          <a:bodyPr/>
          <a:lstStyle/>
          <a:p>
            <a:r>
              <a:rPr lang="en-US" dirty="0"/>
              <a:t>Shopping List (Includes Shipping)</a:t>
            </a:r>
          </a:p>
        </p:txBody>
      </p:sp>
      <p:sp>
        <p:nvSpPr>
          <p:cNvPr id="3" name="Content Placeholder 2">
            <a:extLst>
              <a:ext uri="{FF2B5EF4-FFF2-40B4-BE49-F238E27FC236}">
                <a16:creationId xmlns:a16="http://schemas.microsoft.com/office/drawing/2014/main" id="{4702F58F-0B30-4725-8A9A-F8A332B06B7C}"/>
              </a:ext>
            </a:extLst>
          </p:cNvPr>
          <p:cNvSpPr>
            <a:spLocks noGrp="1"/>
          </p:cNvSpPr>
          <p:nvPr>
            <p:ph idx="1"/>
          </p:nvPr>
        </p:nvSpPr>
        <p:spPr>
          <a:xfrm>
            <a:off x="1299411" y="1652336"/>
            <a:ext cx="10780293" cy="5021179"/>
          </a:xfrm>
        </p:spPr>
        <p:txBody>
          <a:bodyPr>
            <a:normAutofit lnSpcReduction="10000"/>
          </a:bodyPr>
          <a:lstStyle/>
          <a:p>
            <a:r>
              <a:rPr lang="en-US" dirty="0"/>
              <a:t>150 ft 22 Gauge Wire					$15.95</a:t>
            </a:r>
          </a:p>
          <a:p>
            <a:r>
              <a:rPr lang="en-US" dirty="0"/>
              <a:t>Solderless Breadboards (2 pcs)				$11.98</a:t>
            </a:r>
          </a:p>
          <a:p>
            <a:r>
              <a:rPr lang="en-US" dirty="0"/>
              <a:t>3.7V 1100 mAh LiPo Battery Packs (4 batteries)		$42.79</a:t>
            </a:r>
          </a:p>
          <a:p>
            <a:r>
              <a:rPr lang="en-US" dirty="0"/>
              <a:t>Duck Brand 60 ft Electrical Tape (2 rolls)			$5.63</a:t>
            </a:r>
          </a:p>
          <a:p>
            <a:r>
              <a:rPr lang="en-US" dirty="0"/>
              <a:t>Duck Brand All-Purpose Duct Tape 45 Yard (1 roll)		$7.66</a:t>
            </a:r>
          </a:p>
          <a:p>
            <a:r>
              <a:rPr lang="en-US" dirty="0"/>
              <a:t>Velcro Brand Sticky Back Hook-and-Loop Fasteners 30 ft	$22.04</a:t>
            </a:r>
          </a:p>
          <a:p>
            <a:r>
              <a:rPr lang="en-US" dirty="0"/>
              <a:t>Adafruit HUZZAH ESP8266 breakout (7 count)		$73.80</a:t>
            </a:r>
          </a:p>
          <a:p>
            <a:r>
              <a:rPr lang="en-US" dirty="0"/>
              <a:t>FTDI Serial TTL-232 USB Cable (3 count)			$63.75</a:t>
            </a:r>
          </a:p>
          <a:p>
            <a:r>
              <a:rPr lang="en-US" dirty="0"/>
              <a:t>Total Cost							$243.60</a:t>
            </a:r>
          </a:p>
        </p:txBody>
      </p:sp>
    </p:spTree>
    <p:extLst>
      <p:ext uri="{BB962C8B-B14F-4D97-AF65-F5344CB8AC3E}">
        <p14:creationId xmlns:p14="http://schemas.microsoft.com/office/powerpoint/2010/main" val="1125461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5E382-0448-411E-ADD2-559683907CE7}"/>
              </a:ext>
            </a:extLst>
          </p:cNvPr>
          <p:cNvSpPr>
            <a:spLocks noGrp="1"/>
          </p:cNvSpPr>
          <p:nvPr>
            <p:ph type="title"/>
          </p:nvPr>
        </p:nvSpPr>
        <p:spPr>
          <a:xfrm>
            <a:off x="1141413" y="618518"/>
            <a:ext cx="9905998" cy="1478570"/>
          </a:xfrm>
        </p:spPr>
        <p:txBody>
          <a:bodyPr>
            <a:normAutofit/>
          </a:bodyPr>
          <a:lstStyle/>
          <a:p>
            <a:r>
              <a:rPr lang="en-US" dirty="0"/>
              <a:t>how it works</a:t>
            </a:r>
          </a:p>
        </p:txBody>
      </p:sp>
      <p:sp>
        <p:nvSpPr>
          <p:cNvPr id="3" name="Content Placeholder 2">
            <a:extLst>
              <a:ext uri="{FF2B5EF4-FFF2-40B4-BE49-F238E27FC236}">
                <a16:creationId xmlns:a16="http://schemas.microsoft.com/office/drawing/2014/main" id="{4B238F35-1CDD-4C8B-BDBF-220FFAE44F55}"/>
              </a:ext>
            </a:extLst>
          </p:cNvPr>
          <p:cNvSpPr>
            <a:spLocks noGrp="1"/>
          </p:cNvSpPr>
          <p:nvPr>
            <p:ph idx="1"/>
          </p:nvPr>
        </p:nvSpPr>
        <p:spPr>
          <a:xfrm>
            <a:off x="773723" y="1907930"/>
            <a:ext cx="4580793" cy="4835769"/>
          </a:xfrm>
        </p:spPr>
        <p:txBody>
          <a:bodyPr>
            <a:normAutofit fontScale="62500" lnSpcReduction="20000"/>
          </a:bodyPr>
          <a:lstStyle/>
          <a:p>
            <a:pPr lvl="0"/>
            <a:r>
              <a:rPr lang="en-US" dirty="0"/>
              <a:t>External Services – describes external communication means and hardware to interact with the IoT</a:t>
            </a:r>
          </a:p>
          <a:p>
            <a:r>
              <a:rPr lang="en-US" dirty="0"/>
              <a:t>Case – housing of the controller and the battery compartment to protect hardware</a:t>
            </a:r>
          </a:p>
          <a:p>
            <a:r>
              <a:rPr lang="en-US" dirty="0"/>
              <a:t>Velcro Fastener – Velcro pad used to attach the case to SPI standards A-3, B-1, B-2, B-3, C-1, C-2, C-3 for molded plastic. </a:t>
            </a:r>
          </a:p>
          <a:p>
            <a:r>
              <a:rPr lang="en-US" dirty="0"/>
              <a:t>Battery Compartment – container to hold the battery that powers the controller</a:t>
            </a:r>
          </a:p>
          <a:p>
            <a:pPr lvl="0"/>
            <a:r>
              <a:rPr lang="en-US" dirty="0"/>
              <a:t>Controller – controller for supplying location information and communicating location data back to the application. Contains two subsystems:</a:t>
            </a:r>
          </a:p>
          <a:p>
            <a:pPr marL="971550" lvl="1" indent="-514350">
              <a:buFont typeface="+mj-lt"/>
              <a:buAutoNum type="romanUcPeriod"/>
            </a:pPr>
            <a:r>
              <a:rPr lang="en-US" dirty="0"/>
              <a:t>Communications – sends and receives data via the internal Wi-Fi antenna of the controller</a:t>
            </a:r>
          </a:p>
          <a:p>
            <a:pPr marL="971550" lvl="1" indent="-514350">
              <a:buFont typeface="+mj-lt"/>
              <a:buAutoNum type="romanUcPeriod"/>
            </a:pPr>
            <a:r>
              <a:rPr lang="en-US" dirty="0"/>
              <a:t>Management – collects status data from the battery, accumulates the location footprint data, and activates the LED upon receipt of alert data packet</a:t>
            </a:r>
          </a:p>
          <a:p>
            <a:pPr marL="971550" lvl="1" indent="-514350">
              <a:buFont typeface="+mj-lt"/>
              <a:buAutoNum type="romanUcPeriod"/>
            </a:pPr>
            <a:endParaRPr lang="en-US" dirty="0"/>
          </a:p>
        </p:txBody>
      </p:sp>
      <p:pic>
        <p:nvPicPr>
          <p:cNvPr id="6" name="Picture 5">
            <a:extLst>
              <a:ext uri="{FF2B5EF4-FFF2-40B4-BE49-F238E27FC236}">
                <a16:creationId xmlns:a16="http://schemas.microsoft.com/office/drawing/2014/main" id="{0C2E9FDE-964F-4018-8172-E813B8ABFC77}"/>
              </a:ext>
            </a:extLst>
          </p:cNvPr>
          <p:cNvPicPr>
            <a:picLocks noChangeAspect="1"/>
          </p:cNvPicPr>
          <p:nvPr/>
        </p:nvPicPr>
        <p:blipFill>
          <a:blip r:embed="rId3"/>
          <a:stretch>
            <a:fillRect/>
          </a:stretch>
        </p:blipFill>
        <p:spPr>
          <a:xfrm>
            <a:off x="5354516" y="1617784"/>
            <a:ext cx="6793138" cy="4835769"/>
          </a:xfrm>
          <a:prstGeom prst="rect">
            <a:avLst/>
          </a:prstGeom>
        </p:spPr>
      </p:pic>
    </p:spTree>
    <p:extLst>
      <p:ext uri="{BB962C8B-B14F-4D97-AF65-F5344CB8AC3E}">
        <p14:creationId xmlns:p14="http://schemas.microsoft.com/office/powerpoint/2010/main" val="2788156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3" name="Rectangle 12">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pic>
        <p:nvPicPr>
          <p:cNvPr id="15"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F270CE54-CC9E-4277-B46C-04B32127C3E4}"/>
              </a:ext>
            </a:extLst>
          </p:cNvPr>
          <p:cNvSpPr>
            <a:spLocks noGrp="1"/>
          </p:cNvSpPr>
          <p:nvPr>
            <p:ph type="title"/>
          </p:nvPr>
        </p:nvSpPr>
        <p:spPr>
          <a:xfrm>
            <a:off x="1400174" y="-914399"/>
            <a:ext cx="2306509" cy="3281362"/>
          </a:xfrm>
        </p:spPr>
        <p:txBody>
          <a:bodyPr>
            <a:normAutofit/>
          </a:bodyPr>
          <a:lstStyle/>
          <a:p>
            <a:r>
              <a:rPr lang="en-US" sz="3200" dirty="0">
                <a:solidFill>
                  <a:srgbClr val="FFFFFF"/>
                </a:solidFill>
              </a:rPr>
              <a:t>How it works</a:t>
            </a:r>
          </a:p>
        </p:txBody>
      </p:sp>
      <p:sp>
        <p:nvSpPr>
          <p:cNvPr id="3" name="Content Placeholder 2">
            <a:extLst>
              <a:ext uri="{FF2B5EF4-FFF2-40B4-BE49-F238E27FC236}">
                <a16:creationId xmlns:a16="http://schemas.microsoft.com/office/drawing/2014/main" id="{5B601077-710D-4EBF-BA85-34035775B2D0}"/>
              </a:ext>
            </a:extLst>
          </p:cNvPr>
          <p:cNvSpPr>
            <a:spLocks noGrp="1"/>
          </p:cNvSpPr>
          <p:nvPr>
            <p:ph idx="1"/>
          </p:nvPr>
        </p:nvSpPr>
        <p:spPr>
          <a:xfrm>
            <a:off x="653309" y="1204546"/>
            <a:ext cx="3409406" cy="5345723"/>
          </a:xfrm>
        </p:spPr>
        <p:txBody>
          <a:bodyPr>
            <a:noAutofit/>
          </a:bodyPr>
          <a:lstStyle/>
          <a:p>
            <a:pPr lvl="0"/>
            <a:r>
              <a:rPr lang="en-US" sz="1200" dirty="0">
                <a:solidFill>
                  <a:schemeClr val="bg1"/>
                </a:solidFill>
              </a:rPr>
              <a:t>GUI – graphical user interface application designed to allow user to access and edit data stored in the database. Contains two subsystems:</a:t>
            </a:r>
          </a:p>
          <a:p>
            <a:pPr marL="742950" lvl="1" indent="-285750">
              <a:buFont typeface="+mj-lt"/>
              <a:buAutoNum type="romanUcPeriod"/>
            </a:pPr>
            <a:r>
              <a:rPr lang="en-US" sz="1200" dirty="0">
                <a:solidFill>
                  <a:schemeClr val="bg1"/>
                </a:solidFill>
              </a:rPr>
              <a:t>Login Operations – controls the user access to the application or registration if no user data is found</a:t>
            </a:r>
          </a:p>
          <a:p>
            <a:pPr marL="742950" lvl="1" indent="-285750">
              <a:buFont typeface="+mj-lt"/>
              <a:buAutoNum type="romanUcPeriod"/>
            </a:pPr>
            <a:r>
              <a:rPr lang="en-US" sz="1200" dirty="0">
                <a:solidFill>
                  <a:schemeClr val="bg1"/>
                </a:solidFill>
              </a:rPr>
              <a:t>Device Configuration – controls configuration, addition, and display of Tracker information from and to the database for the GUI</a:t>
            </a:r>
          </a:p>
          <a:p>
            <a:pPr lvl="0"/>
            <a:r>
              <a:rPr lang="en-US" sz="1200" dirty="0">
                <a:solidFill>
                  <a:schemeClr val="bg1"/>
                </a:solidFill>
              </a:rPr>
              <a:t>Database – storage paradigm for Tracker statistics and configurations. Contains two subsystems:</a:t>
            </a:r>
          </a:p>
          <a:p>
            <a:pPr marL="742950" lvl="1" indent="-285750">
              <a:buFont typeface="+mj-lt"/>
              <a:buAutoNum type="romanUcPeriod"/>
            </a:pPr>
            <a:r>
              <a:rPr lang="en-US" sz="1200" dirty="0">
                <a:solidFill>
                  <a:schemeClr val="bg1"/>
                </a:solidFill>
              </a:rPr>
              <a:t>Access Systems – runs queries against the stored data and returns, updates, or deletes that data according to user defined or system requested inputs</a:t>
            </a:r>
          </a:p>
          <a:p>
            <a:pPr marL="742950" lvl="1" indent="-285750">
              <a:buFont typeface="+mj-lt"/>
              <a:buAutoNum type="romanUcPeriod"/>
            </a:pPr>
            <a:r>
              <a:rPr lang="en-US" sz="1200" dirty="0">
                <a:solidFill>
                  <a:schemeClr val="bg1"/>
                </a:solidFill>
              </a:rPr>
              <a:t>Managements Systems – controls the database modules construction or migration</a:t>
            </a:r>
          </a:p>
        </p:txBody>
      </p:sp>
      <p:grpSp>
        <p:nvGrpSpPr>
          <p:cNvPr id="17" name="Group 16">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8"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9"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5"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4" name="Picture 3">
            <a:extLst>
              <a:ext uri="{FF2B5EF4-FFF2-40B4-BE49-F238E27FC236}">
                <a16:creationId xmlns:a16="http://schemas.microsoft.com/office/drawing/2014/main" id="{871A568D-E5F4-4D8C-9EE5-513A6EEEF162}"/>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4131822" y="335666"/>
            <a:ext cx="7993504" cy="5995283"/>
          </a:xfrm>
          <a:prstGeom prst="rect">
            <a:avLst/>
          </a:prstGeom>
        </p:spPr>
      </p:pic>
    </p:spTree>
    <p:extLst>
      <p:ext uri="{BB962C8B-B14F-4D97-AF65-F5344CB8AC3E}">
        <p14:creationId xmlns:p14="http://schemas.microsoft.com/office/powerpoint/2010/main" val="161033520"/>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3" name="Rectangle 12">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pic>
        <p:nvPicPr>
          <p:cNvPr id="15"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F270CE54-CC9E-4277-B46C-04B32127C3E4}"/>
              </a:ext>
            </a:extLst>
          </p:cNvPr>
          <p:cNvSpPr>
            <a:spLocks noGrp="1"/>
          </p:cNvSpPr>
          <p:nvPr>
            <p:ph type="title"/>
          </p:nvPr>
        </p:nvSpPr>
        <p:spPr>
          <a:xfrm>
            <a:off x="1400174" y="-914399"/>
            <a:ext cx="2306509" cy="3281362"/>
          </a:xfrm>
        </p:spPr>
        <p:txBody>
          <a:bodyPr>
            <a:normAutofit/>
          </a:bodyPr>
          <a:lstStyle/>
          <a:p>
            <a:r>
              <a:rPr lang="en-US" sz="3200" dirty="0">
                <a:solidFill>
                  <a:srgbClr val="FFFFFF"/>
                </a:solidFill>
              </a:rPr>
              <a:t>How it works</a:t>
            </a:r>
          </a:p>
        </p:txBody>
      </p:sp>
      <p:sp>
        <p:nvSpPr>
          <p:cNvPr id="3" name="Content Placeholder 2">
            <a:extLst>
              <a:ext uri="{FF2B5EF4-FFF2-40B4-BE49-F238E27FC236}">
                <a16:creationId xmlns:a16="http://schemas.microsoft.com/office/drawing/2014/main" id="{5B601077-710D-4EBF-BA85-34035775B2D0}"/>
              </a:ext>
            </a:extLst>
          </p:cNvPr>
          <p:cNvSpPr>
            <a:spLocks noGrp="1"/>
          </p:cNvSpPr>
          <p:nvPr>
            <p:ph idx="1"/>
          </p:nvPr>
        </p:nvSpPr>
        <p:spPr>
          <a:xfrm>
            <a:off x="653309" y="1204546"/>
            <a:ext cx="3409406" cy="5164504"/>
          </a:xfrm>
        </p:spPr>
        <p:txBody>
          <a:bodyPr>
            <a:noAutofit/>
          </a:bodyPr>
          <a:lstStyle/>
          <a:p>
            <a:pPr lvl="0"/>
            <a:r>
              <a:rPr lang="en-US" sz="1300" dirty="0">
                <a:solidFill>
                  <a:schemeClr val="bg1"/>
                </a:solidFill>
              </a:rPr>
              <a:t>Background Services – subsystems that will launch when the device is started. Handles the intermittent communication with the Trackers. Contains one subsystem:</a:t>
            </a:r>
          </a:p>
          <a:p>
            <a:pPr marL="742950" lvl="1" indent="-285750">
              <a:buFont typeface="+mj-lt"/>
              <a:buAutoNum type="romanUcPeriod"/>
            </a:pPr>
            <a:r>
              <a:rPr lang="en-US" sz="1300" dirty="0">
                <a:solidFill>
                  <a:schemeClr val="bg1"/>
                </a:solidFill>
              </a:rPr>
              <a:t>Management Systems – controls initial setup and controls behaviors for the listening routes required for intermittent reporting of data by the Tracker</a:t>
            </a:r>
          </a:p>
          <a:p>
            <a:pPr lvl="0"/>
            <a:r>
              <a:rPr lang="en-US" sz="1300" dirty="0">
                <a:solidFill>
                  <a:schemeClr val="bg1"/>
                </a:solidFill>
              </a:rPr>
              <a:t>OS Communications – subsystem to interact with the OS features that allow for external communications from the device. Contains one subsystem:</a:t>
            </a:r>
          </a:p>
          <a:p>
            <a:pPr marL="742950" lvl="1" indent="-285750">
              <a:buFont typeface="+mj-lt"/>
              <a:buAutoNum type="romanUcPeriod"/>
            </a:pPr>
            <a:r>
              <a:rPr lang="en-US" sz="1300" dirty="0">
                <a:solidFill>
                  <a:schemeClr val="bg1"/>
                </a:solidFill>
              </a:rPr>
              <a:t>Communication Management – Issues mobile alerts, notifications, or email to user.</a:t>
            </a:r>
          </a:p>
          <a:p>
            <a:pPr lvl="0"/>
            <a:r>
              <a:rPr lang="en-US" sz="1300" dirty="0">
                <a:solidFill>
                  <a:schemeClr val="bg1"/>
                </a:solidFill>
              </a:rPr>
              <a:t>External Services – used to describe external communication means and hardware to interact with the IoT.</a:t>
            </a:r>
          </a:p>
          <a:p>
            <a:pPr lvl="0"/>
            <a:endParaRPr lang="en-US" sz="800" dirty="0">
              <a:solidFill>
                <a:schemeClr val="bg1"/>
              </a:solidFill>
            </a:endParaRPr>
          </a:p>
        </p:txBody>
      </p:sp>
      <p:grpSp>
        <p:nvGrpSpPr>
          <p:cNvPr id="17" name="Group 16">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8"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9"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5"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4" name="Picture 3">
            <a:extLst>
              <a:ext uri="{FF2B5EF4-FFF2-40B4-BE49-F238E27FC236}">
                <a16:creationId xmlns:a16="http://schemas.microsoft.com/office/drawing/2014/main" id="{871A568D-E5F4-4D8C-9EE5-513A6EEEF162}"/>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4131822" y="335666"/>
            <a:ext cx="7993504" cy="5995283"/>
          </a:xfrm>
          <a:prstGeom prst="rect">
            <a:avLst/>
          </a:prstGeom>
        </p:spPr>
      </p:pic>
    </p:spTree>
    <p:extLst>
      <p:ext uri="{BB962C8B-B14F-4D97-AF65-F5344CB8AC3E}">
        <p14:creationId xmlns:p14="http://schemas.microsoft.com/office/powerpoint/2010/main" val="388643603"/>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FB958-E8E9-449D-A829-5D90DDCA1ACA}"/>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461F2EDF-342C-4F58-9A63-5BA8D65ED54B}"/>
              </a:ext>
            </a:extLst>
          </p:cNvPr>
          <p:cNvSpPr>
            <a:spLocks noGrp="1"/>
          </p:cNvSpPr>
          <p:nvPr>
            <p:ph idx="1"/>
          </p:nvPr>
        </p:nvSpPr>
        <p:spPr/>
        <p:txBody>
          <a:bodyPr>
            <a:normAutofit fontScale="85000" lnSpcReduction="20000"/>
          </a:bodyPr>
          <a:lstStyle/>
          <a:p>
            <a:r>
              <a:rPr lang="en-US" dirty="0"/>
              <a:t>Introduction</a:t>
            </a:r>
          </a:p>
          <a:p>
            <a:r>
              <a:rPr lang="en-US" dirty="0"/>
              <a:t>Description</a:t>
            </a:r>
          </a:p>
          <a:p>
            <a:r>
              <a:rPr lang="en-US" dirty="0"/>
              <a:t>Requirements</a:t>
            </a:r>
          </a:p>
          <a:p>
            <a:r>
              <a:rPr lang="en-US" dirty="0"/>
              <a:t>Constraints</a:t>
            </a:r>
          </a:p>
          <a:p>
            <a:r>
              <a:rPr lang="en-US" dirty="0"/>
              <a:t>Standards</a:t>
            </a:r>
          </a:p>
          <a:p>
            <a:r>
              <a:rPr lang="en-US" dirty="0"/>
              <a:t>Hardware Components</a:t>
            </a:r>
          </a:p>
          <a:p>
            <a:r>
              <a:rPr lang="en-US" dirty="0"/>
              <a:t>Software Components</a:t>
            </a:r>
          </a:p>
          <a:p>
            <a:r>
              <a:rPr lang="en-US" dirty="0"/>
              <a:t>Shopping List</a:t>
            </a:r>
          </a:p>
          <a:p>
            <a:endParaRPr lang="en-US" dirty="0"/>
          </a:p>
        </p:txBody>
      </p:sp>
    </p:spTree>
    <p:extLst>
      <p:ext uri="{BB962C8B-B14F-4D97-AF65-F5344CB8AC3E}">
        <p14:creationId xmlns:p14="http://schemas.microsoft.com/office/powerpoint/2010/main" val="21265573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5B1D0-C9EE-4269-80E7-E1466F1D1D53}"/>
              </a:ext>
            </a:extLst>
          </p:cNvPr>
          <p:cNvSpPr>
            <a:spLocks noGrp="1"/>
          </p:cNvSpPr>
          <p:nvPr>
            <p:ph type="title"/>
          </p:nvPr>
        </p:nvSpPr>
        <p:spPr>
          <a:xfrm>
            <a:off x="1141413" y="618518"/>
            <a:ext cx="9905998" cy="1478570"/>
          </a:xfrm>
        </p:spPr>
        <p:txBody>
          <a:bodyPr/>
          <a:lstStyle/>
          <a:p>
            <a:r>
              <a:rPr lang="en-US"/>
              <a:t>Timeline</a:t>
            </a:r>
            <a:endParaRPr lang="en-US" dirty="0"/>
          </a:p>
        </p:txBody>
      </p:sp>
      <p:pic>
        <p:nvPicPr>
          <p:cNvPr id="11" name="Content Placeholder 10" descr="A screenshot of a social media post&#10;&#10;Description generated with very high confidence">
            <a:extLst>
              <a:ext uri="{FF2B5EF4-FFF2-40B4-BE49-F238E27FC236}">
                <a16:creationId xmlns:a16="http://schemas.microsoft.com/office/drawing/2014/main" id="{3D249A1F-78E7-4F2D-9CA8-ACFAA65A42C3}"/>
              </a:ext>
            </a:extLst>
          </p:cNvPr>
          <p:cNvPicPr>
            <a:picLocks noGrp="1" noChangeAspect="1"/>
          </p:cNvPicPr>
          <p:nvPr>
            <p:ph idx="1"/>
          </p:nvPr>
        </p:nvPicPr>
        <p:blipFill>
          <a:blip r:embed="rId2"/>
          <a:stretch>
            <a:fillRect/>
          </a:stretch>
        </p:blipFill>
        <p:spPr>
          <a:xfrm>
            <a:off x="148182" y="1670158"/>
            <a:ext cx="11941037" cy="2398961"/>
          </a:xfrm>
        </p:spPr>
      </p:pic>
      <p:pic>
        <p:nvPicPr>
          <p:cNvPr id="13" name="Picture 12" descr="A screenshot of a cell phone&#10;&#10;Description generated with high confidence">
            <a:extLst>
              <a:ext uri="{FF2B5EF4-FFF2-40B4-BE49-F238E27FC236}">
                <a16:creationId xmlns:a16="http://schemas.microsoft.com/office/drawing/2014/main" id="{BD4FFA0A-59CE-4655-82ED-F8FB9A6895F1}"/>
              </a:ext>
            </a:extLst>
          </p:cNvPr>
          <p:cNvPicPr>
            <a:picLocks noChangeAspect="1"/>
          </p:cNvPicPr>
          <p:nvPr/>
        </p:nvPicPr>
        <p:blipFill>
          <a:blip r:embed="rId3"/>
          <a:stretch>
            <a:fillRect/>
          </a:stretch>
        </p:blipFill>
        <p:spPr>
          <a:xfrm>
            <a:off x="148183" y="4178908"/>
            <a:ext cx="11941036" cy="2398961"/>
          </a:xfrm>
          <a:prstGeom prst="rect">
            <a:avLst/>
          </a:prstGeom>
        </p:spPr>
      </p:pic>
    </p:spTree>
    <p:extLst>
      <p:ext uri="{BB962C8B-B14F-4D97-AF65-F5344CB8AC3E}">
        <p14:creationId xmlns:p14="http://schemas.microsoft.com/office/powerpoint/2010/main" val="6197890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AEB7B-9AAE-4221-BACB-79C643D5BE2B}"/>
              </a:ext>
            </a:extLst>
          </p:cNvPr>
          <p:cNvSpPr>
            <a:spLocks noGrp="1"/>
          </p:cNvSpPr>
          <p:nvPr>
            <p:ph type="title"/>
          </p:nvPr>
        </p:nvSpPr>
        <p:spPr/>
        <p:txBody>
          <a:bodyPr/>
          <a:lstStyle/>
          <a:p>
            <a:r>
              <a:rPr lang="en-US" dirty="0"/>
              <a:t>Milestones </a:t>
            </a:r>
          </a:p>
        </p:txBody>
      </p:sp>
      <p:sp>
        <p:nvSpPr>
          <p:cNvPr id="3" name="Content Placeholder 2">
            <a:extLst>
              <a:ext uri="{FF2B5EF4-FFF2-40B4-BE49-F238E27FC236}">
                <a16:creationId xmlns:a16="http://schemas.microsoft.com/office/drawing/2014/main" id="{7A1D9A6C-3AEA-4A28-A831-DF198919EC30}"/>
              </a:ext>
            </a:extLst>
          </p:cNvPr>
          <p:cNvSpPr>
            <a:spLocks noGrp="1"/>
          </p:cNvSpPr>
          <p:nvPr>
            <p:ph sz="half" idx="1"/>
          </p:nvPr>
        </p:nvSpPr>
        <p:spPr/>
        <p:txBody>
          <a:bodyPr>
            <a:normAutofit fontScale="55000" lnSpcReduction="20000"/>
          </a:bodyPr>
          <a:lstStyle/>
          <a:p>
            <a:pPr marL="0" indent="0">
              <a:buNone/>
            </a:pPr>
            <a:r>
              <a:rPr lang="en-US" dirty="0"/>
              <a:t> - Week 1 – Week 4: </a:t>
            </a:r>
          </a:p>
          <a:p>
            <a:pPr marL="0" indent="0">
              <a:buNone/>
            </a:pPr>
            <a:r>
              <a:rPr lang="en-US" dirty="0"/>
              <a:t>    - Review the document and check the parts.</a:t>
            </a:r>
          </a:p>
          <a:p>
            <a:pPr marL="0" indent="0">
              <a:buNone/>
            </a:pPr>
            <a:r>
              <a:rPr lang="en-US" dirty="0"/>
              <a:t>    - Development of database.</a:t>
            </a:r>
          </a:p>
          <a:p>
            <a:pPr marL="0" indent="0">
              <a:buNone/>
            </a:pPr>
            <a:r>
              <a:rPr lang="en-US" dirty="0"/>
              <a:t>    - GUI development.</a:t>
            </a:r>
          </a:p>
          <a:p>
            <a:pPr marL="0" indent="0">
              <a:buNone/>
            </a:pPr>
            <a:r>
              <a:rPr lang="en-US" dirty="0"/>
              <a:t>    - Hardware Interface development.</a:t>
            </a:r>
          </a:p>
          <a:p>
            <a:pPr marL="0" indent="0">
              <a:buNone/>
            </a:pPr>
            <a:r>
              <a:rPr lang="en-US" dirty="0"/>
              <a:t>    - Firebase, GUI unit, and Hardware Interface testing. </a:t>
            </a:r>
          </a:p>
          <a:p>
            <a:endParaRPr lang="en-US" dirty="0"/>
          </a:p>
        </p:txBody>
      </p:sp>
      <p:sp>
        <p:nvSpPr>
          <p:cNvPr id="4" name="Content Placeholder 3">
            <a:extLst>
              <a:ext uri="{FF2B5EF4-FFF2-40B4-BE49-F238E27FC236}">
                <a16:creationId xmlns:a16="http://schemas.microsoft.com/office/drawing/2014/main" id="{35E48418-F1CC-47B3-A086-249F1116D3D8}"/>
              </a:ext>
            </a:extLst>
          </p:cNvPr>
          <p:cNvSpPr>
            <a:spLocks noGrp="1"/>
          </p:cNvSpPr>
          <p:nvPr>
            <p:ph sz="half" idx="2"/>
          </p:nvPr>
        </p:nvSpPr>
        <p:spPr/>
        <p:txBody>
          <a:bodyPr>
            <a:normAutofit fontScale="55000" lnSpcReduction="20000"/>
          </a:bodyPr>
          <a:lstStyle/>
          <a:p>
            <a:pPr marL="0" indent="0">
              <a:buNone/>
            </a:pPr>
            <a:r>
              <a:rPr lang="en-US" dirty="0"/>
              <a:t>- Week 5 – Week 8</a:t>
            </a:r>
            <a:endParaRPr lang="en-US" sz="2200" dirty="0"/>
          </a:p>
          <a:p>
            <a:pPr marL="0" indent="0">
              <a:buNone/>
            </a:pPr>
            <a:r>
              <a:rPr lang="en-US" dirty="0"/>
              <a:t>        - Hardware prototyping.</a:t>
            </a:r>
          </a:p>
          <a:p>
            <a:pPr marL="0" indent="0">
              <a:buNone/>
            </a:pPr>
            <a:r>
              <a:rPr lang="en-US" dirty="0"/>
              <a:t>        - Background services development.</a:t>
            </a:r>
          </a:p>
          <a:p>
            <a:pPr marL="0" indent="0">
              <a:buNone/>
            </a:pPr>
            <a:r>
              <a:rPr lang="en-US" dirty="0"/>
              <a:t>        - Hardware interface integration (cont.)</a:t>
            </a:r>
          </a:p>
          <a:p>
            <a:pPr marL="0" indent="0">
              <a:buNone/>
            </a:pPr>
            <a:r>
              <a:rPr lang="en-US" dirty="0"/>
              <a:t>        - Firebase Integration.</a:t>
            </a:r>
          </a:p>
          <a:p>
            <a:pPr marL="0" indent="0">
              <a:buNone/>
            </a:pPr>
            <a:r>
              <a:rPr lang="en-US" dirty="0"/>
              <a:t>        - Location Service Integration.</a:t>
            </a:r>
          </a:p>
          <a:p>
            <a:pPr marL="0" indent="0">
              <a:buNone/>
            </a:pPr>
            <a:r>
              <a:rPr lang="en-US" dirty="0"/>
              <a:t>        - Background Service Unit testing.</a:t>
            </a:r>
          </a:p>
          <a:p>
            <a:pPr marL="0" indent="0">
              <a:buNone/>
            </a:pPr>
            <a:r>
              <a:rPr lang="en-US" dirty="0"/>
              <a:t>        - Hardware Integration testing.</a:t>
            </a:r>
          </a:p>
          <a:p>
            <a:pPr marL="0" indent="0">
              <a:buNone/>
            </a:pPr>
            <a:r>
              <a:rPr lang="en-US" dirty="0"/>
              <a:t>        - Connectivity testing.</a:t>
            </a:r>
          </a:p>
          <a:p>
            <a:pPr marL="0" indent="0">
              <a:buNone/>
            </a:pPr>
            <a:r>
              <a:rPr lang="en-US" dirty="0"/>
              <a:t>        - Location service testing. </a:t>
            </a:r>
          </a:p>
          <a:p>
            <a:pPr marL="0" indent="0">
              <a:buNone/>
            </a:pPr>
            <a:r>
              <a:rPr lang="en-US" dirty="0"/>
              <a:t>    </a:t>
            </a:r>
          </a:p>
        </p:txBody>
      </p:sp>
    </p:spTree>
    <p:extLst>
      <p:ext uri="{BB962C8B-B14F-4D97-AF65-F5344CB8AC3E}">
        <p14:creationId xmlns:p14="http://schemas.microsoft.com/office/powerpoint/2010/main" val="1692214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DCC15-B37F-406E-92EC-817BEC3DF91C}"/>
              </a:ext>
            </a:extLst>
          </p:cNvPr>
          <p:cNvSpPr>
            <a:spLocks noGrp="1"/>
          </p:cNvSpPr>
          <p:nvPr>
            <p:ph type="title"/>
          </p:nvPr>
        </p:nvSpPr>
        <p:spPr/>
        <p:txBody>
          <a:bodyPr/>
          <a:lstStyle/>
          <a:p>
            <a:r>
              <a:rPr lang="en-US" dirty="0"/>
              <a:t>Milestones</a:t>
            </a:r>
          </a:p>
        </p:txBody>
      </p:sp>
      <p:sp>
        <p:nvSpPr>
          <p:cNvPr id="3" name="Text Placeholder 2">
            <a:extLst>
              <a:ext uri="{FF2B5EF4-FFF2-40B4-BE49-F238E27FC236}">
                <a16:creationId xmlns:a16="http://schemas.microsoft.com/office/drawing/2014/main" id="{1AA61460-0179-44C3-ABE1-AFF23E41DDA5}"/>
              </a:ext>
            </a:extLst>
          </p:cNvPr>
          <p:cNvSpPr>
            <a:spLocks noGrp="1"/>
          </p:cNvSpPr>
          <p:nvPr>
            <p:ph type="body" idx="1"/>
          </p:nvPr>
        </p:nvSpPr>
        <p:spPr/>
        <p:txBody>
          <a:bodyPr/>
          <a:lstStyle/>
          <a:p>
            <a:r>
              <a:rPr lang="en-US" dirty="0"/>
              <a:t>Week 9 – week 12</a:t>
            </a:r>
          </a:p>
        </p:txBody>
      </p:sp>
      <p:sp>
        <p:nvSpPr>
          <p:cNvPr id="4" name="Content Placeholder 3">
            <a:extLst>
              <a:ext uri="{FF2B5EF4-FFF2-40B4-BE49-F238E27FC236}">
                <a16:creationId xmlns:a16="http://schemas.microsoft.com/office/drawing/2014/main" id="{57AE4E64-FB25-4605-A94C-FEBC46110BEC}"/>
              </a:ext>
            </a:extLst>
          </p:cNvPr>
          <p:cNvSpPr>
            <a:spLocks noGrp="1"/>
          </p:cNvSpPr>
          <p:nvPr>
            <p:ph sz="half" idx="2"/>
          </p:nvPr>
        </p:nvSpPr>
        <p:spPr/>
        <p:txBody>
          <a:bodyPr>
            <a:normAutofit fontScale="77500" lnSpcReduction="20000"/>
          </a:bodyPr>
          <a:lstStyle/>
          <a:p>
            <a:pPr marL="0" indent="0">
              <a:buNone/>
            </a:pPr>
            <a:r>
              <a:rPr lang="en-US" sz="1800" dirty="0"/>
              <a:t>-  Background service Unit testing (cont.)</a:t>
            </a:r>
          </a:p>
          <a:p>
            <a:pPr>
              <a:buFontTx/>
              <a:buChar char="-"/>
            </a:pPr>
            <a:r>
              <a:rPr lang="en-US" sz="1800" dirty="0"/>
              <a:t>Hardware Integration Testing (done in Week 9)</a:t>
            </a:r>
          </a:p>
          <a:p>
            <a:pPr>
              <a:buFontTx/>
              <a:buChar char="-"/>
            </a:pPr>
            <a:r>
              <a:rPr lang="en-US" sz="1800" dirty="0"/>
              <a:t>Connectivity Testing (Done in week 9)</a:t>
            </a:r>
          </a:p>
          <a:p>
            <a:pPr>
              <a:buFontTx/>
              <a:buChar char="-"/>
            </a:pPr>
            <a:r>
              <a:rPr lang="en-US" sz="1800" dirty="0"/>
              <a:t>Location Service Testing. </a:t>
            </a:r>
          </a:p>
          <a:p>
            <a:pPr>
              <a:buFontTx/>
              <a:buChar char="-"/>
            </a:pPr>
            <a:r>
              <a:rPr lang="en-US" sz="1800" dirty="0"/>
              <a:t>Alpha testing.</a:t>
            </a:r>
          </a:p>
          <a:p>
            <a:pPr>
              <a:buFontTx/>
              <a:buChar char="-"/>
            </a:pPr>
            <a:endParaRPr lang="en-US" sz="1800" dirty="0"/>
          </a:p>
          <a:p>
            <a:pPr>
              <a:buFontTx/>
              <a:buChar char="-"/>
            </a:pPr>
            <a:endParaRPr lang="en-US" sz="1800" dirty="0"/>
          </a:p>
          <a:p>
            <a:pPr marL="0" indent="0">
              <a:buNone/>
            </a:pPr>
            <a:r>
              <a:rPr lang="en-US" sz="1800" dirty="0"/>
              <a:t>    </a:t>
            </a:r>
          </a:p>
        </p:txBody>
      </p:sp>
      <p:sp>
        <p:nvSpPr>
          <p:cNvPr id="5" name="Text Placeholder 4">
            <a:extLst>
              <a:ext uri="{FF2B5EF4-FFF2-40B4-BE49-F238E27FC236}">
                <a16:creationId xmlns:a16="http://schemas.microsoft.com/office/drawing/2014/main" id="{6A0A1006-0C2A-4088-926D-3A6277795B6D}"/>
              </a:ext>
            </a:extLst>
          </p:cNvPr>
          <p:cNvSpPr>
            <a:spLocks noGrp="1"/>
          </p:cNvSpPr>
          <p:nvPr>
            <p:ph type="body" sz="quarter" idx="3"/>
          </p:nvPr>
        </p:nvSpPr>
        <p:spPr/>
        <p:txBody>
          <a:bodyPr/>
          <a:lstStyle/>
          <a:p>
            <a:r>
              <a:rPr lang="en-US" dirty="0"/>
              <a:t>Week 13 – Week 16</a:t>
            </a:r>
          </a:p>
        </p:txBody>
      </p:sp>
      <p:sp>
        <p:nvSpPr>
          <p:cNvPr id="6" name="Content Placeholder 5">
            <a:extLst>
              <a:ext uri="{FF2B5EF4-FFF2-40B4-BE49-F238E27FC236}">
                <a16:creationId xmlns:a16="http://schemas.microsoft.com/office/drawing/2014/main" id="{5ACD4AA4-EE1D-4E2B-BCBA-27F470C94301}"/>
              </a:ext>
            </a:extLst>
          </p:cNvPr>
          <p:cNvSpPr>
            <a:spLocks noGrp="1"/>
          </p:cNvSpPr>
          <p:nvPr>
            <p:ph sz="quarter" idx="4"/>
          </p:nvPr>
        </p:nvSpPr>
        <p:spPr/>
        <p:txBody>
          <a:bodyPr>
            <a:normAutofit fontScale="77500" lnSpcReduction="20000"/>
          </a:bodyPr>
          <a:lstStyle/>
          <a:p>
            <a:pPr marL="0" indent="0">
              <a:buNone/>
            </a:pPr>
            <a:r>
              <a:rPr lang="en-US" dirty="0"/>
              <a:t>- Beta testing.</a:t>
            </a:r>
          </a:p>
          <a:p>
            <a:pPr marL="0" indent="0">
              <a:buNone/>
            </a:pPr>
            <a:r>
              <a:rPr lang="en-US" dirty="0"/>
              <a:t>- Finalize for release.</a:t>
            </a:r>
          </a:p>
        </p:txBody>
      </p:sp>
    </p:spTree>
    <p:extLst>
      <p:ext uri="{BB962C8B-B14F-4D97-AF65-F5344CB8AC3E}">
        <p14:creationId xmlns:p14="http://schemas.microsoft.com/office/powerpoint/2010/main" val="32402243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F8EA8-CCE9-446B-B1F5-58E0E3EA25BA}"/>
              </a:ext>
            </a:extLst>
          </p:cNvPr>
          <p:cNvSpPr>
            <a:spLocks noGrp="1"/>
          </p:cNvSpPr>
          <p:nvPr>
            <p:ph type="title"/>
          </p:nvPr>
        </p:nvSpPr>
        <p:spPr/>
        <p:txBody>
          <a:bodyPr/>
          <a:lstStyle/>
          <a:p>
            <a:r>
              <a:rPr lang="en-US" dirty="0"/>
              <a:t>Schedule Risks</a:t>
            </a:r>
          </a:p>
        </p:txBody>
      </p:sp>
      <p:sp>
        <p:nvSpPr>
          <p:cNvPr id="3" name="Content Placeholder 2">
            <a:extLst>
              <a:ext uri="{FF2B5EF4-FFF2-40B4-BE49-F238E27FC236}">
                <a16:creationId xmlns:a16="http://schemas.microsoft.com/office/drawing/2014/main" id="{A97F6D80-3EB0-4180-86D2-8404FF54B491}"/>
              </a:ext>
            </a:extLst>
          </p:cNvPr>
          <p:cNvSpPr>
            <a:spLocks noGrp="1"/>
          </p:cNvSpPr>
          <p:nvPr>
            <p:ph idx="1"/>
          </p:nvPr>
        </p:nvSpPr>
        <p:spPr/>
        <p:txBody>
          <a:bodyPr/>
          <a:lstStyle/>
          <a:p>
            <a:r>
              <a:rPr lang="en-US" dirty="0"/>
              <a:t>Development </a:t>
            </a:r>
          </a:p>
          <a:p>
            <a:r>
              <a:rPr lang="en-US" dirty="0"/>
              <a:t>Creation of the mobile application might take longer than anticipated</a:t>
            </a:r>
          </a:p>
          <a:p>
            <a:r>
              <a:rPr lang="en-US" dirty="0"/>
              <a:t>Equipment shipment may be delayed to factors outside our control</a:t>
            </a:r>
          </a:p>
          <a:p>
            <a:r>
              <a:rPr lang="en-US" dirty="0"/>
              <a:t>Utilizing WPS may take time to fully understand</a:t>
            </a:r>
          </a:p>
          <a:p>
            <a:r>
              <a:rPr lang="en-US" dirty="0"/>
              <a:t>Creation of the physical Item Tracker may take a while</a:t>
            </a:r>
          </a:p>
        </p:txBody>
      </p:sp>
    </p:spTree>
    <p:extLst>
      <p:ext uri="{BB962C8B-B14F-4D97-AF65-F5344CB8AC3E}">
        <p14:creationId xmlns:p14="http://schemas.microsoft.com/office/powerpoint/2010/main" val="3080299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E450C-03D5-4A2C-A581-9916DEC4165C}"/>
              </a:ext>
            </a:extLst>
          </p:cNvPr>
          <p:cNvSpPr>
            <a:spLocks noGrp="1"/>
          </p:cNvSpPr>
          <p:nvPr>
            <p:ph type="title"/>
          </p:nvPr>
        </p:nvSpPr>
        <p:spPr/>
        <p:txBody>
          <a:bodyPr/>
          <a:lstStyle/>
          <a:p>
            <a:r>
              <a:rPr lang="en-US" dirty="0"/>
              <a:t>Test plan</a:t>
            </a:r>
          </a:p>
        </p:txBody>
      </p:sp>
      <p:sp>
        <p:nvSpPr>
          <p:cNvPr id="3" name="Content Placeholder 2">
            <a:extLst>
              <a:ext uri="{FF2B5EF4-FFF2-40B4-BE49-F238E27FC236}">
                <a16:creationId xmlns:a16="http://schemas.microsoft.com/office/drawing/2014/main" id="{7AB486BF-58C1-4569-88F8-265CF9CE55E5}"/>
              </a:ext>
            </a:extLst>
          </p:cNvPr>
          <p:cNvSpPr>
            <a:spLocks noGrp="1"/>
          </p:cNvSpPr>
          <p:nvPr>
            <p:ph idx="1"/>
          </p:nvPr>
        </p:nvSpPr>
        <p:spPr/>
        <p:txBody>
          <a:bodyPr>
            <a:normAutofit fontScale="92500"/>
          </a:bodyPr>
          <a:lstStyle/>
          <a:p>
            <a:r>
              <a:rPr lang="en-US" dirty="0"/>
              <a:t>Parts of the device should be ordered in the first week of January</a:t>
            </a:r>
          </a:p>
          <a:p>
            <a:r>
              <a:rPr lang="en-US" dirty="0"/>
              <a:t>Creation of a viable mobile application should be completed within the month of January 2018</a:t>
            </a:r>
          </a:p>
          <a:p>
            <a:r>
              <a:rPr lang="en-US" dirty="0"/>
              <a:t>Creation of the online database should also be completed in the month of January</a:t>
            </a:r>
          </a:p>
          <a:p>
            <a:r>
              <a:rPr lang="en-US" dirty="0"/>
              <a:t>A physical Tracking device should be created by the second week of February</a:t>
            </a:r>
          </a:p>
          <a:p>
            <a:r>
              <a:rPr lang="en-US" dirty="0"/>
              <a:t>Establishing a client server connection should be completed by the first week of February</a:t>
            </a:r>
          </a:p>
          <a:p>
            <a:endParaRPr lang="en-US" dirty="0"/>
          </a:p>
        </p:txBody>
      </p:sp>
    </p:spTree>
    <p:extLst>
      <p:ext uri="{BB962C8B-B14F-4D97-AF65-F5344CB8AC3E}">
        <p14:creationId xmlns:p14="http://schemas.microsoft.com/office/powerpoint/2010/main" val="41674296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48E50-4985-4B9F-80EA-971F19E12E8C}"/>
              </a:ext>
            </a:extLst>
          </p:cNvPr>
          <p:cNvSpPr>
            <a:spLocks noGrp="1"/>
          </p:cNvSpPr>
          <p:nvPr>
            <p:ph type="title"/>
          </p:nvPr>
        </p:nvSpPr>
        <p:spPr/>
        <p:txBody>
          <a:bodyPr/>
          <a:lstStyle/>
          <a:p>
            <a:r>
              <a:rPr lang="en-US" dirty="0"/>
              <a:t>Prototype Testing</a:t>
            </a:r>
          </a:p>
        </p:txBody>
      </p:sp>
      <p:sp>
        <p:nvSpPr>
          <p:cNvPr id="3" name="Content Placeholder 2">
            <a:extLst>
              <a:ext uri="{FF2B5EF4-FFF2-40B4-BE49-F238E27FC236}">
                <a16:creationId xmlns:a16="http://schemas.microsoft.com/office/drawing/2014/main" id="{BC1D741B-52DC-47D7-8C9B-3EE2BB6F94FC}"/>
              </a:ext>
            </a:extLst>
          </p:cNvPr>
          <p:cNvSpPr>
            <a:spLocks noGrp="1"/>
          </p:cNvSpPr>
          <p:nvPr>
            <p:ph idx="1"/>
          </p:nvPr>
        </p:nvSpPr>
        <p:spPr/>
        <p:txBody>
          <a:bodyPr/>
          <a:lstStyle/>
          <a:p>
            <a:r>
              <a:rPr lang="en-US" dirty="0"/>
              <a:t>Facilities &amp; Hardware</a:t>
            </a:r>
          </a:p>
          <a:p>
            <a:pPr lvl="1"/>
            <a:r>
              <a:rPr lang="en-US" dirty="0"/>
              <a:t>Requires a room to act as testing area to test the tracker’s tracking and configurable alert functionalities</a:t>
            </a:r>
          </a:p>
          <a:p>
            <a:pPr lvl="1"/>
            <a:r>
              <a:rPr lang="en-US" dirty="0"/>
              <a:t>Requires a household object to test the tracker’s attachment method’s effectiveness.</a:t>
            </a:r>
          </a:p>
          <a:p>
            <a:r>
              <a:rPr lang="en-US" dirty="0"/>
              <a:t>Other things to test</a:t>
            </a:r>
          </a:p>
          <a:p>
            <a:pPr lvl="1"/>
            <a:r>
              <a:rPr lang="en-US" dirty="0"/>
              <a:t>Requires extra batteries to test the tracker’s replaceable battery feature</a:t>
            </a:r>
          </a:p>
          <a:p>
            <a:pPr lvl="1"/>
            <a:endParaRPr lang="en-US" dirty="0"/>
          </a:p>
        </p:txBody>
      </p:sp>
    </p:spTree>
    <p:extLst>
      <p:ext uri="{BB962C8B-B14F-4D97-AF65-F5344CB8AC3E}">
        <p14:creationId xmlns:p14="http://schemas.microsoft.com/office/powerpoint/2010/main" val="22835185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050AF-12C1-4B7B-AF0D-537DB1CBEFA7}"/>
              </a:ext>
            </a:extLst>
          </p:cNvPr>
          <p:cNvSpPr>
            <a:spLocks noGrp="1"/>
          </p:cNvSpPr>
          <p:nvPr>
            <p:ph type="title"/>
          </p:nvPr>
        </p:nvSpPr>
        <p:spPr/>
        <p:txBody>
          <a:bodyPr/>
          <a:lstStyle/>
          <a:p>
            <a:r>
              <a:rPr lang="en-US" dirty="0"/>
              <a:t>Software Testing</a:t>
            </a:r>
          </a:p>
        </p:txBody>
      </p:sp>
      <p:sp>
        <p:nvSpPr>
          <p:cNvPr id="3" name="Content Placeholder 2">
            <a:extLst>
              <a:ext uri="{FF2B5EF4-FFF2-40B4-BE49-F238E27FC236}">
                <a16:creationId xmlns:a16="http://schemas.microsoft.com/office/drawing/2014/main" id="{4D237477-B566-4D7F-98B3-201697B3DDCA}"/>
              </a:ext>
            </a:extLst>
          </p:cNvPr>
          <p:cNvSpPr>
            <a:spLocks noGrp="1"/>
          </p:cNvSpPr>
          <p:nvPr>
            <p:ph idx="1"/>
          </p:nvPr>
        </p:nvSpPr>
        <p:spPr/>
        <p:txBody>
          <a:bodyPr/>
          <a:lstStyle/>
          <a:p>
            <a:pPr>
              <a:buFontTx/>
              <a:buChar char="-"/>
            </a:pPr>
            <a:r>
              <a:rPr lang="en-US" dirty="0"/>
              <a:t>Software testing plan is </a:t>
            </a:r>
            <a:r>
              <a:rPr lang="en-US"/>
              <a:t>consisted of two </a:t>
            </a:r>
            <a:r>
              <a:rPr lang="en-US" dirty="0"/>
              <a:t>phases:</a:t>
            </a:r>
          </a:p>
          <a:p>
            <a:pPr>
              <a:buFontTx/>
              <a:buChar char="-"/>
            </a:pPr>
            <a:r>
              <a:rPr lang="en-US" dirty="0"/>
              <a:t>1- User interface.</a:t>
            </a:r>
          </a:p>
          <a:p>
            <a:pPr>
              <a:buFontTx/>
              <a:buChar char="-"/>
            </a:pPr>
            <a:r>
              <a:rPr lang="en-US" dirty="0"/>
              <a:t>2- Database storage.</a:t>
            </a:r>
          </a:p>
          <a:p>
            <a:pPr marL="0" indent="0">
              <a:buNone/>
            </a:pPr>
            <a:endParaRPr lang="en-US" dirty="0"/>
          </a:p>
        </p:txBody>
      </p:sp>
    </p:spTree>
    <p:extLst>
      <p:ext uri="{BB962C8B-B14F-4D97-AF65-F5344CB8AC3E}">
        <p14:creationId xmlns:p14="http://schemas.microsoft.com/office/powerpoint/2010/main" val="31640339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E450C-03D5-4A2C-A581-9916DEC4165C}"/>
              </a:ext>
            </a:extLst>
          </p:cNvPr>
          <p:cNvSpPr>
            <a:spLocks noGrp="1"/>
          </p:cNvSpPr>
          <p:nvPr>
            <p:ph type="title"/>
          </p:nvPr>
        </p:nvSpPr>
        <p:spPr>
          <a:xfrm>
            <a:off x="812032" y="0"/>
            <a:ext cx="9905998" cy="1478570"/>
          </a:xfrm>
        </p:spPr>
        <p:txBody>
          <a:bodyPr/>
          <a:lstStyle/>
          <a:p>
            <a:r>
              <a:rPr lang="en-US" dirty="0"/>
              <a:t>User interface</a:t>
            </a:r>
          </a:p>
        </p:txBody>
      </p:sp>
      <p:graphicFrame>
        <p:nvGraphicFramePr>
          <p:cNvPr id="8" name="Content Placeholder 7">
            <a:extLst>
              <a:ext uri="{FF2B5EF4-FFF2-40B4-BE49-F238E27FC236}">
                <a16:creationId xmlns:a16="http://schemas.microsoft.com/office/drawing/2014/main" id="{BA4B0614-C344-4BB5-89C3-35D2C1BF2D38}"/>
              </a:ext>
            </a:extLst>
          </p:cNvPr>
          <p:cNvGraphicFramePr>
            <a:graphicFrameLocks noGrp="1"/>
          </p:cNvGraphicFramePr>
          <p:nvPr>
            <p:ph idx="1"/>
            <p:extLst/>
          </p:nvPr>
        </p:nvGraphicFramePr>
        <p:xfrm>
          <a:off x="865239" y="1478570"/>
          <a:ext cx="7929716" cy="4820175"/>
        </p:xfrm>
        <a:graphic>
          <a:graphicData uri="http://schemas.openxmlformats.org/drawingml/2006/table">
            <a:tbl>
              <a:tblPr firstRow="1" firstCol="1" bandRow="1">
                <a:tableStyleId>{5C22544A-7EE6-4342-B048-85BDC9FD1C3A}</a:tableStyleId>
              </a:tblPr>
              <a:tblGrid>
                <a:gridCol w="555906">
                  <a:extLst>
                    <a:ext uri="{9D8B030D-6E8A-4147-A177-3AD203B41FA5}">
                      <a16:colId xmlns:a16="http://schemas.microsoft.com/office/drawing/2014/main" val="2555889231"/>
                    </a:ext>
                  </a:extLst>
                </a:gridCol>
                <a:gridCol w="464261">
                  <a:extLst>
                    <a:ext uri="{9D8B030D-6E8A-4147-A177-3AD203B41FA5}">
                      <a16:colId xmlns:a16="http://schemas.microsoft.com/office/drawing/2014/main" val="3384843517"/>
                    </a:ext>
                  </a:extLst>
                </a:gridCol>
                <a:gridCol w="452652">
                  <a:extLst>
                    <a:ext uri="{9D8B030D-6E8A-4147-A177-3AD203B41FA5}">
                      <a16:colId xmlns:a16="http://schemas.microsoft.com/office/drawing/2014/main" val="1681566560"/>
                    </a:ext>
                  </a:extLst>
                </a:gridCol>
                <a:gridCol w="637853">
                  <a:extLst>
                    <a:ext uri="{9D8B030D-6E8A-4147-A177-3AD203B41FA5}">
                      <a16:colId xmlns:a16="http://schemas.microsoft.com/office/drawing/2014/main" val="694332786"/>
                    </a:ext>
                  </a:extLst>
                </a:gridCol>
                <a:gridCol w="4376859">
                  <a:extLst>
                    <a:ext uri="{9D8B030D-6E8A-4147-A177-3AD203B41FA5}">
                      <a16:colId xmlns:a16="http://schemas.microsoft.com/office/drawing/2014/main" val="2598491434"/>
                    </a:ext>
                  </a:extLst>
                </a:gridCol>
                <a:gridCol w="405674">
                  <a:extLst>
                    <a:ext uri="{9D8B030D-6E8A-4147-A177-3AD203B41FA5}">
                      <a16:colId xmlns:a16="http://schemas.microsoft.com/office/drawing/2014/main" val="3189837010"/>
                    </a:ext>
                  </a:extLst>
                </a:gridCol>
                <a:gridCol w="484966">
                  <a:extLst>
                    <a:ext uri="{9D8B030D-6E8A-4147-A177-3AD203B41FA5}">
                      <a16:colId xmlns:a16="http://schemas.microsoft.com/office/drawing/2014/main" val="1357258640"/>
                    </a:ext>
                  </a:extLst>
                </a:gridCol>
                <a:gridCol w="551545">
                  <a:extLst>
                    <a:ext uri="{9D8B030D-6E8A-4147-A177-3AD203B41FA5}">
                      <a16:colId xmlns:a16="http://schemas.microsoft.com/office/drawing/2014/main" val="3890676054"/>
                    </a:ext>
                  </a:extLst>
                </a:gridCol>
              </a:tblGrid>
              <a:tr h="255175">
                <a:tc>
                  <a:txBody>
                    <a:bodyPr/>
                    <a:lstStyle/>
                    <a:p>
                      <a:pPr marL="0" marR="0">
                        <a:lnSpc>
                          <a:spcPct val="107000"/>
                        </a:lnSpc>
                        <a:spcBef>
                          <a:spcPts val="0"/>
                        </a:spcBef>
                        <a:spcAft>
                          <a:spcPts val="0"/>
                        </a:spcAft>
                      </a:pPr>
                      <a:r>
                        <a:rPr lang="en-US" sz="500">
                          <a:effectLst/>
                        </a:rPr>
                        <a:t>Test case ID</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Test case</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Test steps</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Description</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dirty="0">
                          <a:effectLst/>
                        </a:rPr>
                        <a:t>Expecting results</a:t>
                      </a:r>
                      <a:endParaRPr lang="en-US" sz="5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Actual results</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Statue of result</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Comments</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extLst>
                  <a:ext uri="{0D108BD9-81ED-4DB2-BD59-A6C34878D82A}">
                    <a16:rowId xmlns:a16="http://schemas.microsoft.com/office/drawing/2014/main" val="2173881800"/>
                  </a:ext>
                </a:extLst>
              </a:tr>
              <a:tr h="739538">
                <a:tc>
                  <a:txBody>
                    <a:bodyPr/>
                    <a:lstStyle/>
                    <a:p>
                      <a:pPr marL="0" marR="0">
                        <a:lnSpc>
                          <a:spcPct val="107000"/>
                        </a:lnSpc>
                        <a:spcBef>
                          <a:spcPts val="0"/>
                        </a:spcBef>
                        <a:spcAft>
                          <a:spcPts val="0"/>
                        </a:spcAft>
                      </a:pPr>
                      <a:r>
                        <a:rPr lang="en-US" sz="500">
                          <a:effectLst/>
                        </a:rPr>
                        <a:t>U0000</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dirty="0">
                          <a:effectLst/>
                        </a:rPr>
                        <a:t>Validate log in credentials </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dirty="0">
                          <a:effectLst/>
                        </a:rPr>
                        <a:t>Pre-condition</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dirty="0">
                          <a:effectLst/>
                        </a:rPr>
                        <a:t>A – Make sure that the application is testable and.</a:t>
                      </a:r>
                    </a:p>
                    <a:p>
                      <a:pPr marL="0" marR="0">
                        <a:lnSpc>
                          <a:spcPct val="107000"/>
                        </a:lnSpc>
                        <a:spcBef>
                          <a:spcPts val="0"/>
                        </a:spcBef>
                        <a:spcAft>
                          <a:spcPts val="0"/>
                        </a:spcAft>
                      </a:pPr>
                      <a:r>
                        <a:rPr lang="en-US" sz="800" dirty="0">
                          <a:effectLst/>
                        </a:rPr>
                        <a:t>B- Make sure that the log in data is available. </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dirty="0">
                          <a:effectLst/>
                        </a:rPr>
                        <a:t> </a:t>
                      </a:r>
                      <a:endParaRPr lang="en-US" sz="5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extLst>
                  <a:ext uri="{0D108BD9-81ED-4DB2-BD59-A6C34878D82A}">
                    <a16:rowId xmlns:a16="http://schemas.microsoft.com/office/drawing/2014/main" val="415044853"/>
                  </a:ext>
                </a:extLst>
              </a:tr>
              <a:tr h="370467">
                <a:tc>
                  <a:txBody>
                    <a:bodyPr/>
                    <a:lstStyle/>
                    <a:p>
                      <a:pPr marL="0" marR="0" algn="ctr">
                        <a:lnSpc>
                          <a:spcPct val="107000"/>
                        </a:lnSpc>
                        <a:spcBef>
                          <a:spcPts val="0"/>
                        </a:spcBef>
                        <a:spcAft>
                          <a:spcPts val="0"/>
                        </a:spcAft>
                      </a:pPr>
                      <a:r>
                        <a:rPr lang="en-US" sz="500">
                          <a:effectLst/>
                        </a:rPr>
                        <a:t>-----</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dirty="0">
                          <a:effectLst/>
                          <a:latin typeface="Calibri" panose="020F0502020204030204" pitchFamily="34" charset="0"/>
                          <a:ea typeface="Calibri" panose="020F0502020204030204" pitchFamily="34" charset="0"/>
                          <a:cs typeface="Arial" panose="020B0604020202020204" pitchFamily="34" charset="0"/>
                        </a:rPr>
                        <a:t>Step 1</a:t>
                      </a:r>
                    </a:p>
                  </a:txBody>
                  <a:tcPr marL="38379" marR="38379" marT="0" marB="0"/>
                </a:tc>
                <a:tc>
                  <a:txBody>
                    <a:bodyPr/>
                    <a:lstStyle/>
                    <a:p>
                      <a:pPr marL="0" marR="0">
                        <a:lnSpc>
                          <a:spcPct val="107000"/>
                        </a:lnSpc>
                        <a:spcBef>
                          <a:spcPts val="0"/>
                        </a:spcBef>
                        <a:spcAft>
                          <a:spcPts val="0"/>
                        </a:spcAft>
                      </a:pPr>
                      <a:r>
                        <a:rPr lang="en-US" sz="800" dirty="0">
                          <a:effectLst/>
                        </a:rPr>
                        <a:t>Testing the availability of the application</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1200" dirty="0">
                          <a:effectLst/>
                        </a:rPr>
                        <a:t>The application lunched properly.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extLst>
                  <a:ext uri="{0D108BD9-81ED-4DB2-BD59-A6C34878D82A}">
                    <a16:rowId xmlns:a16="http://schemas.microsoft.com/office/drawing/2014/main" val="2495486003"/>
                  </a:ext>
                </a:extLst>
              </a:tr>
              <a:tr h="907256">
                <a:tc>
                  <a:txBody>
                    <a:bodyPr/>
                    <a:lstStyle/>
                    <a:p>
                      <a:pPr marL="0" marR="0">
                        <a:lnSpc>
                          <a:spcPct val="107000"/>
                        </a:lnSpc>
                        <a:spcBef>
                          <a:spcPts val="0"/>
                        </a:spcBef>
                        <a:spcAft>
                          <a:spcPts val="0"/>
                        </a:spcAft>
                      </a:pPr>
                      <a:r>
                        <a:rPr lang="en-US" sz="500">
                          <a:effectLst/>
                        </a:rPr>
                        <a:t> </a:t>
                      </a:r>
                    </a:p>
                    <a:p>
                      <a:pPr marL="0" marR="0">
                        <a:lnSpc>
                          <a:spcPct val="107000"/>
                        </a:lnSpc>
                        <a:spcBef>
                          <a:spcPts val="0"/>
                        </a:spcBef>
                        <a:spcAft>
                          <a:spcPts val="0"/>
                        </a:spcAft>
                      </a:pPr>
                      <a:r>
                        <a:rPr lang="en-US" sz="500">
                          <a:effectLst/>
                        </a:rPr>
                        <a:t> </a:t>
                      </a:r>
                    </a:p>
                    <a:p>
                      <a:pPr marL="0" marR="0">
                        <a:lnSpc>
                          <a:spcPct val="107000"/>
                        </a:lnSpc>
                        <a:spcBef>
                          <a:spcPts val="0"/>
                        </a:spcBef>
                        <a:spcAft>
                          <a:spcPts val="0"/>
                        </a:spcAft>
                      </a:pPr>
                      <a:r>
                        <a:rPr lang="en-US" sz="500">
                          <a:effectLst/>
                        </a:rPr>
                        <a:t> </a:t>
                      </a:r>
                    </a:p>
                    <a:p>
                      <a:pPr marL="0" marR="0" algn="ctr">
                        <a:lnSpc>
                          <a:spcPct val="107000"/>
                        </a:lnSpc>
                        <a:spcBef>
                          <a:spcPts val="0"/>
                        </a:spcBef>
                        <a:spcAft>
                          <a:spcPts val="0"/>
                        </a:spcAft>
                      </a:pPr>
                      <a:r>
                        <a:rPr lang="en-US" sz="500">
                          <a:effectLst/>
                        </a:rPr>
                        <a:t>-----</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700">
                          <a:effectLst/>
                        </a:rPr>
                        <a:t> </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700" dirty="0">
                          <a:effectLst/>
                        </a:rPr>
                        <a:t>S</a:t>
                      </a:r>
                      <a:r>
                        <a:rPr lang="en-US" sz="800" dirty="0">
                          <a:effectLst/>
                        </a:rPr>
                        <a:t>tep 2</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dirty="0">
                          <a:effectLst/>
                        </a:rPr>
                        <a:t>Navigate to Login page. </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1200" dirty="0">
                          <a:effectLst/>
                        </a:rPr>
                        <a:t>Log in page is displayed to user with username and password fields are displayed on the page.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extLst>
                  <a:ext uri="{0D108BD9-81ED-4DB2-BD59-A6C34878D82A}">
                    <a16:rowId xmlns:a16="http://schemas.microsoft.com/office/drawing/2014/main" val="1587490894"/>
                  </a:ext>
                </a:extLst>
              </a:tr>
              <a:tr h="707923">
                <a:tc>
                  <a:txBody>
                    <a:bodyPr/>
                    <a:lstStyle/>
                    <a:p>
                      <a:pPr marL="0" marR="0">
                        <a:lnSpc>
                          <a:spcPct val="107000"/>
                        </a:lnSpc>
                        <a:spcBef>
                          <a:spcPts val="0"/>
                        </a:spcBef>
                        <a:spcAft>
                          <a:spcPts val="0"/>
                        </a:spcAft>
                      </a:pPr>
                      <a:r>
                        <a:rPr lang="en-US" sz="500">
                          <a:effectLst/>
                        </a:rPr>
                        <a:t> </a:t>
                      </a:r>
                    </a:p>
                    <a:p>
                      <a:pPr marL="0" marR="0">
                        <a:lnSpc>
                          <a:spcPct val="107000"/>
                        </a:lnSpc>
                        <a:spcBef>
                          <a:spcPts val="0"/>
                        </a:spcBef>
                        <a:spcAft>
                          <a:spcPts val="0"/>
                        </a:spcAft>
                      </a:pPr>
                      <a:r>
                        <a:rPr lang="en-US" sz="500">
                          <a:effectLst/>
                        </a:rPr>
                        <a:t> </a:t>
                      </a:r>
                    </a:p>
                    <a:p>
                      <a:pPr marL="0" marR="0" algn="ctr">
                        <a:lnSpc>
                          <a:spcPct val="107000"/>
                        </a:lnSpc>
                        <a:spcBef>
                          <a:spcPts val="0"/>
                        </a:spcBef>
                        <a:spcAft>
                          <a:spcPts val="0"/>
                        </a:spcAft>
                      </a:pPr>
                      <a:r>
                        <a:rPr lang="en-US" sz="500">
                          <a:effectLst/>
                        </a:rPr>
                        <a:t>-----</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dirty="0">
                          <a:effectLst/>
                        </a:rPr>
                        <a:t>Step 3</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dirty="0">
                          <a:effectLst/>
                        </a:rPr>
                        <a:t>Testing valid username in username field</a:t>
                      </a:r>
                      <a:r>
                        <a:rPr lang="en-US" sz="700" dirty="0">
                          <a:effectLst/>
                        </a:rPr>
                        <a:t>.  </a:t>
                      </a: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1200" dirty="0">
                          <a:effectLst/>
                        </a:rPr>
                        <a:t>Username field should be editable and accept the username</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extLst>
                  <a:ext uri="{0D108BD9-81ED-4DB2-BD59-A6C34878D82A}">
                    <a16:rowId xmlns:a16="http://schemas.microsoft.com/office/drawing/2014/main" val="2964572727"/>
                  </a:ext>
                </a:extLst>
              </a:tr>
              <a:tr h="838717">
                <a:tc>
                  <a:txBody>
                    <a:bodyPr/>
                    <a:lstStyle/>
                    <a:p>
                      <a:pPr marL="0" marR="0" algn="ctr">
                        <a:lnSpc>
                          <a:spcPct val="107000"/>
                        </a:lnSpc>
                        <a:spcBef>
                          <a:spcPts val="0"/>
                        </a:spcBef>
                        <a:spcAft>
                          <a:spcPts val="0"/>
                        </a:spcAft>
                      </a:pPr>
                      <a:r>
                        <a:rPr lang="en-US" sz="700" dirty="0">
                          <a:effectLst/>
                        </a:rPr>
                        <a:t> </a:t>
                      </a:r>
                    </a:p>
                    <a:p>
                      <a:pPr marL="0" marR="0" algn="ctr">
                        <a:lnSpc>
                          <a:spcPct val="107000"/>
                        </a:lnSpc>
                        <a:spcBef>
                          <a:spcPts val="0"/>
                        </a:spcBef>
                        <a:spcAft>
                          <a:spcPts val="0"/>
                        </a:spcAft>
                      </a:pPr>
                      <a:r>
                        <a:rPr lang="en-US" sz="700" dirty="0">
                          <a:effectLst/>
                        </a:rPr>
                        <a:t> </a:t>
                      </a:r>
                    </a:p>
                    <a:p>
                      <a:pPr marL="0" marR="0" algn="ctr">
                        <a:lnSpc>
                          <a:spcPct val="107000"/>
                        </a:lnSpc>
                        <a:spcBef>
                          <a:spcPts val="0"/>
                        </a:spcBef>
                        <a:spcAft>
                          <a:spcPts val="0"/>
                        </a:spcAft>
                      </a:pPr>
                      <a:r>
                        <a:rPr lang="en-US" sz="700" dirty="0">
                          <a:effectLst/>
                        </a:rPr>
                        <a:t> </a:t>
                      </a:r>
                    </a:p>
                    <a:p>
                      <a:pPr marL="0" marR="0" algn="ctr">
                        <a:lnSpc>
                          <a:spcPct val="107000"/>
                        </a:lnSpc>
                        <a:spcBef>
                          <a:spcPts val="0"/>
                        </a:spcBef>
                        <a:spcAft>
                          <a:spcPts val="0"/>
                        </a:spcAft>
                      </a:pPr>
                      <a:r>
                        <a:rPr lang="en-US" sz="700" dirty="0">
                          <a:effectLst/>
                        </a:rPr>
                        <a:t>-----</a:t>
                      </a: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dirty="0">
                          <a:effectLst/>
                        </a:rPr>
                        <a:t>Step 4</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dirty="0">
                          <a:effectLst/>
                        </a:rPr>
                        <a:t>Testing valid password in password field</a:t>
                      </a:r>
                      <a:r>
                        <a:rPr lang="en-US" sz="700" dirty="0">
                          <a:effectLst/>
                        </a:rPr>
                        <a:t>.  </a:t>
                      </a: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1000" dirty="0">
                          <a:effectLst/>
                        </a:rPr>
                        <a:t>Password field should be editable and accept the password and display as stars or dots. </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endParaRPr lang="en-US" sz="5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dirty="0">
                          <a:effectLst/>
                        </a:rPr>
                        <a:t> </a:t>
                      </a:r>
                      <a:endParaRPr lang="en-US" sz="5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extLst>
                  <a:ext uri="{0D108BD9-81ED-4DB2-BD59-A6C34878D82A}">
                    <a16:rowId xmlns:a16="http://schemas.microsoft.com/office/drawing/2014/main" val="745299457"/>
                  </a:ext>
                </a:extLst>
              </a:tr>
              <a:tr h="557766">
                <a:tc>
                  <a:txBody>
                    <a:bodyPr/>
                    <a:lstStyle/>
                    <a:p>
                      <a:pPr marL="0" marR="0" algn="ctr">
                        <a:lnSpc>
                          <a:spcPct val="107000"/>
                        </a:lnSpc>
                        <a:spcBef>
                          <a:spcPts val="0"/>
                        </a:spcBef>
                        <a:spcAft>
                          <a:spcPts val="0"/>
                        </a:spcAft>
                      </a:pPr>
                      <a:r>
                        <a:rPr lang="en-US" sz="500">
                          <a:effectLst/>
                        </a:rPr>
                        <a:t> </a:t>
                      </a:r>
                    </a:p>
                    <a:p>
                      <a:pPr marL="0" marR="0" algn="ctr">
                        <a:lnSpc>
                          <a:spcPct val="107000"/>
                        </a:lnSpc>
                        <a:spcBef>
                          <a:spcPts val="0"/>
                        </a:spcBef>
                        <a:spcAft>
                          <a:spcPts val="0"/>
                        </a:spcAft>
                      </a:pPr>
                      <a:r>
                        <a:rPr lang="en-US" sz="500">
                          <a:effectLst/>
                        </a:rPr>
                        <a:t> </a:t>
                      </a:r>
                    </a:p>
                    <a:p>
                      <a:pPr marL="0" marR="0" algn="ctr">
                        <a:lnSpc>
                          <a:spcPct val="107000"/>
                        </a:lnSpc>
                        <a:spcBef>
                          <a:spcPts val="0"/>
                        </a:spcBef>
                        <a:spcAft>
                          <a:spcPts val="0"/>
                        </a:spcAft>
                      </a:pPr>
                      <a:r>
                        <a:rPr lang="en-US" sz="500">
                          <a:effectLst/>
                        </a:rPr>
                        <a:t>-----</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dirty="0">
                          <a:effectLst/>
                        </a:rPr>
                        <a:t>Step 5</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dirty="0">
                          <a:effectLst/>
                        </a:rPr>
                        <a:t>Click on log in button</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1000" dirty="0">
                          <a:effectLst/>
                        </a:rPr>
                        <a:t>User should log in into application and navigate to Home page. </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dirty="0">
                          <a:effectLst/>
                        </a:rPr>
                        <a:t> </a:t>
                      </a:r>
                      <a:endParaRPr lang="en-US" sz="5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extLst>
                  <a:ext uri="{0D108BD9-81ED-4DB2-BD59-A6C34878D82A}">
                    <a16:rowId xmlns:a16="http://schemas.microsoft.com/office/drawing/2014/main" val="2996382221"/>
                  </a:ext>
                </a:extLst>
              </a:tr>
            </a:tbl>
          </a:graphicData>
        </a:graphic>
      </p:graphicFrame>
    </p:spTree>
    <p:extLst>
      <p:ext uri="{BB962C8B-B14F-4D97-AF65-F5344CB8AC3E}">
        <p14:creationId xmlns:p14="http://schemas.microsoft.com/office/powerpoint/2010/main" val="31652870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08958-EB1C-4CA2-9319-4ABE19A1DA19}"/>
              </a:ext>
            </a:extLst>
          </p:cNvPr>
          <p:cNvSpPr>
            <a:spLocks noGrp="1"/>
          </p:cNvSpPr>
          <p:nvPr>
            <p:ph type="title"/>
          </p:nvPr>
        </p:nvSpPr>
        <p:spPr/>
        <p:txBody>
          <a:bodyPr/>
          <a:lstStyle/>
          <a:p>
            <a:r>
              <a:rPr lang="en-US" dirty="0"/>
              <a:t>Database </a:t>
            </a:r>
          </a:p>
        </p:txBody>
      </p:sp>
      <p:sp>
        <p:nvSpPr>
          <p:cNvPr id="3" name="Content Placeholder 2">
            <a:extLst>
              <a:ext uri="{FF2B5EF4-FFF2-40B4-BE49-F238E27FC236}">
                <a16:creationId xmlns:a16="http://schemas.microsoft.com/office/drawing/2014/main" id="{7F16ECB3-E135-4E7F-BD2D-CBB7050C87D4}"/>
              </a:ext>
            </a:extLst>
          </p:cNvPr>
          <p:cNvSpPr>
            <a:spLocks noGrp="1"/>
          </p:cNvSpPr>
          <p:nvPr>
            <p:ph idx="1"/>
          </p:nvPr>
        </p:nvSpPr>
        <p:spPr/>
        <p:txBody>
          <a:bodyPr/>
          <a:lstStyle/>
          <a:p>
            <a:r>
              <a:rPr lang="en-US" dirty="0"/>
              <a:t>Testing of back-end components (database components and DBMS systems).</a:t>
            </a:r>
          </a:p>
          <a:p>
            <a:r>
              <a:rPr lang="en-US" dirty="0"/>
              <a:t>Testing stored procedures, views, schemas in DB, tables, indexes, key, triggers, data validations and data consistence check. </a:t>
            </a:r>
          </a:p>
          <a:p>
            <a:r>
              <a:rPr lang="en-US" dirty="0"/>
              <a:t>The type of testing in database is functional testing type which involves checking functionality of database from user point of view. </a:t>
            </a:r>
          </a:p>
          <a:p>
            <a:r>
              <a:rPr lang="en-US" dirty="0"/>
              <a:t>Nonfunctional testing could be used to check the stress testing, minimum system requirements and deals with the performance of the database. </a:t>
            </a:r>
          </a:p>
        </p:txBody>
      </p:sp>
    </p:spTree>
    <p:extLst>
      <p:ext uri="{BB962C8B-B14F-4D97-AF65-F5344CB8AC3E}">
        <p14:creationId xmlns:p14="http://schemas.microsoft.com/office/powerpoint/2010/main" val="3175898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F4C3F-93C2-43C1-9724-F924D9421B14}"/>
              </a:ext>
            </a:extLst>
          </p:cNvPr>
          <p:cNvSpPr>
            <a:spLocks noGrp="1"/>
          </p:cNvSpPr>
          <p:nvPr>
            <p:ph type="title"/>
          </p:nvPr>
        </p:nvSpPr>
        <p:spPr/>
        <p:txBody>
          <a:bodyPr/>
          <a:lstStyle/>
          <a:p>
            <a:r>
              <a:rPr lang="en-US" dirty="0"/>
              <a:t>Safety Risks</a:t>
            </a:r>
          </a:p>
        </p:txBody>
      </p:sp>
      <p:sp>
        <p:nvSpPr>
          <p:cNvPr id="3" name="Content Placeholder 2">
            <a:extLst>
              <a:ext uri="{FF2B5EF4-FFF2-40B4-BE49-F238E27FC236}">
                <a16:creationId xmlns:a16="http://schemas.microsoft.com/office/drawing/2014/main" id="{C4B0EABB-9146-47B4-93E7-3DBC7A0F0D38}"/>
              </a:ext>
            </a:extLst>
          </p:cNvPr>
          <p:cNvSpPr>
            <a:spLocks noGrp="1"/>
          </p:cNvSpPr>
          <p:nvPr>
            <p:ph idx="1"/>
          </p:nvPr>
        </p:nvSpPr>
        <p:spPr/>
        <p:txBody>
          <a:bodyPr/>
          <a:lstStyle/>
          <a:p>
            <a:r>
              <a:rPr lang="en-US" dirty="0"/>
              <a:t>Every component is commercial and thus has been tested and approved by the IEC 61508 electronics safety standard</a:t>
            </a:r>
          </a:p>
          <a:p>
            <a:r>
              <a:rPr lang="en-US" dirty="0"/>
              <a:t>The final product will be tested by UL60335 safety standard for household appliances.</a:t>
            </a:r>
          </a:p>
          <a:p>
            <a:r>
              <a:rPr lang="en-US" dirty="0"/>
              <a:t>Other possible electrical safety risks, such as shocking hazards, have been identified and mitigated.</a:t>
            </a:r>
          </a:p>
          <a:p>
            <a:endParaRPr lang="en-US" dirty="0"/>
          </a:p>
        </p:txBody>
      </p:sp>
    </p:spTree>
    <p:extLst>
      <p:ext uri="{BB962C8B-B14F-4D97-AF65-F5344CB8AC3E}">
        <p14:creationId xmlns:p14="http://schemas.microsoft.com/office/powerpoint/2010/main" val="2160792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0A76F-A1CC-449F-8055-C2E7758F3AFF}"/>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A212ED39-6293-44E2-9034-D47FC126E7B9}"/>
              </a:ext>
            </a:extLst>
          </p:cNvPr>
          <p:cNvSpPr>
            <a:spLocks noGrp="1"/>
          </p:cNvSpPr>
          <p:nvPr>
            <p:ph idx="1"/>
          </p:nvPr>
        </p:nvSpPr>
        <p:spPr/>
        <p:txBody>
          <a:bodyPr>
            <a:normAutofit fontScale="85000" lnSpcReduction="20000"/>
          </a:bodyPr>
          <a:lstStyle/>
          <a:p>
            <a:r>
              <a:rPr lang="en-US" dirty="0"/>
              <a:t>How it Works</a:t>
            </a:r>
          </a:p>
          <a:p>
            <a:r>
              <a:rPr lang="en-US" dirty="0"/>
              <a:t>Timeline</a:t>
            </a:r>
          </a:p>
          <a:p>
            <a:r>
              <a:rPr lang="en-US" dirty="0"/>
              <a:t>Milestones</a:t>
            </a:r>
          </a:p>
          <a:p>
            <a:r>
              <a:rPr lang="en-US" dirty="0"/>
              <a:t>Test Plan</a:t>
            </a:r>
          </a:p>
          <a:p>
            <a:r>
              <a:rPr lang="en-US" dirty="0"/>
              <a:t>Safety Risks</a:t>
            </a:r>
          </a:p>
          <a:p>
            <a:r>
              <a:rPr lang="en-US" dirty="0"/>
              <a:t>Security Risks</a:t>
            </a:r>
          </a:p>
          <a:p>
            <a:r>
              <a:rPr lang="en-US" dirty="0"/>
              <a:t>Summary</a:t>
            </a:r>
          </a:p>
          <a:p>
            <a:r>
              <a:rPr lang="en-US" dirty="0"/>
              <a:t>Questions</a:t>
            </a:r>
          </a:p>
          <a:p>
            <a:endParaRPr lang="en-US" dirty="0"/>
          </a:p>
        </p:txBody>
      </p:sp>
    </p:spTree>
    <p:extLst>
      <p:ext uri="{BB962C8B-B14F-4D97-AF65-F5344CB8AC3E}">
        <p14:creationId xmlns:p14="http://schemas.microsoft.com/office/powerpoint/2010/main" val="20350116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2DBBB-C739-47E9-9BD7-736905F70067}"/>
              </a:ext>
            </a:extLst>
          </p:cNvPr>
          <p:cNvSpPr>
            <a:spLocks noGrp="1"/>
          </p:cNvSpPr>
          <p:nvPr>
            <p:ph type="title"/>
          </p:nvPr>
        </p:nvSpPr>
        <p:spPr/>
        <p:txBody>
          <a:bodyPr/>
          <a:lstStyle/>
          <a:p>
            <a:r>
              <a:rPr lang="en-US" dirty="0"/>
              <a:t>Security Risks</a:t>
            </a:r>
          </a:p>
        </p:txBody>
      </p:sp>
      <p:sp>
        <p:nvSpPr>
          <p:cNvPr id="3" name="Content Placeholder 2">
            <a:extLst>
              <a:ext uri="{FF2B5EF4-FFF2-40B4-BE49-F238E27FC236}">
                <a16:creationId xmlns:a16="http://schemas.microsoft.com/office/drawing/2014/main" id="{A0D3E5FC-964F-4B97-9238-76CFC5C2BEA3}"/>
              </a:ext>
            </a:extLst>
          </p:cNvPr>
          <p:cNvSpPr>
            <a:spLocks noGrp="1"/>
          </p:cNvSpPr>
          <p:nvPr>
            <p:ph idx="1"/>
          </p:nvPr>
        </p:nvSpPr>
        <p:spPr/>
        <p:txBody>
          <a:bodyPr/>
          <a:lstStyle/>
          <a:p>
            <a:r>
              <a:rPr lang="en-US" dirty="0"/>
              <a:t>Possible security risks include the leakage of Wi-Fi credentials and email information. This has been identified and will be mitigated to the best of our ability and tested by  RFC 1042 standard for transmission of IP datagrams.</a:t>
            </a:r>
          </a:p>
        </p:txBody>
      </p:sp>
    </p:spTree>
    <p:extLst>
      <p:ext uri="{BB962C8B-B14F-4D97-AF65-F5344CB8AC3E}">
        <p14:creationId xmlns:p14="http://schemas.microsoft.com/office/powerpoint/2010/main" val="16870964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D8821-8277-4046-B708-E6E0C982716C}"/>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6BF0CFC8-28D0-4335-A8AD-8C3147869F52}"/>
              </a:ext>
            </a:extLst>
          </p:cNvPr>
          <p:cNvSpPr>
            <a:spLocks noGrp="1"/>
          </p:cNvSpPr>
          <p:nvPr>
            <p:ph idx="1"/>
          </p:nvPr>
        </p:nvSpPr>
        <p:spPr/>
        <p:txBody>
          <a:bodyPr>
            <a:normAutofit fontScale="92500" lnSpcReduction="20000"/>
          </a:bodyPr>
          <a:lstStyle/>
          <a:p>
            <a:r>
              <a:rPr lang="en-US" dirty="0"/>
              <a:t>The item tracker is designed to locate objects within the range of house or room</a:t>
            </a:r>
          </a:p>
          <a:p>
            <a:r>
              <a:rPr lang="en-US" dirty="0"/>
              <a:t>The item tracker’s total cost for development is $243.60</a:t>
            </a:r>
          </a:p>
          <a:p>
            <a:r>
              <a:rPr lang="en-US" dirty="0"/>
              <a:t>The item tracker uses Wi-Fi positioning to locate the tracker and subsequently the item that the tracker it attached to</a:t>
            </a:r>
          </a:p>
          <a:p>
            <a:r>
              <a:rPr lang="en-US" dirty="0"/>
              <a:t> Risks to schedule, safety, and security have been identified and mitigated through standards and design constraints</a:t>
            </a:r>
          </a:p>
          <a:p>
            <a:r>
              <a:rPr lang="en-US" dirty="0"/>
              <a:t>The development process has been scheduled to begin on January 14 and end by April 28. This includes initial development, prototyping, and testing</a:t>
            </a:r>
          </a:p>
          <a:p>
            <a:endParaRPr lang="en-US" dirty="0"/>
          </a:p>
        </p:txBody>
      </p:sp>
    </p:spTree>
    <p:extLst>
      <p:ext uri="{BB962C8B-B14F-4D97-AF65-F5344CB8AC3E}">
        <p14:creationId xmlns:p14="http://schemas.microsoft.com/office/powerpoint/2010/main" val="33788883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600F2-C264-440A-9088-3C25AE8125DB}"/>
              </a:ext>
            </a:extLst>
          </p:cNvPr>
          <p:cNvSpPr>
            <a:spLocks noGrp="1"/>
          </p:cNvSpPr>
          <p:nvPr>
            <p:ph type="title"/>
          </p:nvPr>
        </p:nvSpPr>
        <p:spPr/>
        <p:txBody>
          <a:bodyPr/>
          <a:lstStyle/>
          <a:p>
            <a:pPr algn="ctr"/>
            <a:r>
              <a:rPr lang="en-US" dirty="0"/>
              <a:t>Questions</a:t>
            </a:r>
          </a:p>
        </p:txBody>
      </p:sp>
      <p:sp>
        <p:nvSpPr>
          <p:cNvPr id="3" name="Content Placeholder 2">
            <a:extLst>
              <a:ext uri="{FF2B5EF4-FFF2-40B4-BE49-F238E27FC236}">
                <a16:creationId xmlns:a16="http://schemas.microsoft.com/office/drawing/2014/main" id="{EA08E954-9A00-4797-AE27-C7DA8F59A974}"/>
              </a:ext>
            </a:extLst>
          </p:cNvPr>
          <p:cNvSpPr>
            <a:spLocks noGrp="1"/>
          </p:cNvSpPr>
          <p:nvPr>
            <p:ph idx="1"/>
          </p:nvPr>
        </p:nvSpPr>
        <p:spPr/>
        <p:txBody>
          <a:bodyPr/>
          <a:lstStyle/>
          <a:p>
            <a:pPr marL="0" indent="0" algn="ctr">
              <a:buNone/>
            </a:pPr>
            <a:r>
              <a:rPr lang="en-US" dirty="0"/>
              <a:t>??????</a:t>
            </a:r>
            <a:br>
              <a:rPr lang="en-US" dirty="0"/>
            </a:br>
            <a:r>
              <a:rPr lang="en-US" dirty="0"/>
              <a:t>?  	?</a:t>
            </a:r>
            <a:br>
              <a:rPr lang="en-US" dirty="0"/>
            </a:br>
            <a:r>
              <a:rPr lang="en-US" dirty="0"/>
              <a:t>         ?</a:t>
            </a:r>
            <a:br>
              <a:rPr lang="en-US" dirty="0"/>
            </a:br>
            <a:r>
              <a:rPr lang="en-US" dirty="0"/>
              <a:t>     ?</a:t>
            </a:r>
            <a:br>
              <a:rPr lang="en-US" dirty="0"/>
            </a:br>
            <a:r>
              <a:rPr lang="en-US" dirty="0"/>
              <a:t>?</a:t>
            </a:r>
            <a:br>
              <a:rPr lang="en-US" dirty="0"/>
            </a:br>
            <a:r>
              <a:rPr lang="en-US" dirty="0"/>
              <a:t>?</a:t>
            </a:r>
          </a:p>
          <a:p>
            <a:pPr marL="0" indent="0" algn="ctr">
              <a:buNone/>
            </a:pPr>
            <a:r>
              <a:rPr lang="en-US" dirty="0"/>
              <a:t>?</a:t>
            </a:r>
          </a:p>
        </p:txBody>
      </p:sp>
    </p:spTree>
    <p:extLst>
      <p:ext uri="{BB962C8B-B14F-4D97-AF65-F5344CB8AC3E}">
        <p14:creationId xmlns:p14="http://schemas.microsoft.com/office/powerpoint/2010/main" val="1325705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DDE33-90C1-4E42-BE58-926405B29E85}"/>
              </a:ext>
            </a:extLst>
          </p:cNvPr>
          <p:cNvSpPr>
            <a:spLocks noGrp="1"/>
          </p:cNvSpPr>
          <p:nvPr>
            <p:ph type="title"/>
          </p:nvPr>
        </p:nvSpPr>
        <p:spPr/>
        <p:txBody>
          <a:bodyPr/>
          <a:lstStyle/>
          <a:p>
            <a:r>
              <a:rPr lang="en-US" dirty="0" err="1"/>
              <a:t>InTroduction</a:t>
            </a:r>
            <a:endParaRPr lang="en-US" dirty="0"/>
          </a:p>
        </p:txBody>
      </p:sp>
      <p:sp>
        <p:nvSpPr>
          <p:cNvPr id="3" name="Content Placeholder 2">
            <a:extLst>
              <a:ext uri="{FF2B5EF4-FFF2-40B4-BE49-F238E27FC236}">
                <a16:creationId xmlns:a16="http://schemas.microsoft.com/office/drawing/2014/main" id="{3B7EEB35-F3E3-48F7-9658-583A9B41E6D8}"/>
              </a:ext>
            </a:extLst>
          </p:cNvPr>
          <p:cNvSpPr>
            <a:spLocks noGrp="1"/>
          </p:cNvSpPr>
          <p:nvPr>
            <p:ph idx="1"/>
          </p:nvPr>
        </p:nvSpPr>
        <p:spPr/>
        <p:txBody>
          <a:bodyPr/>
          <a:lstStyle/>
          <a:p>
            <a:r>
              <a:rPr lang="en-US" dirty="0"/>
              <a:t>Competition is fierce in the home user market</a:t>
            </a:r>
          </a:p>
        </p:txBody>
      </p:sp>
      <p:pic>
        <p:nvPicPr>
          <p:cNvPr id="4" name="Picture 3" descr="A close up of a sign&#10;&#10;Description generated with high confidence">
            <a:extLst>
              <a:ext uri="{FF2B5EF4-FFF2-40B4-BE49-F238E27FC236}">
                <a16:creationId xmlns:a16="http://schemas.microsoft.com/office/drawing/2014/main" id="{EB23BDE4-DC92-439A-8033-4411A2B0AC10}"/>
              </a:ext>
            </a:extLst>
          </p:cNvPr>
          <p:cNvPicPr/>
          <p:nvPr/>
        </p:nvPicPr>
        <p:blipFill>
          <a:blip r:embed="rId2"/>
          <a:stretch>
            <a:fillRect/>
          </a:stretch>
        </p:blipFill>
        <p:spPr>
          <a:xfrm>
            <a:off x="4231759" y="3276599"/>
            <a:ext cx="2345254" cy="742507"/>
          </a:xfrm>
          <a:prstGeom prst="rect">
            <a:avLst/>
          </a:prstGeom>
        </p:spPr>
      </p:pic>
      <p:pic>
        <p:nvPicPr>
          <p:cNvPr id="5" name="Picture 4">
            <a:extLst>
              <a:ext uri="{FF2B5EF4-FFF2-40B4-BE49-F238E27FC236}">
                <a16:creationId xmlns:a16="http://schemas.microsoft.com/office/drawing/2014/main" id="{217317A8-3C96-433A-A339-853370E02D2A}"/>
              </a:ext>
            </a:extLst>
          </p:cNvPr>
          <p:cNvPicPr/>
          <p:nvPr/>
        </p:nvPicPr>
        <p:blipFill>
          <a:blip r:embed="rId3"/>
          <a:stretch>
            <a:fillRect/>
          </a:stretch>
        </p:blipFill>
        <p:spPr>
          <a:xfrm>
            <a:off x="8199363" y="2613085"/>
            <a:ext cx="790575" cy="377190"/>
          </a:xfrm>
          <a:prstGeom prst="rect">
            <a:avLst/>
          </a:prstGeom>
        </p:spPr>
      </p:pic>
      <p:pic>
        <p:nvPicPr>
          <p:cNvPr id="6" name="Picture 5" descr="A picture containing clipart&#10;&#10;Description generated with high confidence">
            <a:extLst>
              <a:ext uri="{FF2B5EF4-FFF2-40B4-BE49-F238E27FC236}">
                <a16:creationId xmlns:a16="http://schemas.microsoft.com/office/drawing/2014/main" id="{F1692630-28E2-40D6-AD5D-9000F10C6729}"/>
              </a:ext>
            </a:extLst>
          </p:cNvPr>
          <p:cNvPicPr/>
          <p:nvPr/>
        </p:nvPicPr>
        <p:blipFill>
          <a:blip r:embed="rId4"/>
          <a:stretch>
            <a:fillRect/>
          </a:stretch>
        </p:blipFill>
        <p:spPr>
          <a:xfrm>
            <a:off x="1320596" y="3229637"/>
            <a:ext cx="1858539" cy="742507"/>
          </a:xfrm>
          <a:prstGeom prst="rect">
            <a:avLst/>
          </a:prstGeom>
        </p:spPr>
      </p:pic>
      <p:pic>
        <p:nvPicPr>
          <p:cNvPr id="7" name="Picture 6">
            <a:extLst>
              <a:ext uri="{FF2B5EF4-FFF2-40B4-BE49-F238E27FC236}">
                <a16:creationId xmlns:a16="http://schemas.microsoft.com/office/drawing/2014/main" id="{C50AC288-25BA-41A1-BF96-2D9FEC474894}"/>
              </a:ext>
            </a:extLst>
          </p:cNvPr>
          <p:cNvPicPr/>
          <p:nvPr/>
        </p:nvPicPr>
        <p:blipFill>
          <a:blip r:embed="rId5"/>
          <a:stretch>
            <a:fillRect/>
          </a:stretch>
        </p:blipFill>
        <p:spPr>
          <a:xfrm>
            <a:off x="7176977" y="3928222"/>
            <a:ext cx="2130535" cy="742506"/>
          </a:xfrm>
          <a:prstGeom prst="rect">
            <a:avLst/>
          </a:prstGeom>
        </p:spPr>
      </p:pic>
      <p:pic>
        <p:nvPicPr>
          <p:cNvPr id="8" name="Picture 7" descr="A close up of a logo&#10;&#10;Description generated with high confidence">
            <a:extLst>
              <a:ext uri="{FF2B5EF4-FFF2-40B4-BE49-F238E27FC236}">
                <a16:creationId xmlns:a16="http://schemas.microsoft.com/office/drawing/2014/main" id="{711FA09F-437E-49B4-950E-E3614F91AD92}"/>
              </a:ext>
            </a:extLst>
          </p:cNvPr>
          <p:cNvPicPr/>
          <p:nvPr/>
        </p:nvPicPr>
        <p:blipFill>
          <a:blip r:embed="rId6"/>
          <a:stretch>
            <a:fillRect/>
          </a:stretch>
        </p:blipFill>
        <p:spPr>
          <a:xfrm>
            <a:off x="3249836" y="5090166"/>
            <a:ext cx="1619876" cy="742507"/>
          </a:xfrm>
          <a:prstGeom prst="rect">
            <a:avLst/>
          </a:prstGeom>
        </p:spPr>
      </p:pic>
    </p:spTree>
    <p:extLst>
      <p:ext uri="{BB962C8B-B14F-4D97-AF65-F5344CB8AC3E}">
        <p14:creationId xmlns:p14="http://schemas.microsoft.com/office/powerpoint/2010/main" val="354714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D1608-3A7D-4FCA-845E-381E2F4D298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1180CAC-08A0-4A55-A14D-739F9D8B285C}"/>
              </a:ext>
            </a:extLst>
          </p:cNvPr>
          <p:cNvSpPr>
            <a:spLocks noGrp="1"/>
          </p:cNvSpPr>
          <p:nvPr>
            <p:ph idx="1"/>
          </p:nvPr>
        </p:nvSpPr>
        <p:spPr/>
        <p:txBody>
          <a:bodyPr/>
          <a:lstStyle/>
          <a:p>
            <a:r>
              <a:rPr lang="en-US" dirty="0"/>
              <a:t>What about other markets?</a:t>
            </a:r>
          </a:p>
          <a:p>
            <a:r>
              <a:rPr lang="en-US" dirty="0"/>
              <a:t>What other kind of problems can we solve?</a:t>
            </a:r>
          </a:p>
          <a:p>
            <a:r>
              <a:rPr lang="en-US" dirty="0"/>
              <a:t>What can we do to create a need?</a:t>
            </a:r>
          </a:p>
        </p:txBody>
      </p:sp>
    </p:spTree>
    <p:extLst>
      <p:ext uri="{BB962C8B-B14F-4D97-AF65-F5344CB8AC3E}">
        <p14:creationId xmlns:p14="http://schemas.microsoft.com/office/powerpoint/2010/main" val="122865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0536F-7355-496B-B12C-FD6E572E7C8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203F51E5-547B-4208-B0B8-E40827995CA7}"/>
              </a:ext>
            </a:extLst>
          </p:cNvPr>
          <p:cNvSpPr>
            <a:spLocks noGrp="1"/>
          </p:cNvSpPr>
          <p:nvPr>
            <p:ph idx="1"/>
          </p:nvPr>
        </p:nvSpPr>
        <p:spPr>
          <a:xfrm>
            <a:off x="1141412" y="2249487"/>
            <a:ext cx="9905999" cy="2939201"/>
          </a:xfrm>
        </p:spPr>
        <p:txBody>
          <a:bodyPr>
            <a:normAutofit lnSpcReduction="10000"/>
          </a:bodyPr>
          <a:lstStyle/>
          <a:p>
            <a:r>
              <a:rPr lang="en-US" dirty="0"/>
              <a:t>“Medical mistakes are now the third leading cause of death in the United States. A recent Johns Hopkins study claims that more than 250,000 to as many as 440,000 people die from medial errors. Medical error is one that is caused by inadequately skilled staff, error in judgement or care, a system defect or a preventable adverse effect. This includes computer breakdowns, mix-ups with the dose or types of medications administered and further complications.”</a:t>
            </a:r>
          </a:p>
          <a:p>
            <a:endParaRPr lang="en-US" sz="3800" dirty="0"/>
          </a:p>
        </p:txBody>
      </p:sp>
      <p:sp>
        <p:nvSpPr>
          <p:cNvPr id="4" name="TextBox 3">
            <a:extLst>
              <a:ext uri="{FF2B5EF4-FFF2-40B4-BE49-F238E27FC236}">
                <a16:creationId xmlns:a16="http://schemas.microsoft.com/office/drawing/2014/main" id="{BA4FFC03-2494-4742-8409-93CB49BE78A9}"/>
              </a:ext>
            </a:extLst>
          </p:cNvPr>
          <p:cNvSpPr txBox="1"/>
          <p:nvPr/>
        </p:nvSpPr>
        <p:spPr>
          <a:xfrm>
            <a:off x="1141413" y="5550195"/>
            <a:ext cx="10086568" cy="400110"/>
          </a:xfrm>
          <a:prstGeom prst="rect">
            <a:avLst/>
          </a:prstGeom>
          <a:noFill/>
        </p:spPr>
        <p:txBody>
          <a:bodyPr wrap="square" rtlCol="0">
            <a:spAutoFit/>
          </a:bodyPr>
          <a:lstStyle/>
          <a:p>
            <a:r>
              <a:rPr lang="en-US" sz="1000" dirty="0"/>
              <a:t>R. </a:t>
            </a:r>
            <a:r>
              <a:rPr lang="en-US" sz="1000" dirty="0" err="1"/>
              <a:t>Sipherd</a:t>
            </a:r>
            <a:r>
              <a:rPr lang="en-US" sz="1000" dirty="0"/>
              <a:t>, "The third-leading cause of death in America most doctors don't want you to know about", </a:t>
            </a:r>
            <a:r>
              <a:rPr lang="en-US" sz="1000" i="1" dirty="0"/>
              <a:t>CNBC</a:t>
            </a:r>
            <a:r>
              <a:rPr lang="en-US" sz="1000" dirty="0"/>
              <a:t>, 2018. [Online]. Available: https://www.cnbc.com/2018/02/22/medical-errors-third-leading-cause-of-death-in-america.html. [Accessed: 18- Nov- 2018].</a:t>
            </a:r>
          </a:p>
        </p:txBody>
      </p:sp>
    </p:spTree>
    <p:extLst>
      <p:ext uri="{BB962C8B-B14F-4D97-AF65-F5344CB8AC3E}">
        <p14:creationId xmlns:p14="http://schemas.microsoft.com/office/powerpoint/2010/main" val="121517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18587-8578-42CA-A5CB-9BBE45016F8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F444DD2-6010-402C-8B28-55B8440FC378}"/>
              </a:ext>
            </a:extLst>
          </p:cNvPr>
          <p:cNvSpPr>
            <a:spLocks noGrp="1"/>
          </p:cNvSpPr>
          <p:nvPr>
            <p:ph idx="1"/>
          </p:nvPr>
        </p:nvSpPr>
        <p:spPr>
          <a:xfrm>
            <a:off x="1141412" y="2249487"/>
            <a:ext cx="7066923" cy="3541714"/>
          </a:xfrm>
        </p:spPr>
        <p:txBody>
          <a:bodyPr>
            <a:normAutofit/>
          </a:bodyPr>
          <a:lstStyle/>
          <a:p>
            <a:r>
              <a:rPr lang="en-US" dirty="0"/>
              <a:t>The NHE, or National Healthcare Expenditure, was 17.9% of the GDP, or Gross Domestic Product, in 2016 with an expected growth percentage of 5.5% per year for the next 10 years. The GDP was listed as $18,707,200M, making the NHE $3,348,589M.</a:t>
            </a:r>
          </a:p>
          <a:p>
            <a:endParaRPr lang="en-US" dirty="0"/>
          </a:p>
        </p:txBody>
      </p:sp>
      <p:graphicFrame>
        <p:nvGraphicFramePr>
          <p:cNvPr id="5" name="Chart 4">
            <a:extLst>
              <a:ext uri="{FF2B5EF4-FFF2-40B4-BE49-F238E27FC236}">
                <a16:creationId xmlns:a16="http://schemas.microsoft.com/office/drawing/2014/main" id="{9B214E06-8D85-4A31-9447-58C534E6B2CA}"/>
              </a:ext>
            </a:extLst>
          </p:cNvPr>
          <p:cNvGraphicFramePr/>
          <p:nvPr>
            <p:extLst>
              <p:ext uri="{D42A27DB-BD31-4B8C-83A1-F6EECF244321}">
                <p14:modId xmlns:p14="http://schemas.microsoft.com/office/powerpoint/2010/main" val="1215482803"/>
              </p:ext>
            </p:extLst>
          </p:nvPr>
        </p:nvGraphicFramePr>
        <p:xfrm>
          <a:off x="7620000" y="2057400"/>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79418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BBB9C-6A72-4D22-827A-718DA013016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EDA9149-6E72-40C1-BEF6-054F74194705}"/>
              </a:ext>
            </a:extLst>
          </p:cNvPr>
          <p:cNvSpPr>
            <a:spLocks noGrp="1"/>
          </p:cNvSpPr>
          <p:nvPr>
            <p:ph idx="1"/>
          </p:nvPr>
        </p:nvSpPr>
        <p:spPr>
          <a:xfrm>
            <a:off x="3997842" y="2206957"/>
            <a:ext cx="7623727" cy="3541714"/>
          </a:xfrm>
        </p:spPr>
        <p:txBody>
          <a:bodyPr/>
          <a:lstStyle/>
          <a:p>
            <a:r>
              <a:rPr lang="en-US" dirty="0"/>
              <a:t>Medical errors cost the industry $20,800 million dollars annually. Adding to this the additional quality adjusted life years of those who are lost due to these errors at $75,000 - $100,000, with 10 years lost life, the QALYs for these deaths makes up an additional $187,500M - $250,000M.</a:t>
            </a:r>
          </a:p>
          <a:p>
            <a:endParaRPr lang="en-US" dirty="0"/>
          </a:p>
        </p:txBody>
      </p:sp>
      <p:graphicFrame>
        <p:nvGraphicFramePr>
          <p:cNvPr id="4" name="Chart 3">
            <a:extLst>
              <a:ext uri="{FF2B5EF4-FFF2-40B4-BE49-F238E27FC236}">
                <a16:creationId xmlns:a16="http://schemas.microsoft.com/office/drawing/2014/main" id="{C3F9F186-0FB3-4D9B-A279-8FD572E0AEF3}"/>
              </a:ext>
            </a:extLst>
          </p:cNvPr>
          <p:cNvGraphicFramePr/>
          <p:nvPr>
            <p:extLst>
              <p:ext uri="{D42A27DB-BD31-4B8C-83A1-F6EECF244321}">
                <p14:modId xmlns:p14="http://schemas.microsoft.com/office/powerpoint/2010/main" val="1635948007"/>
              </p:ext>
            </p:extLst>
          </p:nvPr>
        </p:nvGraphicFramePr>
        <p:xfrm>
          <a:off x="0" y="2103105"/>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79479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E436F-19B2-44F7-8FDC-D88BD0BB3C8D}"/>
              </a:ext>
            </a:extLst>
          </p:cNvPr>
          <p:cNvSpPr>
            <a:spLocks noGrp="1"/>
          </p:cNvSpPr>
          <p:nvPr>
            <p:ph type="title"/>
          </p:nvPr>
        </p:nvSpPr>
        <p:spPr/>
        <p:txBody>
          <a:bodyPr/>
          <a:lstStyle/>
          <a:p>
            <a:r>
              <a:rPr lang="en-US" dirty="0"/>
              <a:t>Description</a:t>
            </a:r>
          </a:p>
        </p:txBody>
      </p:sp>
      <p:sp>
        <p:nvSpPr>
          <p:cNvPr id="3" name="Content Placeholder 2">
            <a:extLst>
              <a:ext uri="{FF2B5EF4-FFF2-40B4-BE49-F238E27FC236}">
                <a16:creationId xmlns:a16="http://schemas.microsoft.com/office/drawing/2014/main" id="{3918430A-4685-4F45-A8F8-6E2ABA7DAF2A}"/>
              </a:ext>
            </a:extLst>
          </p:cNvPr>
          <p:cNvSpPr>
            <a:spLocks noGrp="1"/>
          </p:cNvSpPr>
          <p:nvPr>
            <p:ph idx="1"/>
          </p:nvPr>
        </p:nvSpPr>
        <p:spPr/>
        <p:txBody>
          <a:bodyPr/>
          <a:lstStyle/>
          <a:p>
            <a:r>
              <a:rPr lang="en-US" dirty="0"/>
              <a:t>The solution we as a group come up with is to create a tracker connected to an application that will be the user access way to the tracker. </a:t>
            </a:r>
          </a:p>
          <a:p>
            <a:r>
              <a:rPr lang="en-US" dirty="0"/>
              <a:t>The Tracker that can keep track of the location of objects. </a:t>
            </a:r>
          </a:p>
          <a:p>
            <a:r>
              <a:rPr lang="en-US" dirty="0"/>
              <a:t>The Tracker can be attached and removed from objects manually and without extra tools. </a:t>
            </a:r>
          </a:p>
          <a:p>
            <a:r>
              <a:rPr lang="en-US" dirty="0"/>
              <a:t>Tracker connects and syncs with application using Wi-Fi to interface with the user.</a:t>
            </a:r>
          </a:p>
        </p:txBody>
      </p:sp>
    </p:spTree>
    <p:extLst>
      <p:ext uri="{BB962C8B-B14F-4D97-AF65-F5344CB8AC3E}">
        <p14:creationId xmlns:p14="http://schemas.microsoft.com/office/powerpoint/2010/main" val="19156405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1899</TotalTime>
  <Words>2396</Words>
  <Application>Microsoft Office PowerPoint</Application>
  <PresentationFormat>Widescreen</PresentationFormat>
  <Paragraphs>398</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Times New Roman</vt:lpstr>
      <vt:lpstr>Trebuchet MS</vt:lpstr>
      <vt:lpstr>Tw Cen MT</vt:lpstr>
      <vt:lpstr>Circuit</vt:lpstr>
      <vt:lpstr>Item Tracker</vt:lpstr>
      <vt:lpstr>Agenda</vt:lpstr>
      <vt:lpstr>Agenda</vt:lpstr>
      <vt:lpstr>InTroduction</vt:lpstr>
      <vt:lpstr>Introduction</vt:lpstr>
      <vt:lpstr>Introduction</vt:lpstr>
      <vt:lpstr>Introduction</vt:lpstr>
      <vt:lpstr>Introduction</vt:lpstr>
      <vt:lpstr>Description</vt:lpstr>
      <vt:lpstr>Requirements</vt:lpstr>
      <vt:lpstr>Constraints</vt:lpstr>
      <vt:lpstr>Standards</vt:lpstr>
      <vt:lpstr>Hardware Tradeoffs </vt:lpstr>
      <vt:lpstr>Hardware components</vt:lpstr>
      <vt:lpstr>Software components</vt:lpstr>
      <vt:lpstr>Shopping List (Includes Shipping)</vt:lpstr>
      <vt:lpstr>how it works</vt:lpstr>
      <vt:lpstr>How it works</vt:lpstr>
      <vt:lpstr>How it works</vt:lpstr>
      <vt:lpstr>Timeline</vt:lpstr>
      <vt:lpstr>Milestones </vt:lpstr>
      <vt:lpstr>Milestones</vt:lpstr>
      <vt:lpstr>Schedule Risks</vt:lpstr>
      <vt:lpstr>Test plan</vt:lpstr>
      <vt:lpstr>Prototype Testing</vt:lpstr>
      <vt:lpstr>Software Testing</vt:lpstr>
      <vt:lpstr>User interface</vt:lpstr>
      <vt:lpstr>Database </vt:lpstr>
      <vt:lpstr>Safety Risks</vt:lpstr>
      <vt:lpstr>Security Risks</vt:lpstr>
      <vt:lpstr>Summary</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Item Tracker</dc:title>
  <dc:creator>Ryan Lee</dc:creator>
  <cp:lastModifiedBy>Ryan Lee</cp:lastModifiedBy>
  <cp:revision>56</cp:revision>
  <dcterms:created xsi:type="dcterms:W3CDTF">2018-11-07T13:29:23Z</dcterms:created>
  <dcterms:modified xsi:type="dcterms:W3CDTF">2018-12-07T12:53:14Z</dcterms:modified>
</cp:coreProperties>
</file>