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4" r:id="rId8"/>
    <p:sldId id="269" r:id="rId9"/>
    <p:sldId id="265" r:id="rId10"/>
    <p:sldId id="267" r:id="rId11"/>
    <p:sldId id="266" r:id="rId12"/>
    <p:sldId id="270" r:id="rId13"/>
    <p:sldId id="260" r:id="rId14"/>
    <p:sldId id="261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esp8266.com/stable/package_esp8266com_index.js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769C-E470-4B09-876F-FCB2C71BB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Wi-Fi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E112-0A9C-49CA-8A8D-03356BEF2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571909"/>
          </a:xfrm>
        </p:spPr>
        <p:txBody>
          <a:bodyPr>
            <a:normAutofit/>
          </a:bodyPr>
          <a:lstStyle/>
          <a:p>
            <a:r>
              <a:rPr lang="en-US" dirty="0"/>
              <a:t>Ryan Ly</a:t>
            </a:r>
          </a:p>
          <a:p>
            <a:r>
              <a:rPr lang="en-US" dirty="0"/>
              <a:t>Donald Taylor</a:t>
            </a:r>
          </a:p>
          <a:p>
            <a:r>
              <a:rPr lang="en-US" dirty="0"/>
              <a:t>Mohammad Aljagthmi</a:t>
            </a:r>
          </a:p>
          <a:p>
            <a:r>
              <a:rPr lang="en-US" dirty="0"/>
              <a:t>Jacob Manser</a:t>
            </a:r>
          </a:p>
        </p:txBody>
      </p:sp>
    </p:spTree>
    <p:extLst>
      <p:ext uri="{BB962C8B-B14F-4D97-AF65-F5344CB8AC3E}">
        <p14:creationId xmlns:p14="http://schemas.microsoft.com/office/powerpoint/2010/main" val="310133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46A4-EF06-47F5-98FC-6D6AC825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Aljagthmi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7F55-844A-44A4-A555-AFD06587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Development </a:t>
            </a:r>
          </a:p>
          <a:p>
            <a:r>
              <a:rPr lang="en-US" dirty="0">
                <a:solidFill>
                  <a:schemeClr val="tx1"/>
                </a:solidFill>
              </a:rPr>
              <a:t>Creation of the mobile application might take longer than anticipated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106D-6998-44BC-BD6A-37D6EDB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Manser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3010-D79E-4888-BEA9-4A4F2674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 down the GPIO0 and Reset Button for around five seconds to set the Adafruit Huzzah to programmable mode</a:t>
            </a:r>
          </a:p>
          <a:p>
            <a:r>
              <a:rPr lang="en-US" dirty="0"/>
              <a:t>Start Arduino IDE and open up the Preference window to add the URL </a:t>
            </a:r>
            <a:r>
              <a:rPr lang="en-US" dirty="0">
                <a:hlinkClick r:id="rId2"/>
              </a:rPr>
              <a:t>http://arduino.esp8266.com/stable/package_esp8266com_index.json</a:t>
            </a:r>
            <a:r>
              <a:rPr lang="en-US" dirty="0"/>
              <a:t> in the </a:t>
            </a:r>
            <a:r>
              <a:rPr lang="en-US" i="1" dirty="0"/>
              <a:t>Additional Board Manager </a:t>
            </a:r>
            <a:r>
              <a:rPr lang="en-US" dirty="0"/>
              <a:t>section in order to select the correct board manager (Adafruit HUZZAH 8266)</a:t>
            </a:r>
          </a:p>
          <a:p>
            <a:r>
              <a:rPr lang="en-US" dirty="0"/>
              <a:t>Program to see if it was possible to make the LED light blink</a:t>
            </a:r>
          </a:p>
          <a:p>
            <a:r>
              <a:rPr lang="en-US" dirty="0"/>
              <a:t>Program to see if the chip was able to establish a Wi-Fi connection with the local Internet</a:t>
            </a:r>
          </a:p>
        </p:txBody>
      </p:sp>
    </p:spTree>
    <p:extLst>
      <p:ext uri="{BB962C8B-B14F-4D97-AF65-F5344CB8AC3E}">
        <p14:creationId xmlns:p14="http://schemas.microsoft.com/office/powerpoint/2010/main" val="356279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0F7A-C564-4898-A813-66AB30C4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Manser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32CA-7E48-4E4A-B9E1-39CAA848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cross-platforming to ensure compatibility on all devices.</a:t>
            </a:r>
          </a:p>
          <a:p>
            <a:r>
              <a:rPr lang="en-US" dirty="0"/>
              <a:t>Had to experiment with many Applications to ensure </a:t>
            </a:r>
          </a:p>
          <a:p>
            <a:r>
              <a:rPr lang="en-US" dirty="0"/>
              <a:t>Application during testing would often bug out, would have to reset the device and application to start programming again.</a:t>
            </a:r>
          </a:p>
          <a:p>
            <a:r>
              <a:rPr lang="en-US" dirty="0"/>
              <a:t>Lack of experience with the software increased the time of completing </a:t>
            </a:r>
            <a:r>
              <a:rPr lang="en-US"/>
              <a:t>many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C20B-3ADA-4389-B2FA-957ECE97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Test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ED99-4148-4DBF-9161-9805836F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spreadsheet was made detailing the requirements and the steps it takes to fulfill them</a:t>
            </a:r>
          </a:p>
          <a:p>
            <a:r>
              <a:rPr lang="en-US" dirty="0"/>
              <a:t>The spreadsheet detailed a complete user experience navigating through the various features of the app and the tracker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4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9FB1-D0AE-4BAC-800F-442A41EC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152"/>
          </a:xfrm>
        </p:spPr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17F27-1BF1-4B69-9159-5947AE9B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1" y="1096969"/>
            <a:ext cx="4185623" cy="576262"/>
          </a:xfrm>
        </p:spPr>
        <p:txBody>
          <a:bodyPr/>
          <a:lstStyle/>
          <a:p>
            <a:r>
              <a:rPr lang="en-US" dirty="0"/>
              <a:t>Passed Requirements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7EAC685-C823-4E0E-AA7F-89BD356125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5850534"/>
              </p:ext>
            </p:extLst>
          </p:nvPr>
        </p:nvGraphicFramePr>
        <p:xfrm>
          <a:off x="675301" y="1669515"/>
          <a:ext cx="4184649" cy="467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139">
                  <a:extLst>
                    <a:ext uri="{9D8B030D-6E8A-4147-A177-3AD203B41FA5}">
                      <a16:colId xmlns:a16="http://schemas.microsoft.com/office/drawing/2014/main" val="2187943904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val="1733444194"/>
                    </a:ext>
                  </a:extLst>
                </a:gridCol>
                <a:gridCol w="2298477">
                  <a:extLst>
                    <a:ext uri="{9D8B030D-6E8A-4147-A177-3AD203B41FA5}">
                      <a16:colId xmlns:a16="http://schemas.microsoft.com/office/drawing/2014/main" val="4203020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 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 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27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comply with IEEE 802.11 communication standard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846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communicate with a mobile application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469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contain an attached LED light that conforms to ANSI C82.16-2015 standard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06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application shall be usable on a mobile device running Android 4.4 or newer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447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application shall allow the user to configure an audible tone of at least 60dB for an input date and 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27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application shall store user defined email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00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provide the user access to the battery through a folding panel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82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accept a replacement battery of the same form factor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355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function in temperatures above 32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­­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­­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042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function following a 3 ft exposure to unaccelerated gravity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838299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252D19-DFA6-4EAC-83FF-009D42941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093253"/>
            <a:ext cx="4185618" cy="576262"/>
          </a:xfrm>
        </p:spPr>
        <p:txBody>
          <a:bodyPr/>
          <a:lstStyle/>
          <a:p>
            <a:r>
              <a:rPr lang="en-US" dirty="0"/>
              <a:t>Failed Requirements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10A23FD-1AB1-450E-8B45-33E57E62D2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98203731"/>
              </p:ext>
            </p:extLst>
          </p:nvPr>
        </p:nvGraphicFramePr>
        <p:xfrm>
          <a:off x="5087766" y="1669515"/>
          <a:ext cx="4800513" cy="510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413">
                  <a:extLst>
                    <a:ext uri="{9D8B030D-6E8A-4147-A177-3AD203B41FA5}">
                      <a16:colId xmlns:a16="http://schemas.microsoft.com/office/drawing/2014/main" val="1428720258"/>
                    </a:ext>
                  </a:extLst>
                </a:gridCol>
                <a:gridCol w="1036383">
                  <a:extLst>
                    <a:ext uri="{9D8B030D-6E8A-4147-A177-3AD203B41FA5}">
                      <a16:colId xmlns:a16="http://schemas.microsoft.com/office/drawing/2014/main" val="1028759974"/>
                    </a:ext>
                  </a:extLst>
                </a:gridCol>
                <a:gridCol w="2770717">
                  <a:extLst>
                    <a:ext uri="{9D8B030D-6E8A-4147-A177-3AD203B41FA5}">
                      <a16:colId xmlns:a16="http://schemas.microsoft.com/office/drawing/2014/main" val="89978012"/>
                    </a:ext>
                  </a:extLst>
                </a:gridCol>
              </a:tblGrid>
              <a:tr h="30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 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 No.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798536"/>
                  </a:ext>
                </a:extLst>
              </a:tr>
              <a:tr h="30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use an open source positioning system over Wi-Fi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9857250"/>
                  </a:ext>
                </a:extLst>
              </a:tr>
              <a:tr h="560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adhere to surfaces that meet SPI standards A-3, B-1, B-2, B-3, C-1, C-2, C-3 for molded plastic with Velcro© pads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186704"/>
                  </a:ext>
                </a:extLst>
              </a:tr>
              <a:tr h="30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include a mobile application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286599"/>
                  </a:ext>
                </a:extLst>
              </a:tr>
              <a:tr h="560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application shall email the user provided email address when battery voltage drops below 80% of factory listed voltage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8107053"/>
                  </a:ext>
                </a:extLst>
              </a:tr>
              <a:tr h="422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application shall allow the user to configure a visual alarm for an input date and 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0199513"/>
                  </a:ext>
                </a:extLst>
              </a:tr>
              <a:tr h="422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application shall allow the user to configure the LED light to turn on for an input date and 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880371"/>
                  </a:ext>
                </a:extLst>
              </a:tr>
              <a:tr h="422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application shall allow the user to see location information for the device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5331682"/>
                  </a:ext>
                </a:extLst>
              </a:tr>
              <a:tr h="422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application shall allow the user to define a custom name for the device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342288"/>
                  </a:ext>
                </a:extLst>
              </a:tr>
              <a:tr h="330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Mobile application shall store user defined wi-fi network credentials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75087"/>
                  </a:ext>
                </a:extLst>
              </a:tr>
              <a:tr h="30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function in temperatures not exceeding 150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3232167"/>
                  </a:ext>
                </a:extLst>
              </a:tr>
              <a:tr h="305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 shall function if exposed to 8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oz of water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988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25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1713-6B70-4D3B-89ED-A201D4A2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6DB5-24D8-4F40-BDB3-75B7C6D28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needed to be deeper. Some things were either overlooked or we did not know we needed them.</a:t>
            </a:r>
          </a:p>
          <a:p>
            <a:r>
              <a:rPr lang="en-US" dirty="0"/>
              <a:t>Communication is important. Very important. It hurts how important.</a:t>
            </a:r>
          </a:p>
          <a:p>
            <a:r>
              <a:rPr lang="en-US" dirty="0"/>
              <a:t>Had functional design flow, but needed more visual design flow</a:t>
            </a:r>
          </a:p>
          <a:p>
            <a:r>
              <a:rPr lang="en-US" dirty="0"/>
              <a:t>Needed more/better validation steps for completing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04D9-F828-45FF-9F86-3AF3ACD9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Should Have Done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8A0-F932-40A0-A4BC-BFF7AC5D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have divided milestones into more concrete tasks</a:t>
            </a:r>
          </a:p>
          <a:p>
            <a:r>
              <a:rPr lang="en-US" dirty="0"/>
              <a:t>Should have done application design as a group at the beginning</a:t>
            </a:r>
          </a:p>
          <a:p>
            <a:r>
              <a:rPr lang="en-US" dirty="0"/>
              <a:t>Should have used online tools such as GitHub and Slack more often and more consistently</a:t>
            </a:r>
          </a:p>
          <a:p>
            <a:r>
              <a:rPr lang="en-US" dirty="0"/>
              <a:t>Should have bugged each other to get tasked done</a:t>
            </a:r>
          </a:p>
          <a:p>
            <a:r>
              <a:rPr lang="en-US" dirty="0"/>
              <a:t>A strike did not help</a:t>
            </a:r>
          </a:p>
          <a:p>
            <a:r>
              <a:rPr lang="en-US" dirty="0"/>
              <a:t>Should have began and consistently worked on chip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1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F598-412A-4BBA-9469-D7FA6692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3C1B-B111-4982-9315-E18D4454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had a chance to work</a:t>
            </a:r>
          </a:p>
          <a:p>
            <a:r>
              <a:rPr lang="en-US" dirty="0"/>
              <a:t>Setbacks include </a:t>
            </a:r>
          </a:p>
          <a:p>
            <a:pPr lvl="1"/>
            <a:r>
              <a:rPr lang="en-US" dirty="0"/>
              <a:t>Unexpected complexities</a:t>
            </a:r>
          </a:p>
          <a:p>
            <a:pPr lvl="1"/>
            <a:r>
              <a:rPr lang="en-US" dirty="0"/>
              <a:t>Lack of use of online tools</a:t>
            </a:r>
          </a:p>
          <a:p>
            <a:pPr lvl="1"/>
            <a:r>
              <a:rPr lang="en-US" dirty="0"/>
              <a:t>Lack of communication</a:t>
            </a:r>
          </a:p>
          <a:p>
            <a:pPr lvl="1"/>
            <a:r>
              <a:rPr lang="en-US" dirty="0"/>
              <a:t>Lack of concrete design</a:t>
            </a:r>
          </a:p>
          <a:p>
            <a:pPr lvl="1"/>
            <a:r>
              <a:rPr lang="en-US" dirty="0"/>
              <a:t>Parts not coming in at optimal time</a:t>
            </a:r>
          </a:p>
          <a:p>
            <a:pPr lvl="1"/>
            <a:r>
              <a:rPr lang="en-US" dirty="0"/>
              <a:t>Lack of solid process to meet milestones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A0A-EE6C-47DB-AE4D-A2DEB4C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AC27-A921-4C84-A42B-9EA2232C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Design Approach</a:t>
            </a:r>
          </a:p>
          <a:p>
            <a:r>
              <a:rPr lang="en-US" dirty="0"/>
              <a:t>Approach of Test Requirements</a:t>
            </a:r>
          </a:p>
          <a:p>
            <a:r>
              <a:rPr lang="en-US" dirty="0"/>
              <a:t>Summary of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495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4DDC-AFD4-4A97-85C4-8091A5B9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3B13-CF92-416D-9899-72EB5A3F4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item tracker that connects to a mobile application that will give the user access to the tracker’s location</a:t>
            </a:r>
          </a:p>
          <a:p>
            <a:r>
              <a:rPr lang="en-US" dirty="0"/>
              <a:t>The tracker can be attached and removed by the user to whatever object the user wants to track</a:t>
            </a:r>
          </a:p>
          <a:p>
            <a:r>
              <a:rPr lang="en-US" dirty="0"/>
              <a:t>The mobile application will serve as the interface with the user</a:t>
            </a:r>
          </a:p>
        </p:txBody>
      </p:sp>
    </p:spTree>
    <p:extLst>
      <p:ext uri="{BB962C8B-B14F-4D97-AF65-F5344CB8AC3E}">
        <p14:creationId xmlns:p14="http://schemas.microsoft.com/office/powerpoint/2010/main" val="311015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EBB4-9AE7-4724-8E6D-D9E4615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DFCE-5E41-4889-B5A0-127636C7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accomplish milestone goals, we split the tasks amongst the group members. This was our “divide-and-conquer” strategy </a:t>
            </a:r>
          </a:p>
          <a:p>
            <a:r>
              <a:rPr lang="en-US" dirty="0"/>
              <a:t>Ly – Hardware, wiring, physical packaging of the product</a:t>
            </a:r>
          </a:p>
          <a:p>
            <a:r>
              <a:rPr lang="en-US" dirty="0"/>
              <a:t>Taylor – Database and communication between app and chip</a:t>
            </a:r>
          </a:p>
          <a:p>
            <a:r>
              <a:rPr lang="en-US" dirty="0"/>
              <a:t>Aljagthmi – GUI and App development</a:t>
            </a:r>
          </a:p>
          <a:p>
            <a:r>
              <a:rPr lang="en-US" dirty="0"/>
              <a:t>Manser – Hardware programming of the chip</a:t>
            </a:r>
          </a:p>
        </p:txBody>
      </p:sp>
    </p:spTree>
    <p:extLst>
      <p:ext uri="{BB962C8B-B14F-4D97-AF65-F5344CB8AC3E}">
        <p14:creationId xmlns:p14="http://schemas.microsoft.com/office/powerpoint/2010/main" val="5474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BE83-90B5-4117-8A7E-282B19D9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A080-CC3A-4C9D-8680-9C3CE06C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Solder pinouts to the Adafruit Huzzah ESP8266 HUZZAH breakout chips. This was necessary for the programming of the chips using the Arduino IDE</a:t>
            </a:r>
          </a:p>
          <a:p>
            <a:r>
              <a:rPr lang="en-US" dirty="0"/>
              <a:t>Create case/package that holds all necessary parts for function. This includes the chip, battery, RFID tag, and the strap/attachment method</a:t>
            </a:r>
          </a:p>
          <a:p>
            <a:r>
              <a:rPr lang="en-US" dirty="0"/>
              <a:t>Once the programming of the chip was complete, de-solder and re-solder pinout connections of chips to fit on packaging</a:t>
            </a:r>
          </a:p>
          <a:p>
            <a:r>
              <a:rPr lang="en-US" dirty="0"/>
              <a:t>(Unexpected) Program chip to connect to a TCP server</a:t>
            </a:r>
          </a:p>
        </p:txBody>
      </p:sp>
    </p:spTree>
    <p:extLst>
      <p:ext uri="{BB962C8B-B14F-4D97-AF65-F5344CB8AC3E}">
        <p14:creationId xmlns:p14="http://schemas.microsoft.com/office/powerpoint/2010/main" val="26372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F911-858A-4EF0-9C8A-D384AA02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8133-A624-4536-9E7E-A80EE497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dependent on parts arriving on time</a:t>
            </a:r>
          </a:p>
          <a:p>
            <a:r>
              <a:rPr lang="en-US" dirty="0"/>
              <a:t>Soldering experience was necessary for the tasks (had prior experience already)</a:t>
            </a:r>
          </a:p>
          <a:p>
            <a:r>
              <a:rPr lang="en-US" dirty="0"/>
              <a:t>Lack of communication with Manser. Ly programmed ESP8266 to establish TCP socket connection with server that Taylor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1E14-5ABF-4038-AFF2-372E71C0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 -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766E-0C89-457A-8DE2-33B2CE6E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and integrating the Firebase database</a:t>
            </a:r>
          </a:p>
          <a:p>
            <a:r>
              <a:rPr lang="en-US" dirty="0"/>
              <a:t>Developing and integrating background services between server and chip</a:t>
            </a:r>
          </a:p>
          <a:p>
            <a:r>
              <a:rPr lang="en-US" dirty="0"/>
              <a:t>(Unexpected) Designing app layout</a:t>
            </a:r>
          </a:p>
          <a:p>
            <a:r>
              <a:rPr lang="en-US" dirty="0"/>
              <a:t>(Unexpected) Setting up TCP server</a:t>
            </a:r>
          </a:p>
          <a:p>
            <a:r>
              <a:rPr lang="en-US" dirty="0"/>
              <a:t>(Unexpected) Helped Ly with programming chip to communicate with TCP server</a:t>
            </a:r>
          </a:p>
        </p:txBody>
      </p:sp>
    </p:spTree>
    <p:extLst>
      <p:ext uri="{BB962C8B-B14F-4D97-AF65-F5344CB8AC3E}">
        <p14:creationId xmlns:p14="http://schemas.microsoft.com/office/powerpoint/2010/main" val="291969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00C7-B52F-471A-A404-FB7B3171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Risks - Taylor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7FEC-2DE0-4F1C-96E2-3B4F706E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OREO kills long running background services</a:t>
            </a:r>
          </a:p>
          <a:p>
            <a:r>
              <a:rPr lang="en-US" dirty="0"/>
              <a:t>(Requirement creep) Project and </a:t>
            </a:r>
            <a:r>
              <a:rPr lang="en-US" dirty="0" err="1"/>
              <a:t>Redpin</a:t>
            </a:r>
            <a:r>
              <a:rPr lang="en-US" dirty="0"/>
              <a:t> required a server for constant communication</a:t>
            </a:r>
          </a:p>
          <a:p>
            <a:r>
              <a:rPr lang="en-US" dirty="0"/>
              <a:t>Integration reliant on having a fully developed application and programmed chip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C34F-FCF5-4099-8B90-D49AAB05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5569"/>
            <a:ext cx="8596668" cy="1320800"/>
          </a:xfrm>
        </p:spPr>
        <p:txBody>
          <a:bodyPr/>
          <a:lstStyle/>
          <a:p>
            <a:r>
              <a:rPr lang="en-US" dirty="0"/>
              <a:t>Design Approach - Aljagthmi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FB38-0141-4119-B074-527742A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104" y="1846369"/>
            <a:ext cx="7792898" cy="4110962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Graphical user interface application designed to allow user to access and edit data stored in the database. Contains two subsystems:</a:t>
            </a:r>
          </a:p>
          <a:p>
            <a:pPr lvl="1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Login Operations – controls the user access to the application or registration if no user data is found</a:t>
            </a:r>
          </a:p>
          <a:p>
            <a:pPr lvl="1">
              <a:buFont typeface="+mj-lt"/>
              <a:buAutoNum type="romanUcPeriod"/>
            </a:pPr>
            <a:r>
              <a:rPr lang="en-US" dirty="0">
                <a:solidFill>
                  <a:schemeClr val="tx1"/>
                </a:solidFill>
              </a:rPr>
              <a:t>Device Configuration – controls configuration, addition, and display of Tracker information from and to the database for the GUI </a:t>
            </a:r>
          </a:p>
          <a:p>
            <a:pPr fontAlgn="t"/>
            <a:r>
              <a:rPr lang="en-US" sz="1600" dirty="0">
                <a:solidFill>
                  <a:schemeClr val="tx1"/>
                </a:solidFill>
              </a:rPr>
              <a:t>Log in page is displayed to user with username and password fields are displayed on the page</a:t>
            </a:r>
          </a:p>
          <a:p>
            <a:pPr fontAlgn="t"/>
            <a:r>
              <a:rPr lang="en-US" sz="1600" dirty="0">
                <a:solidFill>
                  <a:schemeClr val="tx1"/>
                </a:solidFill>
              </a:rPr>
              <a:t>Username field should be editable and accept the username</a:t>
            </a:r>
          </a:p>
          <a:p>
            <a:pPr fontAlgn="t"/>
            <a:r>
              <a:rPr lang="en-US" sz="1600" dirty="0">
                <a:solidFill>
                  <a:schemeClr val="tx1"/>
                </a:solidFill>
              </a:rPr>
              <a:t>Password field should be editable and accept the password and display as stars or dots </a:t>
            </a:r>
          </a:p>
          <a:p>
            <a:pPr fontAlgn="t"/>
            <a:r>
              <a:rPr lang="en-US" sz="1600" dirty="0">
                <a:solidFill>
                  <a:schemeClr val="tx1"/>
                </a:solidFill>
              </a:rPr>
              <a:t>User should log in into application and navigate to Home page</a:t>
            </a:r>
          </a:p>
          <a:p>
            <a:pPr lvl="1"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EF48E-EC59-4C3A-98CE-2DC30574EF4A}"/>
              </a:ext>
            </a:extLst>
          </p:cNvPr>
          <p:cNvSpPr/>
          <p:nvPr/>
        </p:nvSpPr>
        <p:spPr>
          <a:xfrm>
            <a:off x="1481104" y="1477037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GUI Development</a:t>
            </a:r>
          </a:p>
        </p:txBody>
      </p:sp>
    </p:spTree>
    <p:extLst>
      <p:ext uri="{BB962C8B-B14F-4D97-AF65-F5344CB8AC3E}">
        <p14:creationId xmlns:p14="http://schemas.microsoft.com/office/powerpoint/2010/main" val="3344463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477</TotalTime>
  <Words>1161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Wi-Fi Tracker</vt:lpstr>
      <vt:lpstr>Overview</vt:lpstr>
      <vt:lpstr>Project Goals</vt:lpstr>
      <vt:lpstr>Design Approach</vt:lpstr>
      <vt:lpstr>Design Approach - Ly</vt:lpstr>
      <vt:lpstr>Design Risks - Ly</vt:lpstr>
      <vt:lpstr>Design Approach - Taylor</vt:lpstr>
      <vt:lpstr>Design Risks - Taylor</vt:lpstr>
      <vt:lpstr>Design Approach - Aljagthmi</vt:lpstr>
      <vt:lpstr>Design Risks - Aljagthmi</vt:lpstr>
      <vt:lpstr>Design Approach - Manser</vt:lpstr>
      <vt:lpstr>Design Risks - Manser</vt:lpstr>
      <vt:lpstr>Approach to Test Requirements</vt:lpstr>
      <vt:lpstr>Summary of Results</vt:lpstr>
      <vt:lpstr>Lessons Learned</vt:lpstr>
      <vt:lpstr>What We Should Have Done Differently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Tracker</dc:title>
  <dc:creator>Ryan Lee</dc:creator>
  <cp:lastModifiedBy>Donald Taylor</cp:lastModifiedBy>
  <cp:revision>21</cp:revision>
  <dcterms:created xsi:type="dcterms:W3CDTF">2019-04-20T14:18:34Z</dcterms:created>
  <dcterms:modified xsi:type="dcterms:W3CDTF">2019-04-28T18:46:34Z</dcterms:modified>
</cp:coreProperties>
</file>