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73" r:id="rId6"/>
    <p:sldId id="257" r:id="rId7"/>
    <p:sldId id="278" r:id="rId8"/>
    <p:sldId id="283" r:id="rId9"/>
    <p:sldId id="284" r:id="rId10"/>
    <p:sldId id="258" r:id="rId11"/>
    <p:sldId id="259" r:id="rId12"/>
    <p:sldId id="272" r:id="rId13"/>
    <p:sldId id="264" r:id="rId14"/>
    <p:sldId id="269" r:id="rId15"/>
    <p:sldId id="276" r:id="rId16"/>
    <p:sldId id="279" r:id="rId17"/>
    <p:sldId id="282" r:id="rId18"/>
    <p:sldId id="277" r:id="rId19"/>
    <p:sldId id="280" r:id="rId20"/>
    <p:sldId id="281" r:id="rId21"/>
    <p:sldId id="270" r:id="rId22"/>
    <p:sldId id="261"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A521-7E89-407A-9106-7CB027325988}"/>
              </a:ext>
            </a:extLst>
          </p:cNvPr>
          <p:cNvSpPr>
            <a:spLocks noGrp="1"/>
          </p:cNvSpPr>
          <p:nvPr>
            <p:ph type="ctrTitle"/>
          </p:nvPr>
        </p:nvSpPr>
        <p:spPr/>
        <p:txBody>
          <a:bodyPr/>
          <a:lstStyle/>
          <a:p>
            <a:r>
              <a:rPr lang="en-US" dirty="0"/>
              <a:t>Item Tracker</a:t>
            </a:r>
          </a:p>
        </p:txBody>
      </p:sp>
      <p:sp>
        <p:nvSpPr>
          <p:cNvPr id="3" name="Subtitle 2">
            <a:extLst>
              <a:ext uri="{FF2B5EF4-FFF2-40B4-BE49-F238E27FC236}">
                <a16:creationId xmlns:a16="http://schemas.microsoft.com/office/drawing/2014/main" id="{25ABE479-6E6E-469A-BC2A-E21902853C9E}"/>
              </a:ext>
            </a:extLst>
          </p:cNvPr>
          <p:cNvSpPr>
            <a:spLocks noGrp="1"/>
          </p:cNvSpPr>
          <p:nvPr>
            <p:ph type="subTitle" idx="1"/>
          </p:nvPr>
        </p:nvSpPr>
        <p:spPr/>
        <p:txBody>
          <a:bodyPr/>
          <a:lstStyle/>
          <a:p>
            <a:r>
              <a:rPr lang="en-US" dirty="0"/>
              <a:t>Donald Taylor</a:t>
            </a:r>
            <a:br>
              <a:rPr lang="en-US" dirty="0"/>
            </a:br>
            <a:r>
              <a:rPr lang="en-US" dirty="0"/>
              <a:t>Jacob </a:t>
            </a:r>
            <a:r>
              <a:rPr lang="en-US" dirty="0" err="1"/>
              <a:t>Manser</a:t>
            </a:r>
            <a:br>
              <a:rPr lang="en-US" dirty="0"/>
            </a:br>
            <a:r>
              <a:rPr lang="en-US" dirty="0"/>
              <a:t>Mohammad </a:t>
            </a:r>
            <a:r>
              <a:rPr lang="en-US" dirty="0" err="1"/>
              <a:t>Aljagthmi</a:t>
            </a:r>
            <a:br>
              <a:rPr lang="en-US" dirty="0"/>
            </a:br>
            <a:r>
              <a:rPr lang="en-US" dirty="0"/>
              <a:t>Ryan Ly</a:t>
            </a:r>
          </a:p>
        </p:txBody>
      </p:sp>
    </p:spTree>
    <p:extLst>
      <p:ext uri="{BB962C8B-B14F-4D97-AF65-F5344CB8AC3E}">
        <p14:creationId xmlns:p14="http://schemas.microsoft.com/office/powerpoint/2010/main" val="4099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547D-38BC-4FE1-8930-609B7A1E043C}"/>
              </a:ext>
            </a:extLst>
          </p:cNvPr>
          <p:cNvSpPr>
            <a:spLocks noGrp="1"/>
          </p:cNvSpPr>
          <p:nvPr>
            <p:ph type="title"/>
          </p:nvPr>
        </p:nvSpPr>
        <p:spPr/>
        <p:txBody>
          <a:bodyPr/>
          <a:lstStyle/>
          <a:p>
            <a:r>
              <a:rPr lang="en-US" dirty="0"/>
              <a:t>Hardware components</a:t>
            </a:r>
          </a:p>
        </p:txBody>
      </p:sp>
      <p:sp>
        <p:nvSpPr>
          <p:cNvPr id="3" name="Content Placeholder 2">
            <a:extLst>
              <a:ext uri="{FF2B5EF4-FFF2-40B4-BE49-F238E27FC236}">
                <a16:creationId xmlns:a16="http://schemas.microsoft.com/office/drawing/2014/main" id="{EE62D9A4-8E70-42DE-B306-11B0578ACD45}"/>
              </a:ext>
            </a:extLst>
          </p:cNvPr>
          <p:cNvSpPr>
            <a:spLocks noGrp="1"/>
          </p:cNvSpPr>
          <p:nvPr>
            <p:ph idx="1"/>
          </p:nvPr>
        </p:nvSpPr>
        <p:spPr/>
        <p:txBody>
          <a:bodyPr>
            <a:normAutofit fontScale="85000" lnSpcReduction="20000"/>
          </a:bodyPr>
          <a:lstStyle/>
          <a:p>
            <a:r>
              <a:rPr lang="en-US" dirty="0"/>
              <a:t>Adafruit HUZZAH ESP8266 breakout</a:t>
            </a:r>
          </a:p>
          <a:p>
            <a:r>
              <a:rPr lang="en-US" dirty="0"/>
              <a:t>Standard 22 gauge wires</a:t>
            </a:r>
          </a:p>
          <a:p>
            <a:r>
              <a:rPr lang="en-US" dirty="0"/>
              <a:t>3V button cell batteries</a:t>
            </a:r>
          </a:p>
          <a:p>
            <a:r>
              <a:rPr lang="en-US" dirty="0"/>
              <a:t>Electrical tape </a:t>
            </a:r>
          </a:p>
          <a:p>
            <a:r>
              <a:rPr lang="en-US" dirty="0"/>
              <a:t>Duct tape </a:t>
            </a:r>
          </a:p>
          <a:p>
            <a:r>
              <a:rPr lang="en-US" dirty="0"/>
              <a:t>Hook-and-loop fasteners (Velcro</a:t>
            </a:r>
            <a:r>
              <a:rPr lang="en-US" dirty="0">
                <a:latin typeface="+mj-lt"/>
              </a:rPr>
              <a:t>©)</a:t>
            </a:r>
          </a:p>
          <a:p>
            <a:r>
              <a:rPr lang="en-US" dirty="0"/>
              <a:t>Breadboard (used for prototyping before soldering)</a:t>
            </a:r>
          </a:p>
          <a:p>
            <a:r>
              <a:rPr lang="en-US" dirty="0"/>
              <a:t>Soldering station (used to finalize the hardwiring)</a:t>
            </a:r>
          </a:p>
          <a:p>
            <a:endParaRPr lang="en-US" dirty="0">
              <a:latin typeface="+mj-lt"/>
            </a:endParaRPr>
          </a:p>
          <a:p>
            <a:endParaRPr lang="en-US" dirty="0"/>
          </a:p>
        </p:txBody>
      </p:sp>
    </p:spTree>
    <p:extLst>
      <p:ext uri="{BB962C8B-B14F-4D97-AF65-F5344CB8AC3E}">
        <p14:creationId xmlns:p14="http://schemas.microsoft.com/office/powerpoint/2010/main" val="75604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41FC-A1DA-49C7-AF13-E01A65338309}"/>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99AE275E-80C3-4F02-9D2C-1423B03DBF97}"/>
              </a:ext>
            </a:extLst>
          </p:cNvPr>
          <p:cNvSpPr>
            <a:spLocks noGrp="1"/>
          </p:cNvSpPr>
          <p:nvPr>
            <p:ph idx="1"/>
          </p:nvPr>
        </p:nvSpPr>
        <p:spPr/>
        <p:txBody>
          <a:bodyPr/>
          <a:lstStyle/>
          <a:p>
            <a:r>
              <a:rPr lang="en-US" dirty="0"/>
              <a:t>Android Studio</a:t>
            </a:r>
          </a:p>
          <a:p>
            <a:pPr lvl="1"/>
            <a:r>
              <a:rPr lang="en-US" dirty="0"/>
              <a:t>SDK Tools</a:t>
            </a:r>
          </a:p>
          <a:p>
            <a:r>
              <a:rPr lang="en-US" dirty="0"/>
              <a:t>Firebase</a:t>
            </a:r>
          </a:p>
          <a:p>
            <a:r>
              <a:rPr lang="en-US" dirty="0" err="1"/>
              <a:t>WorkManager</a:t>
            </a:r>
            <a:endParaRPr lang="en-US" dirty="0"/>
          </a:p>
          <a:p>
            <a:r>
              <a:rPr lang="en-US" dirty="0"/>
              <a:t>Arduino 1.8.7</a:t>
            </a:r>
          </a:p>
        </p:txBody>
      </p:sp>
    </p:spTree>
    <p:extLst>
      <p:ext uri="{BB962C8B-B14F-4D97-AF65-F5344CB8AC3E}">
        <p14:creationId xmlns:p14="http://schemas.microsoft.com/office/powerpoint/2010/main" val="58794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4D63-67A9-4F4D-A121-6F6838500F63}"/>
              </a:ext>
            </a:extLst>
          </p:cNvPr>
          <p:cNvSpPr>
            <a:spLocks noGrp="1"/>
          </p:cNvSpPr>
          <p:nvPr>
            <p:ph type="title"/>
          </p:nvPr>
        </p:nvSpPr>
        <p:spPr/>
        <p:txBody>
          <a:bodyPr/>
          <a:lstStyle/>
          <a:p>
            <a:r>
              <a:rPr lang="en-US" dirty="0"/>
              <a:t>Shopping List</a:t>
            </a:r>
          </a:p>
        </p:txBody>
      </p:sp>
      <p:sp>
        <p:nvSpPr>
          <p:cNvPr id="3" name="Content Placeholder 2">
            <a:extLst>
              <a:ext uri="{FF2B5EF4-FFF2-40B4-BE49-F238E27FC236}">
                <a16:creationId xmlns:a16="http://schemas.microsoft.com/office/drawing/2014/main" id="{4702F58F-0B30-4725-8A9A-F8A332B06B7C}"/>
              </a:ext>
            </a:extLst>
          </p:cNvPr>
          <p:cNvSpPr>
            <a:spLocks noGrp="1"/>
          </p:cNvSpPr>
          <p:nvPr>
            <p:ph idx="1"/>
          </p:nvPr>
        </p:nvSpPr>
        <p:spPr>
          <a:xfrm>
            <a:off x="1299411" y="1652336"/>
            <a:ext cx="10780293" cy="5021179"/>
          </a:xfrm>
        </p:spPr>
        <p:txBody>
          <a:bodyPr>
            <a:normAutofit fontScale="85000" lnSpcReduction="20000"/>
          </a:bodyPr>
          <a:lstStyle/>
          <a:p>
            <a:r>
              <a:rPr lang="en-US" dirty="0"/>
              <a:t>150 ft 22 Gauge Wire					$16.95</a:t>
            </a:r>
          </a:p>
          <a:p>
            <a:r>
              <a:rPr lang="en-US" dirty="0" err="1"/>
              <a:t>Elegoo</a:t>
            </a:r>
            <a:r>
              <a:rPr lang="en-US" dirty="0"/>
              <a:t> Brand Solderless Breadboards (3 pcs)		$9.99</a:t>
            </a:r>
          </a:p>
          <a:p>
            <a:r>
              <a:rPr lang="en-US" dirty="0"/>
              <a:t>Weller 40-Watt Soldering Station			$38.37</a:t>
            </a:r>
          </a:p>
          <a:p>
            <a:r>
              <a:rPr lang="en-US" dirty="0"/>
              <a:t>20 CR2032 3V Button Cell Batteries			$6.80</a:t>
            </a:r>
          </a:p>
          <a:p>
            <a:r>
              <a:rPr lang="en-US" dirty="0"/>
              <a:t>Duck Brand 60 ft Electrical Tape (2 rolls)			$5.62</a:t>
            </a:r>
          </a:p>
          <a:p>
            <a:r>
              <a:rPr lang="en-US" dirty="0"/>
              <a:t>Duck Brand All-Purpose Duct Tape 45 Yard (1 roll)		$9.31</a:t>
            </a:r>
          </a:p>
          <a:p>
            <a:r>
              <a:rPr lang="en-US" dirty="0"/>
              <a:t>Velcro Brand Sticky Back Hook-and-Loop Fasteners 30 ft	$26.91</a:t>
            </a:r>
          </a:p>
          <a:p>
            <a:r>
              <a:rPr lang="en-US" dirty="0"/>
              <a:t>Adafruit HUZZAH ESP8266 breakout (8 count)		$79.60</a:t>
            </a:r>
          </a:p>
          <a:p>
            <a:r>
              <a:rPr lang="en-US" dirty="0"/>
              <a:t>FTDI USB Cable (2 count)				$35.90</a:t>
            </a:r>
          </a:p>
          <a:p>
            <a:r>
              <a:rPr lang="en-US" dirty="0"/>
              <a:t>Glad Cling Wrap (1 roll) 200 </a:t>
            </a:r>
            <a:r>
              <a:rPr lang="en-US" dirty="0" err="1"/>
              <a:t>sq</a:t>
            </a:r>
            <a:r>
              <a:rPr lang="en-US" dirty="0"/>
              <a:t> ft			$2.65</a:t>
            </a:r>
          </a:p>
          <a:p>
            <a:r>
              <a:rPr lang="en-US" dirty="0"/>
              <a:t>Total Cost						</a:t>
            </a:r>
            <a:r>
              <a:rPr lang="en-US"/>
              <a:t>$232.10</a:t>
            </a:r>
            <a:endParaRPr lang="en-US" dirty="0"/>
          </a:p>
        </p:txBody>
      </p:sp>
    </p:spTree>
    <p:extLst>
      <p:ext uri="{BB962C8B-B14F-4D97-AF65-F5344CB8AC3E}">
        <p14:creationId xmlns:p14="http://schemas.microsoft.com/office/powerpoint/2010/main" val="242001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382-0448-411E-ADD2-559683907CE7}"/>
              </a:ext>
            </a:extLst>
          </p:cNvPr>
          <p:cNvSpPr>
            <a:spLocks noGrp="1"/>
          </p:cNvSpPr>
          <p:nvPr>
            <p:ph type="title"/>
          </p:nvPr>
        </p:nvSpPr>
        <p:spPr>
          <a:xfrm>
            <a:off x="1141413" y="618518"/>
            <a:ext cx="9905998" cy="1478570"/>
          </a:xfrm>
        </p:spPr>
        <p:txBody>
          <a:bodyPr>
            <a:normAutofit/>
          </a:bodyPr>
          <a:lstStyle/>
          <a:p>
            <a:r>
              <a:rPr lang="en-US"/>
              <a:t>how it works</a:t>
            </a:r>
          </a:p>
        </p:txBody>
      </p:sp>
      <p:pic>
        <p:nvPicPr>
          <p:cNvPr id="4" name="Picture 3">
            <a:extLst>
              <a:ext uri="{FF2B5EF4-FFF2-40B4-BE49-F238E27FC236}">
                <a16:creationId xmlns:a16="http://schemas.microsoft.com/office/drawing/2014/main" id="{07A30D32-E301-4FD0-A394-8D9378210C98}"/>
              </a:ext>
            </a:extLst>
          </p:cNvPr>
          <p:cNvPicPr/>
          <p:nvPr/>
        </p:nvPicPr>
        <p:blipFill>
          <a:blip r:embed="rId3">
            <a:extLst>
              <a:ext uri="{28A0092B-C50C-407E-A947-70E740481C1C}">
                <a14:useLocalDpi xmlns:a14="http://schemas.microsoft.com/office/drawing/2010/main" val="0"/>
              </a:ext>
            </a:extLst>
          </a:blip>
          <a:stretch>
            <a:fillRect/>
          </a:stretch>
        </p:blipFill>
        <p:spPr>
          <a:xfrm>
            <a:off x="219918" y="1794076"/>
            <a:ext cx="6215605" cy="444540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4B238F35-1CDD-4C8B-BDBF-220FFAE44F55}"/>
              </a:ext>
            </a:extLst>
          </p:cNvPr>
          <p:cNvSpPr>
            <a:spLocks noGrp="1"/>
          </p:cNvSpPr>
          <p:nvPr>
            <p:ph idx="1"/>
          </p:nvPr>
        </p:nvSpPr>
        <p:spPr>
          <a:xfrm>
            <a:off x="6811289" y="1890672"/>
            <a:ext cx="4710683" cy="3541714"/>
          </a:xfrm>
        </p:spPr>
        <p:txBody>
          <a:bodyPr>
            <a:normAutofit/>
          </a:bodyPr>
          <a:lstStyle/>
          <a:p>
            <a:endParaRPr lang="en-US" dirty="0"/>
          </a:p>
        </p:txBody>
      </p:sp>
    </p:spTree>
    <p:extLst>
      <p:ext uri="{BB962C8B-B14F-4D97-AF65-F5344CB8AC3E}">
        <p14:creationId xmlns:p14="http://schemas.microsoft.com/office/powerpoint/2010/main" val="278815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16103352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B1D0-C9EE-4269-80E7-E1466F1D1D53}"/>
              </a:ext>
            </a:extLst>
          </p:cNvPr>
          <p:cNvSpPr>
            <a:spLocks noGrp="1"/>
          </p:cNvSpPr>
          <p:nvPr>
            <p:ph type="title"/>
          </p:nvPr>
        </p:nvSpPr>
        <p:spPr/>
        <p:txBody>
          <a:bodyPr/>
          <a:lstStyle/>
          <a:p>
            <a:r>
              <a:rPr lang="en-US" dirty="0"/>
              <a:t>Timeline</a:t>
            </a:r>
          </a:p>
        </p:txBody>
      </p:sp>
      <p:pic>
        <p:nvPicPr>
          <p:cNvPr id="5" name="Content Placeholder 4">
            <a:extLst>
              <a:ext uri="{FF2B5EF4-FFF2-40B4-BE49-F238E27FC236}">
                <a16:creationId xmlns:a16="http://schemas.microsoft.com/office/drawing/2014/main" id="{164C876D-1111-4314-BD17-28EDAF0B9207}"/>
              </a:ext>
            </a:extLst>
          </p:cNvPr>
          <p:cNvPicPr>
            <a:picLocks noGrp="1" noChangeAspect="1"/>
          </p:cNvPicPr>
          <p:nvPr>
            <p:ph idx="1"/>
          </p:nvPr>
        </p:nvPicPr>
        <p:blipFill>
          <a:blip r:embed="rId2"/>
          <a:stretch>
            <a:fillRect/>
          </a:stretch>
        </p:blipFill>
        <p:spPr>
          <a:xfrm>
            <a:off x="350952" y="2445352"/>
            <a:ext cx="11589604" cy="2690171"/>
          </a:xfrm>
        </p:spPr>
      </p:pic>
    </p:spTree>
    <p:extLst>
      <p:ext uri="{BB962C8B-B14F-4D97-AF65-F5344CB8AC3E}">
        <p14:creationId xmlns:p14="http://schemas.microsoft.com/office/powerpoint/2010/main" val="619789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0C15-C978-43AE-9B63-BB004BF3A973}"/>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AD7C4C7B-C492-4187-8C28-09729261AF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5620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8EA8-CCE9-446B-B1F5-58E0E3EA25BA}"/>
              </a:ext>
            </a:extLst>
          </p:cNvPr>
          <p:cNvSpPr>
            <a:spLocks noGrp="1"/>
          </p:cNvSpPr>
          <p:nvPr>
            <p:ph type="title"/>
          </p:nvPr>
        </p:nvSpPr>
        <p:spPr/>
        <p:txBody>
          <a:bodyPr/>
          <a:lstStyle/>
          <a:p>
            <a:r>
              <a:rPr lang="en-US" dirty="0"/>
              <a:t>Schedule Risks</a:t>
            </a:r>
          </a:p>
        </p:txBody>
      </p:sp>
      <p:sp>
        <p:nvSpPr>
          <p:cNvPr id="3" name="Content Placeholder 2">
            <a:extLst>
              <a:ext uri="{FF2B5EF4-FFF2-40B4-BE49-F238E27FC236}">
                <a16:creationId xmlns:a16="http://schemas.microsoft.com/office/drawing/2014/main" id="{A97F6D80-3EB0-4180-86D2-8404FF54B491}"/>
              </a:ext>
            </a:extLst>
          </p:cNvPr>
          <p:cNvSpPr>
            <a:spLocks noGrp="1"/>
          </p:cNvSpPr>
          <p:nvPr>
            <p:ph idx="1"/>
          </p:nvPr>
        </p:nvSpPr>
        <p:spPr/>
        <p:txBody>
          <a:bodyPr/>
          <a:lstStyle/>
          <a:p>
            <a:r>
              <a:rPr lang="en-US" dirty="0"/>
              <a:t>Development </a:t>
            </a:r>
          </a:p>
        </p:txBody>
      </p:sp>
    </p:spTree>
    <p:extLst>
      <p:ext uri="{BB962C8B-B14F-4D97-AF65-F5344CB8AC3E}">
        <p14:creationId xmlns:p14="http://schemas.microsoft.com/office/powerpoint/2010/main" val="405612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7AB486BF-58C1-4569-88F8-265CF9CE55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528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E50-4985-4B9F-80EA-971F19E12E8C}"/>
              </a:ext>
            </a:extLst>
          </p:cNvPr>
          <p:cNvSpPr>
            <a:spLocks noGrp="1"/>
          </p:cNvSpPr>
          <p:nvPr>
            <p:ph type="title"/>
          </p:nvPr>
        </p:nvSpPr>
        <p:spPr/>
        <p:txBody>
          <a:bodyPr/>
          <a:lstStyle/>
          <a:p>
            <a:r>
              <a:rPr lang="en-US" dirty="0"/>
              <a:t>Prototype Testing</a:t>
            </a:r>
          </a:p>
        </p:txBody>
      </p:sp>
      <p:sp>
        <p:nvSpPr>
          <p:cNvPr id="3" name="Content Placeholder 2">
            <a:extLst>
              <a:ext uri="{FF2B5EF4-FFF2-40B4-BE49-F238E27FC236}">
                <a16:creationId xmlns:a16="http://schemas.microsoft.com/office/drawing/2014/main" id="{BC1D741B-52DC-47D7-8C9B-3EE2BB6F94FC}"/>
              </a:ext>
            </a:extLst>
          </p:cNvPr>
          <p:cNvSpPr>
            <a:spLocks noGrp="1"/>
          </p:cNvSpPr>
          <p:nvPr>
            <p:ph idx="1"/>
          </p:nvPr>
        </p:nvSpPr>
        <p:spPr/>
        <p:txBody>
          <a:bodyPr/>
          <a:lstStyle/>
          <a:p>
            <a:r>
              <a:rPr lang="en-US" dirty="0"/>
              <a:t>Facilities &amp; Hardware</a:t>
            </a:r>
          </a:p>
        </p:txBody>
      </p:sp>
    </p:spTree>
    <p:extLst>
      <p:ext uri="{BB962C8B-B14F-4D97-AF65-F5344CB8AC3E}">
        <p14:creationId xmlns:p14="http://schemas.microsoft.com/office/powerpoint/2010/main" val="228351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B958-E8E9-449D-A829-5D90DDCA1AC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61F2EDF-342C-4F58-9A63-5BA8D65ED54B}"/>
              </a:ext>
            </a:extLst>
          </p:cNvPr>
          <p:cNvSpPr>
            <a:spLocks noGrp="1"/>
          </p:cNvSpPr>
          <p:nvPr>
            <p:ph idx="1"/>
          </p:nvPr>
        </p:nvSpPr>
        <p:spPr/>
        <p:txBody>
          <a:bodyPr>
            <a:normAutofit fontScale="85000" lnSpcReduction="20000"/>
          </a:bodyPr>
          <a:lstStyle/>
          <a:p>
            <a:r>
              <a:rPr lang="en-US" dirty="0"/>
              <a:t>Introduction</a:t>
            </a:r>
          </a:p>
          <a:p>
            <a:r>
              <a:rPr lang="en-US" dirty="0"/>
              <a:t>Description</a:t>
            </a:r>
          </a:p>
          <a:p>
            <a:r>
              <a:rPr lang="en-US" dirty="0"/>
              <a:t>Requirements</a:t>
            </a:r>
          </a:p>
          <a:p>
            <a:r>
              <a:rPr lang="en-US" dirty="0"/>
              <a:t>Constraints</a:t>
            </a:r>
          </a:p>
          <a:p>
            <a:r>
              <a:rPr lang="en-US" dirty="0"/>
              <a:t>Standards</a:t>
            </a:r>
          </a:p>
          <a:p>
            <a:r>
              <a:rPr lang="en-US" dirty="0"/>
              <a:t>Hardware Components</a:t>
            </a:r>
          </a:p>
          <a:p>
            <a:r>
              <a:rPr lang="en-US" dirty="0"/>
              <a:t>Software Components</a:t>
            </a:r>
          </a:p>
          <a:p>
            <a:r>
              <a:rPr lang="en-US" dirty="0"/>
              <a:t>Shopping List</a:t>
            </a:r>
          </a:p>
          <a:p>
            <a:endParaRPr lang="en-US" dirty="0"/>
          </a:p>
        </p:txBody>
      </p:sp>
    </p:spTree>
    <p:extLst>
      <p:ext uri="{BB962C8B-B14F-4D97-AF65-F5344CB8AC3E}">
        <p14:creationId xmlns:p14="http://schemas.microsoft.com/office/powerpoint/2010/main" val="212655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50AF-12C1-4B7B-AF0D-537DB1CBEFA7}"/>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4D237477-B566-4D7F-98B3-201697B3DDCA}"/>
              </a:ext>
            </a:extLst>
          </p:cNvPr>
          <p:cNvSpPr>
            <a:spLocks noGrp="1"/>
          </p:cNvSpPr>
          <p:nvPr>
            <p:ph idx="1"/>
          </p:nvPr>
        </p:nvSpPr>
        <p:spPr/>
        <p:txBody>
          <a:bodyPr/>
          <a:lstStyle/>
          <a:p>
            <a:r>
              <a:rPr lang="en-US" dirty="0"/>
              <a:t>Facilities &amp; Hardware</a:t>
            </a:r>
          </a:p>
        </p:txBody>
      </p:sp>
    </p:spTree>
    <p:extLst>
      <p:ext uri="{BB962C8B-B14F-4D97-AF65-F5344CB8AC3E}">
        <p14:creationId xmlns:p14="http://schemas.microsoft.com/office/powerpoint/2010/main" val="840374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4C3F-93C2-43C1-9724-F924D9421B14}"/>
              </a:ext>
            </a:extLst>
          </p:cNvPr>
          <p:cNvSpPr>
            <a:spLocks noGrp="1"/>
          </p:cNvSpPr>
          <p:nvPr>
            <p:ph type="title"/>
          </p:nvPr>
        </p:nvSpPr>
        <p:spPr/>
        <p:txBody>
          <a:bodyPr/>
          <a:lstStyle/>
          <a:p>
            <a:r>
              <a:rPr lang="en-US" dirty="0"/>
              <a:t>Safety Risks</a:t>
            </a:r>
          </a:p>
        </p:txBody>
      </p:sp>
      <p:sp>
        <p:nvSpPr>
          <p:cNvPr id="3" name="Content Placeholder 2">
            <a:extLst>
              <a:ext uri="{FF2B5EF4-FFF2-40B4-BE49-F238E27FC236}">
                <a16:creationId xmlns:a16="http://schemas.microsoft.com/office/drawing/2014/main" id="{C4B0EABB-9146-47B4-93E7-3DBC7A0F0D38}"/>
              </a:ext>
            </a:extLst>
          </p:cNvPr>
          <p:cNvSpPr>
            <a:spLocks noGrp="1"/>
          </p:cNvSpPr>
          <p:nvPr>
            <p:ph idx="1"/>
          </p:nvPr>
        </p:nvSpPr>
        <p:spPr/>
        <p:txBody>
          <a:bodyPr/>
          <a:lstStyle/>
          <a:p>
            <a:r>
              <a:rPr lang="en-US" dirty="0"/>
              <a:t>Every component is commercial and thus has been tested and approved by the IEC 61508 electronics safety standard</a:t>
            </a:r>
          </a:p>
          <a:p>
            <a:r>
              <a:rPr lang="en-US" dirty="0"/>
              <a:t>The final product will be tested by UL60335 safety standard for household appliances.</a:t>
            </a:r>
          </a:p>
          <a:p>
            <a:endParaRPr lang="en-US" dirty="0"/>
          </a:p>
        </p:txBody>
      </p:sp>
    </p:spTree>
    <p:extLst>
      <p:ext uri="{BB962C8B-B14F-4D97-AF65-F5344CB8AC3E}">
        <p14:creationId xmlns:p14="http://schemas.microsoft.com/office/powerpoint/2010/main" val="2160792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BBB-C739-47E9-9BD7-736905F70067}"/>
              </a:ext>
            </a:extLst>
          </p:cNvPr>
          <p:cNvSpPr>
            <a:spLocks noGrp="1"/>
          </p:cNvSpPr>
          <p:nvPr>
            <p:ph type="title"/>
          </p:nvPr>
        </p:nvSpPr>
        <p:spPr/>
        <p:txBody>
          <a:bodyPr/>
          <a:lstStyle/>
          <a:p>
            <a:r>
              <a:rPr lang="en-US" dirty="0"/>
              <a:t>Security Risks</a:t>
            </a:r>
          </a:p>
        </p:txBody>
      </p:sp>
      <p:sp>
        <p:nvSpPr>
          <p:cNvPr id="3" name="Content Placeholder 2">
            <a:extLst>
              <a:ext uri="{FF2B5EF4-FFF2-40B4-BE49-F238E27FC236}">
                <a16:creationId xmlns:a16="http://schemas.microsoft.com/office/drawing/2014/main" id="{A0D3E5FC-964F-4B97-9238-76CFC5C2BEA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87096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8821-8277-4046-B708-E6E0C98271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BF0CFC8-28D0-4335-A8AD-8C3147869F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8888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00F2-C264-440A-9088-3C25AE8125D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A08E954-9A00-4797-AE27-C7DA8F59A9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2570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76F-A1CC-449F-8055-C2E7758F3A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12ED39-6293-44E2-9034-D47FC126E7B9}"/>
              </a:ext>
            </a:extLst>
          </p:cNvPr>
          <p:cNvSpPr>
            <a:spLocks noGrp="1"/>
          </p:cNvSpPr>
          <p:nvPr>
            <p:ph idx="1"/>
          </p:nvPr>
        </p:nvSpPr>
        <p:spPr/>
        <p:txBody>
          <a:bodyPr>
            <a:normAutofit fontScale="85000" lnSpcReduction="20000"/>
          </a:bodyPr>
          <a:lstStyle/>
          <a:p>
            <a:r>
              <a:rPr lang="en-US" dirty="0"/>
              <a:t>How it Works</a:t>
            </a:r>
          </a:p>
          <a:p>
            <a:r>
              <a:rPr lang="en-US" dirty="0"/>
              <a:t>Timeline</a:t>
            </a:r>
          </a:p>
          <a:p>
            <a:r>
              <a:rPr lang="en-US" dirty="0"/>
              <a:t>Milestones</a:t>
            </a:r>
          </a:p>
          <a:p>
            <a:r>
              <a:rPr lang="en-US" dirty="0"/>
              <a:t>Test Plan</a:t>
            </a:r>
          </a:p>
          <a:p>
            <a:r>
              <a:rPr lang="en-US" dirty="0"/>
              <a:t>Safety Risks</a:t>
            </a:r>
          </a:p>
          <a:p>
            <a:r>
              <a:rPr lang="en-US" dirty="0"/>
              <a:t>Security Risks</a:t>
            </a:r>
          </a:p>
          <a:p>
            <a:r>
              <a:rPr lang="en-US" dirty="0"/>
              <a:t>Summary</a:t>
            </a:r>
          </a:p>
          <a:p>
            <a:r>
              <a:rPr lang="en-US" dirty="0"/>
              <a:t>Questions</a:t>
            </a:r>
          </a:p>
          <a:p>
            <a:endParaRPr lang="en-US" dirty="0"/>
          </a:p>
        </p:txBody>
      </p:sp>
    </p:spTree>
    <p:extLst>
      <p:ext uri="{BB962C8B-B14F-4D97-AF65-F5344CB8AC3E}">
        <p14:creationId xmlns:p14="http://schemas.microsoft.com/office/powerpoint/2010/main" val="203501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36F-7355-496B-B12C-FD6E572E7C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51E5-547B-4208-B0B8-E40827995CA7}"/>
              </a:ext>
            </a:extLst>
          </p:cNvPr>
          <p:cNvSpPr>
            <a:spLocks noGrp="1"/>
          </p:cNvSpPr>
          <p:nvPr>
            <p:ph idx="1"/>
          </p:nvPr>
        </p:nvSpPr>
        <p:spPr>
          <a:xfrm>
            <a:off x="1141412" y="2249487"/>
            <a:ext cx="9905999" cy="2939201"/>
          </a:xfrm>
        </p:spPr>
        <p:txBody>
          <a:bodyPr>
            <a:normAutofit fontScale="47500" lnSpcReduction="20000"/>
          </a:bodyPr>
          <a:lstStyle/>
          <a:p>
            <a:r>
              <a:rPr lang="en-US" sz="3800" dirty="0"/>
              <a:t>People tend to forget things every day when they get out of their home, such as phones, keys, wallets, etc. </a:t>
            </a:r>
          </a:p>
          <a:p>
            <a:r>
              <a:rPr lang="en-US" sz="3800" dirty="0"/>
              <a:t>The goal is to help people to remember what they have forgotten (physical objects are included). According to F. Chen et al “A smart reminding mechanism is designed to remind the user what he or she has forgotten to bring along when leaving home for work or school” [1, p1]. </a:t>
            </a:r>
          </a:p>
          <a:p>
            <a:r>
              <a:rPr lang="en-US" sz="3800" dirty="0"/>
              <a:t>These kind of reminder systems play an important role for assisted living solutions that enable people to remain independent in their home. According to F. </a:t>
            </a:r>
            <a:r>
              <a:rPr lang="en-US" sz="3800" dirty="0" err="1"/>
              <a:t>Ghorbel</a:t>
            </a:r>
            <a:r>
              <a:rPr lang="en-US" sz="3800" dirty="0"/>
              <a:t> et al “The main problem, especially for those who live alone, is performing the basic everyday activities e.g., taking medicines on time, joining their family” [2, p1].</a:t>
            </a:r>
          </a:p>
        </p:txBody>
      </p:sp>
      <p:sp>
        <p:nvSpPr>
          <p:cNvPr id="4" name="TextBox 3">
            <a:extLst>
              <a:ext uri="{FF2B5EF4-FFF2-40B4-BE49-F238E27FC236}">
                <a16:creationId xmlns:a16="http://schemas.microsoft.com/office/drawing/2014/main" id="{BA4FFC03-2494-4742-8409-93CB49BE78A9}"/>
              </a:ext>
            </a:extLst>
          </p:cNvPr>
          <p:cNvSpPr txBox="1"/>
          <p:nvPr/>
        </p:nvSpPr>
        <p:spPr>
          <a:xfrm>
            <a:off x="1141413" y="5550195"/>
            <a:ext cx="10086568" cy="954107"/>
          </a:xfrm>
          <a:prstGeom prst="rect">
            <a:avLst/>
          </a:prstGeom>
          <a:noFill/>
        </p:spPr>
        <p:txBody>
          <a:bodyPr wrap="square" rtlCol="0">
            <a:spAutoFit/>
          </a:bodyPr>
          <a:lstStyle/>
          <a:p>
            <a:endParaRPr lang="en-US" dirty="0"/>
          </a:p>
          <a:p>
            <a:r>
              <a:rPr lang="en-US" sz="1000" i="1" dirty="0"/>
              <a:t>[1] F. Chen, H. Hsu and N. Lee, “An RFID-Based Reminder System for Smart Home,” international Conference on Advanced Information Networking and Applications, 2011. </a:t>
            </a:r>
            <a:endParaRPr lang="en-US" sz="1000" dirty="0"/>
          </a:p>
          <a:p>
            <a:r>
              <a:rPr lang="en-US" sz="1000" i="1" dirty="0"/>
              <a:t>[2] F. </a:t>
            </a:r>
            <a:r>
              <a:rPr lang="en-US" sz="1000" i="1" dirty="0" err="1"/>
              <a:t>Ghorbel</a:t>
            </a:r>
            <a:r>
              <a:rPr lang="en-US" sz="1000" i="1" dirty="0"/>
              <a:t>, N. </a:t>
            </a:r>
            <a:r>
              <a:rPr lang="en-US" sz="1000" i="1" dirty="0" err="1"/>
              <a:t>Ellouze</a:t>
            </a:r>
            <a:r>
              <a:rPr lang="en-US" sz="1000" i="1" dirty="0"/>
              <a:t>, E. </a:t>
            </a:r>
            <a:r>
              <a:rPr lang="en-US" sz="1000" i="1" dirty="0" err="1"/>
              <a:t>Metais</a:t>
            </a:r>
            <a:r>
              <a:rPr lang="en-US" sz="1000" i="1" dirty="0"/>
              <a:t>, F. Hamdi and F. </a:t>
            </a:r>
            <a:r>
              <a:rPr lang="en-US" sz="1000" i="1" dirty="0" err="1"/>
              <a:t>Gargouri</a:t>
            </a:r>
            <a:r>
              <a:rPr lang="en-US" sz="1000" i="1" dirty="0"/>
              <a:t>, “</a:t>
            </a:r>
            <a:r>
              <a:rPr lang="en-US" sz="1000" i="1" dirty="0" err="1"/>
              <a:t>MEMO_Calendring</a:t>
            </a:r>
            <a:r>
              <a:rPr lang="en-US" sz="1000" i="1" dirty="0"/>
              <a:t>: a smart reminder for Alzheimer’s disease patients,” university of Sfax, February 2017.</a:t>
            </a:r>
            <a:endParaRPr lang="en-US" sz="1000" dirty="0"/>
          </a:p>
          <a:p>
            <a:endParaRPr lang="en-US" dirty="0"/>
          </a:p>
        </p:txBody>
      </p:sp>
    </p:spTree>
    <p:extLst>
      <p:ext uri="{BB962C8B-B14F-4D97-AF65-F5344CB8AC3E}">
        <p14:creationId xmlns:p14="http://schemas.microsoft.com/office/powerpoint/2010/main" val="12151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8587-8578-42CA-A5CB-9BBE45016F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444DD2-6010-402C-8B28-55B8440FC378}"/>
              </a:ext>
            </a:extLst>
          </p:cNvPr>
          <p:cNvSpPr>
            <a:spLocks noGrp="1"/>
          </p:cNvSpPr>
          <p:nvPr>
            <p:ph idx="1"/>
          </p:nvPr>
        </p:nvSpPr>
        <p:spPr/>
        <p:txBody>
          <a:bodyPr>
            <a:normAutofit fontScale="70000" lnSpcReduction="20000"/>
          </a:bodyPr>
          <a:lstStyle/>
          <a:p>
            <a:r>
              <a:rPr lang="en-US" dirty="0"/>
              <a:t>RFID (Radio Frequency Identification)</a:t>
            </a:r>
          </a:p>
          <a:p>
            <a:pPr lvl="1"/>
            <a:r>
              <a:rPr lang="en-US" dirty="0"/>
              <a:t>According to H. Hsu et all “When the front door is open, the RFID reader is triggered to read the nearby tags and send their ID numbers to the server. The maximum detection distance should be set at around 1 meter” [1, p4]. The RFID does not just remind people, but it also senses objects by name. When people leave home, RFID checks objects that leave in a bag or by hand to see if it is forgotten. It is a smart reminder which has an easy way to record objects that the user takes out. </a:t>
            </a:r>
          </a:p>
          <a:p>
            <a:pPr lvl="1"/>
            <a:endParaRPr lang="en-US" dirty="0"/>
          </a:p>
          <a:p>
            <a:r>
              <a:rPr lang="en-US" dirty="0" err="1"/>
              <a:t>MedRem</a:t>
            </a:r>
            <a:r>
              <a:rPr lang="en-US" dirty="0"/>
              <a:t> (medication reminder)</a:t>
            </a:r>
          </a:p>
          <a:p>
            <a:pPr lvl="1"/>
            <a:r>
              <a:rPr lang="en-US" dirty="0"/>
              <a:t>an automatic tracker that can identify track tags attached to objects. This technology can track the location of objects that are forgotten. </a:t>
            </a:r>
          </a:p>
          <a:p>
            <a:pPr lvl="1"/>
            <a:r>
              <a:rPr lang="en-US" dirty="0"/>
              <a:t>It depends on history data that the reminder system analyzes to know what the user should bring along on that specific time or day. In </a:t>
            </a:r>
            <a:r>
              <a:rPr lang="en-US" dirty="0" err="1"/>
              <a:t>MedRem</a:t>
            </a:r>
            <a:r>
              <a:rPr lang="en-US" dirty="0"/>
              <a:t>, according to M. </a:t>
            </a:r>
            <a:r>
              <a:rPr lang="en-US" dirty="0" err="1"/>
              <a:t>Mondol</a:t>
            </a:r>
            <a:r>
              <a:rPr lang="en-US" dirty="0"/>
              <a:t> et all “To provide an alert, </a:t>
            </a:r>
            <a:r>
              <a:rPr lang="en-US" dirty="0" err="1"/>
              <a:t>MedRem</a:t>
            </a:r>
            <a:r>
              <a:rPr lang="en-US" dirty="0"/>
              <a:t> vibrates the device. Since the device is attached to the wrist, the user gets the alert while the device is worn” [2, p4].</a:t>
            </a:r>
          </a:p>
        </p:txBody>
      </p:sp>
      <p:sp>
        <p:nvSpPr>
          <p:cNvPr id="4" name="TextBox 3">
            <a:extLst>
              <a:ext uri="{FF2B5EF4-FFF2-40B4-BE49-F238E27FC236}">
                <a16:creationId xmlns:a16="http://schemas.microsoft.com/office/drawing/2014/main" id="{4C11E7DD-7996-4956-A30A-3C4A1EA97B42}"/>
              </a:ext>
            </a:extLst>
          </p:cNvPr>
          <p:cNvSpPr txBox="1"/>
          <p:nvPr/>
        </p:nvSpPr>
        <p:spPr>
          <a:xfrm>
            <a:off x="1141413" y="6145619"/>
            <a:ext cx="9905998" cy="677108"/>
          </a:xfrm>
          <a:prstGeom prst="rect">
            <a:avLst/>
          </a:prstGeom>
          <a:noFill/>
        </p:spPr>
        <p:txBody>
          <a:bodyPr wrap="square" rtlCol="0">
            <a:spAutoFit/>
          </a:bodyPr>
          <a:lstStyle/>
          <a:p>
            <a:r>
              <a:rPr lang="en-US" sz="1000" i="1" dirty="0"/>
              <a:t>[1] H. Hsu, C. Lee, J. Hung and T. Shih, “Smart Object reminders with RFID and mobile technologies,” Mobile Information System., vol.27, 2011.</a:t>
            </a:r>
            <a:endParaRPr lang="en-US" sz="1000" dirty="0"/>
          </a:p>
          <a:p>
            <a:r>
              <a:rPr lang="en-US" sz="1000" i="1" dirty="0"/>
              <a:t>[2] </a:t>
            </a:r>
            <a:r>
              <a:rPr lang="en-US" sz="1000" i="1" dirty="0" err="1"/>
              <a:t>M.Mondol</a:t>
            </a:r>
            <a:r>
              <a:rPr lang="en-US" sz="1000" i="1" dirty="0"/>
              <a:t>, </a:t>
            </a:r>
            <a:r>
              <a:rPr lang="en-US" sz="1000" i="1" dirty="0" err="1"/>
              <a:t>I.Emi</a:t>
            </a:r>
            <a:r>
              <a:rPr lang="en-US" sz="1000" i="1" dirty="0"/>
              <a:t> and </a:t>
            </a:r>
            <a:r>
              <a:rPr lang="en-US" sz="1000" i="1" dirty="0" err="1"/>
              <a:t>J.Stankovic</a:t>
            </a:r>
            <a:r>
              <a:rPr lang="en-US" sz="1000" i="1" dirty="0"/>
              <a:t>, “</a:t>
            </a:r>
            <a:r>
              <a:rPr lang="en-US" sz="1000" i="1" dirty="0" err="1"/>
              <a:t>MedRem</a:t>
            </a:r>
            <a:r>
              <a:rPr lang="en-US" sz="1000" i="1" dirty="0"/>
              <a:t>: an Interactive Medication Reminder and Tracking System on Wrist Devices,” university of Virginia, October 2016.</a:t>
            </a:r>
            <a:endParaRPr lang="en-US" sz="1000" dirty="0"/>
          </a:p>
          <a:p>
            <a:endParaRPr lang="en-US" dirty="0"/>
          </a:p>
        </p:txBody>
      </p:sp>
    </p:spTree>
    <p:extLst>
      <p:ext uri="{BB962C8B-B14F-4D97-AF65-F5344CB8AC3E}">
        <p14:creationId xmlns:p14="http://schemas.microsoft.com/office/powerpoint/2010/main" val="387941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436F-19B2-44F7-8FDC-D88BD0BB3C8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918430A-4685-4F45-A8F8-6E2ABA7DAF2A}"/>
              </a:ext>
            </a:extLst>
          </p:cNvPr>
          <p:cNvSpPr>
            <a:spLocks noGrp="1"/>
          </p:cNvSpPr>
          <p:nvPr>
            <p:ph idx="1"/>
          </p:nvPr>
        </p:nvSpPr>
        <p:spPr/>
        <p:txBody>
          <a:bodyPr/>
          <a:lstStyle/>
          <a:p>
            <a:r>
              <a:rPr lang="en-US" dirty="0"/>
              <a:t>The solution we as a group come up with is to create a tracker connected to an application that will be the user access way to the tracker. </a:t>
            </a:r>
          </a:p>
          <a:p>
            <a:r>
              <a:rPr lang="en-US" dirty="0"/>
              <a:t>Household tracker that can keep track of the location of household objects. </a:t>
            </a:r>
          </a:p>
          <a:p>
            <a:r>
              <a:rPr lang="en-US" dirty="0"/>
              <a:t>The tracker can be attached and removed from household objects manually and without extra tools. </a:t>
            </a:r>
          </a:p>
          <a:p>
            <a:r>
              <a:rPr lang="en-US" dirty="0"/>
              <a:t>Tracker connects and syncs with application using Wi-Fi to interface with the user.</a:t>
            </a:r>
          </a:p>
        </p:txBody>
      </p:sp>
    </p:spTree>
    <p:extLst>
      <p:ext uri="{BB962C8B-B14F-4D97-AF65-F5344CB8AC3E}">
        <p14:creationId xmlns:p14="http://schemas.microsoft.com/office/powerpoint/2010/main" val="191564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8569842" y="2249487"/>
            <a:ext cx="3051544" cy="3541714"/>
          </a:xfrm>
        </p:spPr>
        <p:txBody>
          <a:bodyPr>
            <a:normAutofit fontScale="70000" lnSpcReduction="20000"/>
          </a:bodyPr>
          <a:lstStyle/>
          <a:p>
            <a:r>
              <a:rPr lang="en-US" dirty="0"/>
              <a:t>IEEE – Institute </a:t>
            </a:r>
            <a:br>
              <a:rPr lang="en-US" dirty="0"/>
            </a:br>
            <a:r>
              <a:rPr lang="en-US" dirty="0"/>
              <a:t>of Electrical </a:t>
            </a:r>
            <a:br>
              <a:rPr lang="en-US" dirty="0"/>
            </a:br>
            <a:r>
              <a:rPr lang="en-US" dirty="0"/>
              <a:t>and Electronics </a:t>
            </a:r>
            <a:br>
              <a:rPr lang="en-US" dirty="0"/>
            </a:br>
            <a:r>
              <a:rPr lang="en-US" dirty="0"/>
              <a:t>Engineers</a:t>
            </a:r>
          </a:p>
          <a:p>
            <a:r>
              <a:rPr lang="en-US" dirty="0"/>
              <a:t>SPI – Society </a:t>
            </a:r>
            <a:br>
              <a:rPr lang="en-US" dirty="0"/>
            </a:br>
            <a:r>
              <a:rPr lang="en-US" dirty="0"/>
              <a:t>of the </a:t>
            </a:r>
            <a:br>
              <a:rPr lang="en-US" dirty="0"/>
            </a:br>
            <a:r>
              <a:rPr lang="en-US" dirty="0"/>
              <a:t>Plastics </a:t>
            </a:r>
            <a:br>
              <a:rPr lang="en-US" dirty="0"/>
            </a:br>
            <a:r>
              <a:rPr lang="en-US" dirty="0"/>
              <a:t>Industry</a:t>
            </a:r>
          </a:p>
          <a:p>
            <a:r>
              <a:rPr lang="en-US" dirty="0"/>
              <a:t>ANSI – American </a:t>
            </a:r>
            <a:br>
              <a:rPr lang="en-US" dirty="0"/>
            </a:br>
            <a:r>
              <a:rPr lang="en-US" dirty="0"/>
              <a:t>National </a:t>
            </a:r>
            <a:br>
              <a:rPr lang="en-US" dirty="0"/>
            </a:br>
            <a:r>
              <a:rPr lang="en-US" dirty="0"/>
              <a:t>Standards </a:t>
            </a:r>
            <a:br>
              <a:rPr lang="en-US" dirty="0"/>
            </a:br>
            <a:r>
              <a:rPr lang="en-US" dirty="0"/>
              <a:t>Institute</a:t>
            </a:r>
          </a:p>
          <a:p>
            <a:pPr algn="r"/>
            <a:endParaRPr lang="en-US" dirty="0"/>
          </a:p>
        </p:txBody>
      </p:sp>
      <p:graphicFrame>
        <p:nvGraphicFramePr>
          <p:cNvPr id="6" name="Table 5">
            <a:extLst>
              <a:ext uri="{FF2B5EF4-FFF2-40B4-BE49-F238E27FC236}">
                <a16:creationId xmlns:a16="http://schemas.microsoft.com/office/drawing/2014/main" id="{82F980D4-F470-494D-B417-093D62A62721}"/>
              </a:ext>
            </a:extLst>
          </p:cNvPr>
          <p:cNvGraphicFramePr>
            <a:graphicFrameLocks noGrp="1"/>
          </p:cNvGraphicFramePr>
          <p:nvPr>
            <p:extLst/>
          </p:nvPr>
        </p:nvGraphicFramePr>
        <p:xfrm>
          <a:off x="1141414" y="1828800"/>
          <a:ext cx="7215978" cy="4410680"/>
        </p:xfrm>
        <a:graphic>
          <a:graphicData uri="http://schemas.openxmlformats.org/drawingml/2006/table">
            <a:tbl>
              <a:tblPr firstRow="1" firstCol="1" bandRow="1">
                <a:tableStyleId>{5C22544A-7EE6-4342-B048-85BDC9FD1C3A}</a:tableStyleId>
              </a:tblPr>
              <a:tblGrid>
                <a:gridCol w="770325">
                  <a:extLst>
                    <a:ext uri="{9D8B030D-6E8A-4147-A177-3AD203B41FA5}">
                      <a16:colId xmlns:a16="http://schemas.microsoft.com/office/drawing/2014/main" val="1547274323"/>
                    </a:ext>
                  </a:extLst>
                </a:gridCol>
                <a:gridCol w="709416">
                  <a:extLst>
                    <a:ext uri="{9D8B030D-6E8A-4147-A177-3AD203B41FA5}">
                      <a16:colId xmlns:a16="http://schemas.microsoft.com/office/drawing/2014/main" val="348063502"/>
                    </a:ext>
                  </a:extLst>
                </a:gridCol>
                <a:gridCol w="5736237">
                  <a:extLst>
                    <a:ext uri="{9D8B030D-6E8A-4147-A177-3AD203B41FA5}">
                      <a16:colId xmlns:a16="http://schemas.microsoft.com/office/drawing/2014/main" val="2717712179"/>
                    </a:ext>
                  </a:extLst>
                </a:gridCol>
              </a:tblGrid>
              <a:tr h="199595">
                <a:tc>
                  <a:txBody>
                    <a:bodyPr/>
                    <a:lstStyle/>
                    <a:p>
                      <a:pPr marL="0" marR="0" algn="ctr">
                        <a:lnSpc>
                          <a:spcPct val="107000"/>
                        </a:lnSpc>
                        <a:spcBef>
                          <a:spcPts val="0"/>
                        </a:spcBef>
                        <a:spcAft>
                          <a:spcPts val="0"/>
                        </a:spcAft>
                      </a:pPr>
                      <a:r>
                        <a:rPr lang="en-US" sz="800">
                          <a:effectLst/>
                        </a:rPr>
                        <a:t>Req No.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Obj No.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Requirement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720610073"/>
                  </a:ext>
                </a:extLst>
              </a:tr>
              <a:tr h="199595">
                <a:tc>
                  <a:txBody>
                    <a:bodyPr/>
                    <a:lstStyle/>
                    <a:p>
                      <a:pPr marL="0" marR="0" algn="ctr">
                        <a:lnSpc>
                          <a:spcPct val="107000"/>
                        </a:lnSpc>
                        <a:spcBef>
                          <a:spcPts val="0"/>
                        </a:spcBef>
                        <a:spcAft>
                          <a:spcPts val="0"/>
                        </a:spcAft>
                      </a:pPr>
                      <a:r>
                        <a:rPr lang="en-US" sz="800">
                          <a:effectLst/>
                        </a:rPr>
                        <a:t>1.0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comply with IEEE 802.11 communication standard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79493091"/>
                  </a:ext>
                </a:extLst>
              </a:tr>
              <a:tr h="199595">
                <a:tc>
                  <a:txBody>
                    <a:bodyPr/>
                    <a:lstStyle/>
                    <a:p>
                      <a:pPr marL="0" marR="0" algn="ctr">
                        <a:lnSpc>
                          <a:spcPct val="107000"/>
                        </a:lnSpc>
                        <a:spcBef>
                          <a:spcPts val="0"/>
                        </a:spcBef>
                        <a:spcAft>
                          <a:spcPts val="0"/>
                        </a:spcAft>
                      </a:pPr>
                      <a:r>
                        <a:rPr lang="en-US" sz="800">
                          <a:effectLst/>
                        </a:rPr>
                        <a:t>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use an open source positioning system over Wi-Fi</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52573076"/>
                  </a:ext>
                </a:extLst>
              </a:tr>
              <a:tr h="199595">
                <a:tc>
                  <a:txBody>
                    <a:bodyPr/>
                    <a:lstStyle/>
                    <a:p>
                      <a:pPr marL="0" marR="0" algn="ctr">
                        <a:lnSpc>
                          <a:spcPct val="107000"/>
                        </a:lnSpc>
                        <a:spcBef>
                          <a:spcPts val="0"/>
                        </a:spcBef>
                        <a:spcAft>
                          <a:spcPts val="0"/>
                        </a:spcAft>
                      </a:pPr>
                      <a:r>
                        <a:rPr lang="en-US" sz="800">
                          <a:effectLst/>
                        </a:rPr>
                        <a:t>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communicate with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1004595"/>
                  </a:ext>
                </a:extLst>
              </a:tr>
              <a:tr h="197829">
                <a:tc>
                  <a:txBody>
                    <a:bodyPr/>
                    <a:lstStyle/>
                    <a:p>
                      <a:pPr marL="0" marR="0" algn="ctr">
                        <a:lnSpc>
                          <a:spcPct val="107000"/>
                        </a:lnSpc>
                        <a:spcBef>
                          <a:spcPts val="0"/>
                        </a:spcBef>
                        <a:spcAft>
                          <a:spcPts val="0"/>
                        </a:spcAft>
                      </a:pPr>
                      <a:r>
                        <a:rPr lang="en-US" sz="800">
                          <a:effectLst/>
                        </a:rPr>
                        <a:t>4.0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adhere to surfaces that meet SPI standards A-3, B-1, B-2, B-3, C-1, C-2, C-3 for molded plastic with Velcro© pads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33334919"/>
                  </a:ext>
                </a:extLst>
              </a:tr>
              <a:tr h="194912">
                <a:tc>
                  <a:txBody>
                    <a:bodyPr/>
                    <a:lstStyle/>
                    <a:p>
                      <a:pPr marL="0" marR="0" algn="ctr">
                        <a:lnSpc>
                          <a:spcPct val="107000"/>
                        </a:lnSpc>
                        <a:spcBef>
                          <a:spcPts val="0"/>
                        </a:spcBef>
                        <a:spcAft>
                          <a:spcPts val="0"/>
                        </a:spcAft>
                      </a:pPr>
                      <a:r>
                        <a:rPr lang="en-US" sz="800">
                          <a:effectLst/>
                        </a:rPr>
                        <a:t>5.0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contain an attached LED light that conforms to ANSI C82.16-2015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6652148"/>
                  </a:ext>
                </a:extLst>
              </a:tr>
              <a:tr h="199595">
                <a:tc>
                  <a:txBody>
                    <a:bodyPr/>
                    <a:lstStyle/>
                    <a:p>
                      <a:pPr marL="0" marR="0" algn="ctr">
                        <a:lnSpc>
                          <a:spcPct val="107000"/>
                        </a:lnSpc>
                        <a:spcBef>
                          <a:spcPts val="0"/>
                        </a:spcBef>
                        <a:spcAft>
                          <a:spcPts val="0"/>
                        </a:spcAft>
                      </a:pPr>
                      <a:r>
                        <a:rPr lang="en-US" sz="800">
                          <a:effectLst/>
                        </a:rPr>
                        <a:t>6.0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include a mobile application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30226902"/>
                  </a:ext>
                </a:extLst>
              </a:tr>
              <a:tr h="201055">
                <a:tc>
                  <a:txBody>
                    <a:bodyPr/>
                    <a:lstStyle/>
                    <a:p>
                      <a:pPr marL="0" marR="0" algn="ctr">
                        <a:lnSpc>
                          <a:spcPct val="107000"/>
                        </a:lnSpc>
                        <a:spcBef>
                          <a:spcPts val="0"/>
                        </a:spcBef>
                        <a:spcAft>
                          <a:spcPts val="0"/>
                        </a:spcAft>
                      </a:pPr>
                      <a:r>
                        <a:rPr lang="en-US" sz="800">
                          <a:effectLst/>
                        </a:rPr>
                        <a:t>7.0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be usable on a mobile device running Android 4.4 or newer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80002616"/>
                  </a:ext>
                </a:extLst>
              </a:tr>
              <a:tr h="194912">
                <a:tc>
                  <a:txBody>
                    <a:bodyPr/>
                    <a:lstStyle/>
                    <a:p>
                      <a:pPr marL="0" marR="0" algn="ctr">
                        <a:lnSpc>
                          <a:spcPct val="107000"/>
                        </a:lnSpc>
                        <a:spcBef>
                          <a:spcPts val="0"/>
                        </a:spcBef>
                        <a:spcAft>
                          <a:spcPts val="0"/>
                        </a:spcAft>
                      </a:pPr>
                      <a:r>
                        <a:rPr lang="en-US" sz="8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email the user provided email address when battery voltage drops below 80% of factory listed voltage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05819843"/>
                  </a:ext>
                </a:extLst>
              </a:tr>
              <a:tr h="216568">
                <a:tc>
                  <a:txBody>
                    <a:bodyPr/>
                    <a:lstStyle/>
                    <a:p>
                      <a:pPr marL="0" marR="0" algn="ctr">
                        <a:lnSpc>
                          <a:spcPct val="107000"/>
                        </a:lnSpc>
                        <a:spcBef>
                          <a:spcPts val="0"/>
                        </a:spcBef>
                        <a:spcAft>
                          <a:spcPts val="0"/>
                        </a:spcAft>
                      </a:pPr>
                      <a:r>
                        <a:rPr lang="en-US" sz="800">
                          <a:effectLst/>
                        </a:rPr>
                        <a:t>9.0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allow the user to configure a visual alarm for an input date and time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95220320"/>
                  </a:ext>
                </a:extLst>
              </a:tr>
              <a:tr h="194910">
                <a:tc>
                  <a:txBody>
                    <a:bodyPr/>
                    <a:lstStyle/>
                    <a:p>
                      <a:pPr marL="0" marR="0" algn="ctr">
                        <a:lnSpc>
                          <a:spcPct val="107000"/>
                        </a:lnSpc>
                        <a:spcBef>
                          <a:spcPts val="0"/>
                        </a:spcBef>
                        <a:spcAft>
                          <a:spcPts val="0"/>
                        </a:spcAft>
                      </a:pPr>
                      <a:r>
                        <a:rPr lang="en-US" sz="800">
                          <a:effectLst/>
                        </a:rPr>
                        <a:t>10.0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allow the user to configure an audible tone of at least 60dB for an input date and time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961892296"/>
                  </a:ext>
                </a:extLst>
              </a:tr>
              <a:tr h="216569">
                <a:tc>
                  <a:txBody>
                    <a:bodyPr/>
                    <a:lstStyle/>
                    <a:p>
                      <a:pPr marL="0" marR="0" algn="ctr">
                        <a:lnSpc>
                          <a:spcPct val="107000"/>
                        </a:lnSpc>
                        <a:spcBef>
                          <a:spcPts val="0"/>
                        </a:spcBef>
                        <a:spcAft>
                          <a:spcPts val="0"/>
                        </a:spcAft>
                      </a:pPr>
                      <a:r>
                        <a:rPr lang="en-US" sz="800">
                          <a:effectLst/>
                        </a:rPr>
                        <a:t>11.0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the LED light to turn on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35021569"/>
                  </a:ext>
                </a:extLst>
              </a:tr>
              <a:tr h="199595">
                <a:tc>
                  <a:txBody>
                    <a:bodyPr/>
                    <a:lstStyle/>
                    <a:p>
                      <a:pPr marL="0" marR="0" algn="ctr">
                        <a:lnSpc>
                          <a:spcPct val="107000"/>
                        </a:lnSpc>
                        <a:spcBef>
                          <a:spcPts val="0"/>
                        </a:spcBef>
                        <a:spcAft>
                          <a:spcPts val="0"/>
                        </a:spcAft>
                      </a:pPr>
                      <a:r>
                        <a:rPr lang="en-US" sz="800">
                          <a:effectLst/>
                        </a:rPr>
                        <a:t>12.0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allow the user to see location information for the device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88335964"/>
                  </a:ext>
                </a:extLst>
              </a:tr>
              <a:tr h="199595">
                <a:tc>
                  <a:txBody>
                    <a:bodyPr/>
                    <a:lstStyle/>
                    <a:p>
                      <a:pPr marL="0" marR="0" algn="ctr">
                        <a:lnSpc>
                          <a:spcPct val="107000"/>
                        </a:lnSpc>
                        <a:spcBef>
                          <a:spcPts val="0"/>
                        </a:spcBef>
                        <a:spcAft>
                          <a:spcPts val="0"/>
                        </a:spcAft>
                      </a:pPr>
                      <a:r>
                        <a:rPr lang="en-US" sz="800">
                          <a:effectLst/>
                        </a:rPr>
                        <a:t>13.0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allow the user to define a custom name for the device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37746607"/>
                  </a:ext>
                </a:extLst>
              </a:tr>
              <a:tr h="199595">
                <a:tc>
                  <a:txBody>
                    <a:bodyPr/>
                    <a:lstStyle/>
                    <a:p>
                      <a:pPr marL="0" marR="0" algn="ctr">
                        <a:lnSpc>
                          <a:spcPct val="107000"/>
                        </a:lnSpc>
                        <a:spcBef>
                          <a:spcPts val="0"/>
                        </a:spcBef>
                        <a:spcAft>
                          <a:spcPts val="0"/>
                        </a:spcAft>
                      </a:pPr>
                      <a:r>
                        <a:rPr lang="en-US" sz="800">
                          <a:effectLst/>
                        </a:rPr>
                        <a:t>14.0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store user defined email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91067098"/>
                  </a:ext>
                </a:extLst>
              </a:tr>
              <a:tr h="199595">
                <a:tc>
                  <a:txBody>
                    <a:bodyPr/>
                    <a:lstStyle/>
                    <a:p>
                      <a:pPr marL="0" marR="0" algn="ctr">
                        <a:lnSpc>
                          <a:spcPct val="107000"/>
                        </a:lnSpc>
                        <a:spcBef>
                          <a:spcPts val="0"/>
                        </a:spcBef>
                        <a:spcAft>
                          <a:spcPts val="0"/>
                        </a:spcAft>
                      </a:pPr>
                      <a:r>
                        <a:rPr lang="en-US" sz="800">
                          <a:effectLst/>
                        </a:rPr>
                        <a:t>15.0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store user defined wi-fi network credentials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489104003"/>
                  </a:ext>
                </a:extLst>
              </a:tr>
              <a:tr h="199595">
                <a:tc>
                  <a:txBody>
                    <a:bodyPr/>
                    <a:lstStyle/>
                    <a:p>
                      <a:pPr marL="0" marR="0" algn="ctr">
                        <a:lnSpc>
                          <a:spcPct val="107000"/>
                        </a:lnSpc>
                        <a:spcBef>
                          <a:spcPts val="0"/>
                        </a:spcBef>
                        <a:spcAft>
                          <a:spcPts val="0"/>
                        </a:spcAft>
                      </a:pPr>
                      <a:r>
                        <a:rPr lang="en-US" sz="800">
                          <a:effectLst/>
                        </a:rPr>
                        <a:t>16.0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provide the user access to the battery through a folding panel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863361585"/>
                  </a:ext>
                </a:extLst>
              </a:tr>
              <a:tr h="199595">
                <a:tc>
                  <a:txBody>
                    <a:bodyPr/>
                    <a:lstStyle/>
                    <a:p>
                      <a:pPr marL="0" marR="0" algn="ctr">
                        <a:lnSpc>
                          <a:spcPct val="107000"/>
                        </a:lnSpc>
                        <a:spcBef>
                          <a:spcPts val="0"/>
                        </a:spcBef>
                        <a:spcAft>
                          <a:spcPts val="0"/>
                        </a:spcAft>
                      </a:pPr>
                      <a:r>
                        <a:rPr lang="en-US" sz="800">
                          <a:effectLst/>
                        </a:rPr>
                        <a:t>17.0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accept a replacement battery of the same form factor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464497091"/>
                  </a:ext>
                </a:extLst>
              </a:tr>
              <a:tr h="199595">
                <a:tc>
                  <a:txBody>
                    <a:bodyPr/>
                    <a:lstStyle/>
                    <a:p>
                      <a:pPr marL="0" marR="0" algn="ctr">
                        <a:lnSpc>
                          <a:spcPct val="107000"/>
                        </a:lnSpc>
                        <a:spcBef>
                          <a:spcPts val="0"/>
                        </a:spcBef>
                        <a:spcAft>
                          <a:spcPts val="0"/>
                        </a:spcAft>
                      </a:pPr>
                      <a:r>
                        <a:rPr lang="en-US" sz="800">
                          <a:effectLst/>
                        </a:rPr>
                        <a:t>18.0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function in temperatures above 32</a:t>
                      </a:r>
                      <a:r>
                        <a:rPr lang="en-US" sz="800" baseline="-25000">
                          <a:effectLst/>
                        </a:rPr>
                        <a:t>­­</a:t>
                      </a:r>
                      <a:r>
                        <a:rPr lang="en-US" sz="800">
                          <a:effectLst/>
                        </a:rPr>
                        <a:t>­­</a:t>
                      </a:r>
                      <a:r>
                        <a:rPr lang="en-US" sz="800" baseline="30000">
                          <a:effectLst/>
                        </a:rPr>
                        <a:t>0</a:t>
                      </a:r>
                      <a:r>
                        <a:rPr lang="en-US" sz="800">
                          <a:effectLst/>
                        </a:rPr>
                        <a:t>F</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58729109"/>
                  </a:ext>
                </a:extLst>
              </a:tr>
              <a:tr h="199595">
                <a:tc>
                  <a:txBody>
                    <a:bodyPr/>
                    <a:lstStyle/>
                    <a:p>
                      <a:pPr marL="0" marR="0" algn="ctr">
                        <a:lnSpc>
                          <a:spcPct val="107000"/>
                        </a:lnSpc>
                        <a:spcBef>
                          <a:spcPts val="0"/>
                        </a:spcBef>
                        <a:spcAft>
                          <a:spcPts val="0"/>
                        </a:spcAft>
                      </a:pPr>
                      <a:r>
                        <a:rPr lang="en-US" sz="800">
                          <a:effectLst/>
                        </a:rPr>
                        <a:t>19.0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function in temperatures not exceeding 150</a:t>
                      </a:r>
                      <a:r>
                        <a:rPr lang="en-US" sz="800" baseline="30000">
                          <a:effectLst/>
                        </a:rPr>
                        <a:t>0</a:t>
                      </a:r>
                      <a:r>
                        <a:rPr lang="en-US" sz="800">
                          <a:effectLst/>
                        </a:rPr>
                        <a:t>F</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9863183"/>
                  </a:ext>
                </a:extLst>
              </a:tr>
              <a:tr h="199595">
                <a:tc>
                  <a:txBody>
                    <a:bodyPr/>
                    <a:lstStyle/>
                    <a:p>
                      <a:pPr marL="0" marR="0" algn="ctr">
                        <a:lnSpc>
                          <a:spcPct val="107000"/>
                        </a:lnSpc>
                        <a:spcBef>
                          <a:spcPts val="0"/>
                        </a:spcBef>
                        <a:spcAft>
                          <a:spcPts val="0"/>
                        </a:spcAft>
                      </a:pPr>
                      <a:r>
                        <a:rPr lang="en-US" sz="800">
                          <a:effectLst/>
                        </a:rPr>
                        <a:t>20.0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function if exposed to 8 fl oz of water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94153466"/>
                  </a:ext>
                </a:extLst>
              </a:tr>
              <a:tr h="199595">
                <a:tc>
                  <a:txBody>
                    <a:bodyPr/>
                    <a:lstStyle/>
                    <a:p>
                      <a:pPr marL="0" marR="0" algn="ctr">
                        <a:lnSpc>
                          <a:spcPct val="107000"/>
                        </a:lnSpc>
                        <a:spcBef>
                          <a:spcPts val="0"/>
                        </a:spcBef>
                        <a:spcAft>
                          <a:spcPts val="0"/>
                        </a:spcAft>
                      </a:pPr>
                      <a:r>
                        <a:rPr lang="en-US" sz="800">
                          <a:effectLst/>
                        </a:rPr>
                        <a:t>21.0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following a 3 ft exposure to unaccelerated gravity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77193545"/>
                  </a:ext>
                </a:extLst>
              </a:tr>
            </a:tbl>
          </a:graphicData>
        </a:graphic>
      </p:graphicFrame>
    </p:spTree>
    <p:extLst>
      <p:ext uri="{BB962C8B-B14F-4D97-AF65-F5344CB8AC3E}">
        <p14:creationId xmlns:p14="http://schemas.microsoft.com/office/powerpoint/2010/main" val="194667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940778" y="2249487"/>
            <a:ext cx="9566030" cy="3541714"/>
          </a:xfrm>
        </p:spPr>
        <p:txBody>
          <a:bodyPr>
            <a:normAutofit fontScale="70000" lnSpcReduction="20000"/>
          </a:bodyPr>
          <a:lstStyle/>
          <a:p>
            <a:pPr algn="r"/>
            <a:r>
              <a:rPr lang="en-US" dirty="0"/>
              <a:t>IEEE – Institute </a:t>
            </a:r>
            <a:br>
              <a:rPr lang="en-US" dirty="0"/>
            </a:br>
            <a:r>
              <a:rPr lang="en-US" dirty="0"/>
              <a:t>of Electrical </a:t>
            </a:r>
            <a:br>
              <a:rPr lang="en-US" dirty="0"/>
            </a:br>
            <a:r>
              <a:rPr lang="en-US" dirty="0"/>
              <a:t>and Electronics </a:t>
            </a:r>
            <a:br>
              <a:rPr lang="en-US" dirty="0"/>
            </a:br>
            <a:r>
              <a:rPr lang="en-US" dirty="0"/>
              <a:t>Engineers</a:t>
            </a:r>
          </a:p>
          <a:p>
            <a:pPr algn="r"/>
            <a:r>
              <a:rPr lang="en-US" dirty="0"/>
              <a:t>SPI – Society </a:t>
            </a:r>
            <a:br>
              <a:rPr lang="en-US" dirty="0"/>
            </a:br>
            <a:r>
              <a:rPr lang="en-US" dirty="0"/>
              <a:t>of the </a:t>
            </a:r>
            <a:br>
              <a:rPr lang="en-US" dirty="0"/>
            </a:br>
            <a:r>
              <a:rPr lang="en-US" dirty="0"/>
              <a:t>Plastics </a:t>
            </a:r>
            <a:br>
              <a:rPr lang="en-US" dirty="0"/>
            </a:br>
            <a:r>
              <a:rPr lang="en-US" dirty="0"/>
              <a:t>Industry</a:t>
            </a:r>
          </a:p>
          <a:p>
            <a:pPr algn="r"/>
            <a:r>
              <a:rPr lang="en-US" dirty="0"/>
              <a:t>ANSI – American </a:t>
            </a:r>
            <a:br>
              <a:rPr lang="en-US" dirty="0"/>
            </a:br>
            <a:r>
              <a:rPr lang="en-US" dirty="0"/>
              <a:t>National </a:t>
            </a:r>
            <a:br>
              <a:rPr lang="en-US" dirty="0"/>
            </a:br>
            <a:r>
              <a:rPr lang="en-US" dirty="0"/>
              <a:t>Standards </a:t>
            </a:r>
            <a:br>
              <a:rPr lang="en-US" dirty="0"/>
            </a:br>
            <a:r>
              <a:rPr lang="en-US" dirty="0"/>
              <a:t>Institute</a:t>
            </a:r>
          </a:p>
          <a:p>
            <a:pPr algn="r"/>
            <a:endParaRPr lang="en-US" dirty="0"/>
          </a:p>
        </p:txBody>
      </p:sp>
      <p:graphicFrame>
        <p:nvGraphicFramePr>
          <p:cNvPr id="6" name="Table 5">
            <a:extLst>
              <a:ext uri="{FF2B5EF4-FFF2-40B4-BE49-F238E27FC236}">
                <a16:creationId xmlns:a16="http://schemas.microsoft.com/office/drawing/2014/main" id="{82F980D4-F470-494D-B417-093D62A62721}"/>
              </a:ext>
            </a:extLst>
          </p:cNvPr>
          <p:cNvGraphicFramePr>
            <a:graphicFrameLocks noGrp="1"/>
          </p:cNvGraphicFramePr>
          <p:nvPr>
            <p:extLst/>
          </p:nvPr>
        </p:nvGraphicFramePr>
        <p:xfrm>
          <a:off x="1141414" y="1828800"/>
          <a:ext cx="7215978" cy="4410680"/>
        </p:xfrm>
        <a:graphic>
          <a:graphicData uri="http://schemas.openxmlformats.org/drawingml/2006/table">
            <a:tbl>
              <a:tblPr firstRow="1" firstCol="1" bandRow="1">
                <a:tableStyleId>{5C22544A-7EE6-4342-B048-85BDC9FD1C3A}</a:tableStyleId>
              </a:tblPr>
              <a:tblGrid>
                <a:gridCol w="770325">
                  <a:extLst>
                    <a:ext uri="{9D8B030D-6E8A-4147-A177-3AD203B41FA5}">
                      <a16:colId xmlns:a16="http://schemas.microsoft.com/office/drawing/2014/main" val="1547274323"/>
                    </a:ext>
                  </a:extLst>
                </a:gridCol>
                <a:gridCol w="709416">
                  <a:extLst>
                    <a:ext uri="{9D8B030D-6E8A-4147-A177-3AD203B41FA5}">
                      <a16:colId xmlns:a16="http://schemas.microsoft.com/office/drawing/2014/main" val="348063502"/>
                    </a:ext>
                  </a:extLst>
                </a:gridCol>
                <a:gridCol w="5736237">
                  <a:extLst>
                    <a:ext uri="{9D8B030D-6E8A-4147-A177-3AD203B41FA5}">
                      <a16:colId xmlns:a16="http://schemas.microsoft.com/office/drawing/2014/main" val="2717712179"/>
                    </a:ext>
                  </a:extLst>
                </a:gridCol>
              </a:tblGrid>
              <a:tr h="199595">
                <a:tc>
                  <a:txBody>
                    <a:bodyPr/>
                    <a:lstStyle/>
                    <a:p>
                      <a:pPr marL="0" marR="0" algn="ctr">
                        <a:lnSpc>
                          <a:spcPct val="107000"/>
                        </a:lnSpc>
                        <a:spcBef>
                          <a:spcPts val="0"/>
                        </a:spcBef>
                        <a:spcAft>
                          <a:spcPts val="0"/>
                        </a:spcAft>
                      </a:pPr>
                      <a:r>
                        <a:rPr lang="en-US" sz="800">
                          <a:effectLst/>
                        </a:rPr>
                        <a:t>Req No.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Obj No.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Requirement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720610073"/>
                  </a:ext>
                </a:extLst>
              </a:tr>
              <a:tr h="199595">
                <a:tc>
                  <a:txBody>
                    <a:bodyPr/>
                    <a:lstStyle/>
                    <a:p>
                      <a:pPr marL="0" marR="0" algn="ctr">
                        <a:lnSpc>
                          <a:spcPct val="107000"/>
                        </a:lnSpc>
                        <a:spcBef>
                          <a:spcPts val="0"/>
                        </a:spcBef>
                        <a:spcAft>
                          <a:spcPts val="0"/>
                        </a:spcAft>
                      </a:pPr>
                      <a:r>
                        <a:rPr lang="en-US" sz="800">
                          <a:effectLst/>
                        </a:rPr>
                        <a:t>1.0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comply with IEEE 802.11 communication standard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79493091"/>
                  </a:ext>
                </a:extLst>
              </a:tr>
              <a:tr h="199595">
                <a:tc>
                  <a:txBody>
                    <a:bodyPr/>
                    <a:lstStyle/>
                    <a:p>
                      <a:pPr marL="0" marR="0" algn="ctr">
                        <a:lnSpc>
                          <a:spcPct val="107000"/>
                        </a:lnSpc>
                        <a:spcBef>
                          <a:spcPts val="0"/>
                        </a:spcBef>
                        <a:spcAft>
                          <a:spcPts val="0"/>
                        </a:spcAft>
                      </a:pPr>
                      <a:r>
                        <a:rPr lang="en-US" sz="800">
                          <a:effectLst/>
                        </a:rPr>
                        <a:t>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use an open source positioning system over Wi-Fi</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52573076"/>
                  </a:ext>
                </a:extLst>
              </a:tr>
              <a:tr h="199595">
                <a:tc>
                  <a:txBody>
                    <a:bodyPr/>
                    <a:lstStyle/>
                    <a:p>
                      <a:pPr marL="0" marR="0" algn="ctr">
                        <a:lnSpc>
                          <a:spcPct val="107000"/>
                        </a:lnSpc>
                        <a:spcBef>
                          <a:spcPts val="0"/>
                        </a:spcBef>
                        <a:spcAft>
                          <a:spcPts val="0"/>
                        </a:spcAft>
                      </a:pPr>
                      <a:r>
                        <a:rPr lang="en-US" sz="800">
                          <a:effectLst/>
                        </a:rPr>
                        <a:t>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communicate with a mobile application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1004595"/>
                  </a:ext>
                </a:extLst>
              </a:tr>
              <a:tr h="197829">
                <a:tc>
                  <a:txBody>
                    <a:bodyPr/>
                    <a:lstStyle/>
                    <a:p>
                      <a:pPr marL="0" marR="0" algn="ctr">
                        <a:lnSpc>
                          <a:spcPct val="107000"/>
                        </a:lnSpc>
                        <a:spcBef>
                          <a:spcPts val="0"/>
                        </a:spcBef>
                        <a:spcAft>
                          <a:spcPts val="0"/>
                        </a:spcAft>
                      </a:pPr>
                      <a:r>
                        <a:rPr lang="en-US" sz="800">
                          <a:effectLst/>
                        </a:rPr>
                        <a:t>4.0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adhere to surfaces that meet SPI standards A-3, B-1, B-2, B-3, C-1, C-2, C-3 for molded plastic with Velcro© pads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33334919"/>
                  </a:ext>
                </a:extLst>
              </a:tr>
              <a:tr h="194912">
                <a:tc>
                  <a:txBody>
                    <a:bodyPr/>
                    <a:lstStyle/>
                    <a:p>
                      <a:pPr marL="0" marR="0" algn="ctr">
                        <a:lnSpc>
                          <a:spcPct val="107000"/>
                        </a:lnSpc>
                        <a:spcBef>
                          <a:spcPts val="0"/>
                        </a:spcBef>
                        <a:spcAft>
                          <a:spcPts val="0"/>
                        </a:spcAft>
                      </a:pPr>
                      <a:r>
                        <a:rPr lang="en-US" sz="800">
                          <a:effectLst/>
                        </a:rPr>
                        <a:t>5.0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contain an attached LED light that conforms to ANSI C82.16-2015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6652148"/>
                  </a:ext>
                </a:extLst>
              </a:tr>
              <a:tr h="199595">
                <a:tc>
                  <a:txBody>
                    <a:bodyPr/>
                    <a:lstStyle/>
                    <a:p>
                      <a:pPr marL="0" marR="0" algn="ctr">
                        <a:lnSpc>
                          <a:spcPct val="107000"/>
                        </a:lnSpc>
                        <a:spcBef>
                          <a:spcPts val="0"/>
                        </a:spcBef>
                        <a:spcAft>
                          <a:spcPts val="0"/>
                        </a:spcAft>
                      </a:pPr>
                      <a:r>
                        <a:rPr lang="en-US" sz="800">
                          <a:effectLst/>
                        </a:rPr>
                        <a:t>6.0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include a mobile application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30226902"/>
                  </a:ext>
                </a:extLst>
              </a:tr>
              <a:tr h="201055">
                <a:tc>
                  <a:txBody>
                    <a:bodyPr/>
                    <a:lstStyle/>
                    <a:p>
                      <a:pPr marL="0" marR="0" algn="ctr">
                        <a:lnSpc>
                          <a:spcPct val="107000"/>
                        </a:lnSpc>
                        <a:spcBef>
                          <a:spcPts val="0"/>
                        </a:spcBef>
                        <a:spcAft>
                          <a:spcPts val="0"/>
                        </a:spcAft>
                      </a:pPr>
                      <a:r>
                        <a:rPr lang="en-US" sz="800">
                          <a:effectLst/>
                        </a:rPr>
                        <a:t>7.0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be usable on a mobile device running Android 4.4 or newer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80002616"/>
                  </a:ext>
                </a:extLst>
              </a:tr>
              <a:tr h="194912">
                <a:tc>
                  <a:txBody>
                    <a:bodyPr/>
                    <a:lstStyle/>
                    <a:p>
                      <a:pPr marL="0" marR="0" algn="ctr">
                        <a:lnSpc>
                          <a:spcPct val="107000"/>
                        </a:lnSpc>
                        <a:spcBef>
                          <a:spcPts val="0"/>
                        </a:spcBef>
                        <a:spcAft>
                          <a:spcPts val="0"/>
                        </a:spcAft>
                      </a:pPr>
                      <a:r>
                        <a:rPr lang="en-US" sz="8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email the user provided email address when battery voltage drops below 80% of factory listed voltage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05819843"/>
                  </a:ext>
                </a:extLst>
              </a:tr>
              <a:tr h="216568">
                <a:tc>
                  <a:txBody>
                    <a:bodyPr/>
                    <a:lstStyle/>
                    <a:p>
                      <a:pPr marL="0" marR="0" algn="ctr">
                        <a:lnSpc>
                          <a:spcPct val="107000"/>
                        </a:lnSpc>
                        <a:spcBef>
                          <a:spcPts val="0"/>
                        </a:spcBef>
                        <a:spcAft>
                          <a:spcPts val="0"/>
                        </a:spcAft>
                      </a:pPr>
                      <a:r>
                        <a:rPr lang="en-US" sz="800">
                          <a:effectLst/>
                        </a:rPr>
                        <a:t>9.0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allow the user to configure a visual alarm for an input date and time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95220320"/>
                  </a:ext>
                </a:extLst>
              </a:tr>
              <a:tr h="194910">
                <a:tc>
                  <a:txBody>
                    <a:bodyPr/>
                    <a:lstStyle/>
                    <a:p>
                      <a:pPr marL="0" marR="0" algn="ctr">
                        <a:lnSpc>
                          <a:spcPct val="107000"/>
                        </a:lnSpc>
                        <a:spcBef>
                          <a:spcPts val="0"/>
                        </a:spcBef>
                        <a:spcAft>
                          <a:spcPts val="0"/>
                        </a:spcAft>
                      </a:pPr>
                      <a:r>
                        <a:rPr lang="en-US" sz="800">
                          <a:effectLst/>
                        </a:rPr>
                        <a:t>10.0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allow the user to configure an audible tone of at least 60dB for an input date and time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961892296"/>
                  </a:ext>
                </a:extLst>
              </a:tr>
              <a:tr h="216569">
                <a:tc>
                  <a:txBody>
                    <a:bodyPr/>
                    <a:lstStyle/>
                    <a:p>
                      <a:pPr marL="0" marR="0" algn="ctr">
                        <a:lnSpc>
                          <a:spcPct val="107000"/>
                        </a:lnSpc>
                        <a:spcBef>
                          <a:spcPts val="0"/>
                        </a:spcBef>
                        <a:spcAft>
                          <a:spcPts val="0"/>
                        </a:spcAft>
                      </a:pPr>
                      <a:r>
                        <a:rPr lang="en-US" sz="800">
                          <a:effectLst/>
                        </a:rPr>
                        <a:t>11.0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the LED light to turn on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35021569"/>
                  </a:ext>
                </a:extLst>
              </a:tr>
              <a:tr h="199595">
                <a:tc>
                  <a:txBody>
                    <a:bodyPr/>
                    <a:lstStyle/>
                    <a:p>
                      <a:pPr marL="0" marR="0" algn="ctr">
                        <a:lnSpc>
                          <a:spcPct val="107000"/>
                        </a:lnSpc>
                        <a:spcBef>
                          <a:spcPts val="0"/>
                        </a:spcBef>
                        <a:spcAft>
                          <a:spcPts val="0"/>
                        </a:spcAft>
                      </a:pPr>
                      <a:r>
                        <a:rPr lang="en-US" sz="800">
                          <a:effectLst/>
                        </a:rPr>
                        <a:t>12.0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allow the user to see location information for the device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88335964"/>
                  </a:ext>
                </a:extLst>
              </a:tr>
              <a:tr h="199595">
                <a:tc>
                  <a:txBody>
                    <a:bodyPr/>
                    <a:lstStyle/>
                    <a:p>
                      <a:pPr marL="0" marR="0" algn="ctr">
                        <a:lnSpc>
                          <a:spcPct val="107000"/>
                        </a:lnSpc>
                        <a:spcBef>
                          <a:spcPts val="0"/>
                        </a:spcBef>
                        <a:spcAft>
                          <a:spcPts val="0"/>
                        </a:spcAft>
                      </a:pPr>
                      <a:r>
                        <a:rPr lang="en-US" sz="800">
                          <a:effectLst/>
                        </a:rPr>
                        <a:t>13.0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allow the user to define a custom name for the device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37746607"/>
                  </a:ext>
                </a:extLst>
              </a:tr>
              <a:tr h="199595">
                <a:tc>
                  <a:txBody>
                    <a:bodyPr/>
                    <a:lstStyle/>
                    <a:p>
                      <a:pPr marL="0" marR="0" algn="ctr">
                        <a:lnSpc>
                          <a:spcPct val="107000"/>
                        </a:lnSpc>
                        <a:spcBef>
                          <a:spcPts val="0"/>
                        </a:spcBef>
                        <a:spcAft>
                          <a:spcPts val="0"/>
                        </a:spcAft>
                      </a:pPr>
                      <a:r>
                        <a:rPr lang="en-US" sz="800">
                          <a:effectLst/>
                        </a:rPr>
                        <a:t>14.0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store user defined email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91067098"/>
                  </a:ext>
                </a:extLst>
              </a:tr>
              <a:tr h="199595">
                <a:tc>
                  <a:txBody>
                    <a:bodyPr/>
                    <a:lstStyle/>
                    <a:p>
                      <a:pPr marL="0" marR="0" algn="ctr">
                        <a:lnSpc>
                          <a:spcPct val="107000"/>
                        </a:lnSpc>
                        <a:spcBef>
                          <a:spcPts val="0"/>
                        </a:spcBef>
                        <a:spcAft>
                          <a:spcPts val="0"/>
                        </a:spcAft>
                      </a:pPr>
                      <a:r>
                        <a:rPr lang="en-US" sz="800">
                          <a:effectLst/>
                        </a:rPr>
                        <a:t>15.0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Mobile application shall store user defined wi-fi network credentials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489104003"/>
                  </a:ext>
                </a:extLst>
              </a:tr>
              <a:tr h="199595">
                <a:tc>
                  <a:txBody>
                    <a:bodyPr/>
                    <a:lstStyle/>
                    <a:p>
                      <a:pPr marL="0" marR="0" algn="ctr">
                        <a:lnSpc>
                          <a:spcPct val="107000"/>
                        </a:lnSpc>
                        <a:spcBef>
                          <a:spcPts val="0"/>
                        </a:spcBef>
                        <a:spcAft>
                          <a:spcPts val="0"/>
                        </a:spcAft>
                      </a:pPr>
                      <a:r>
                        <a:rPr lang="en-US" sz="800">
                          <a:effectLst/>
                        </a:rPr>
                        <a:t>16.0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provide the user access to the battery through a folding panel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863361585"/>
                  </a:ext>
                </a:extLst>
              </a:tr>
              <a:tr h="199595">
                <a:tc>
                  <a:txBody>
                    <a:bodyPr/>
                    <a:lstStyle/>
                    <a:p>
                      <a:pPr marL="0" marR="0" algn="ctr">
                        <a:lnSpc>
                          <a:spcPct val="107000"/>
                        </a:lnSpc>
                        <a:spcBef>
                          <a:spcPts val="0"/>
                        </a:spcBef>
                        <a:spcAft>
                          <a:spcPts val="0"/>
                        </a:spcAft>
                      </a:pPr>
                      <a:r>
                        <a:rPr lang="en-US" sz="800">
                          <a:effectLst/>
                        </a:rPr>
                        <a:t>17.0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accept a replacement battery of the same form factor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464497091"/>
                  </a:ext>
                </a:extLst>
              </a:tr>
              <a:tr h="199595">
                <a:tc>
                  <a:txBody>
                    <a:bodyPr/>
                    <a:lstStyle/>
                    <a:p>
                      <a:pPr marL="0" marR="0" algn="ctr">
                        <a:lnSpc>
                          <a:spcPct val="107000"/>
                        </a:lnSpc>
                        <a:spcBef>
                          <a:spcPts val="0"/>
                        </a:spcBef>
                        <a:spcAft>
                          <a:spcPts val="0"/>
                        </a:spcAft>
                      </a:pPr>
                      <a:r>
                        <a:rPr lang="en-US" sz="800">
                          <a:effectLst/>
                        </a:rPr>
                        <a:t>18.0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function in temperatures above 32</a:t>
                      </a:r>
                      <a:r>
                        <a:rPr lang="en-US" sz="800" baseline="-25000">
                          <a:effectLst/>
                        </a:rPr>
                        <a:t>­­</a:t>
                      </a:r>
                      <a:r>
                        <a:rPr lang="en-US" sz="800">
                          <a:effectLst/>
                        </a:rPr>
                        <a:t>­­</a:t>
                      </a:r>
                      <a:r>
                        <a:rPr lang="en-US" sz="800" baseline="30000">
                          <a:effectLst/>
                        </a:rPr>
                        <a:t>0</a:t>
                      </a:r>
                      <a:r>
                        <a:rPr lang="en-US" sz="800">
                          <a:effectLst/>
                        </a:rPr>
                        <a:t>F</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58729109"/>
                  </a:ext>
                </a:extLst>
              </a:tr>
              <a:tr h="199595">
                <a:tc>
                  <a:txBody>
                    <a:bodyPr/>
                    <a:lstStyle/>
                    <a:p>
                      <a:pPr marL="0" marR="0" algn="ctr">
                        <a:lnSpc>
                          <a:spcPct val="107000"/>
                        </a:lnSpc>
                        <a:spcBef>
                          <a:spcPts val="0"/>
                        </a:spcBef>
                        <a:spcAft>
                          <a:spcPts val="0"/>
                        </a:spcAft>
                      </a:pPr>
                      <a:r>
                        <a:rPr lang="en-US" sz="800">
                          <a:effectLst/>
                        </a:rPr>
                        <a:t>19.0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function in temperatures not exceeding 150</a:t>
                      </a:r>
                      <a:r>
                        <a:rPr lang="en-US" sz="800" baseline="30000">
                          <a:effectLst/>
                        </a:rPr>
                        <a:t>0</a:t>
                      </a:r>
                      <a:r>
                        <a:rPr lang="en-US" sz="800">
                          <a:effectLst/>
                        </a:rPr>
                        <a:t>F</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9863183"/>
                  </a:ext>
                </a:extLst>
              </a:tr>
              <a:tr h="199595">
                <a:tc>
                  <a:txBody>
                    <a:bodyPr/>
                    <a:lstStyle/>
                    <a:p>
                      <a:pPr marL="0" marR="0" algn="ctr">
                        <a:lnSpc>
                          <a:spcPct val="107000"/>
                        </a:lnSpc>
                        <a:spcBef>
                          <a:spcPts val="0"/>
                        </a:spcBef>
                        <a:spcAft>
                          <a:spcPts val="0"/>
                        </a:spcAft>
                      </a:pPr>
                      <a:r>
                        <a:rPr lang="en-US" sz="800">
                          <a:effectLst/>
                        </a:rPr>
                        <a:t>20.0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a:effectLst/>
                        </a:rPr>
                        <a:t>Device shall function if exposed to 8 fl oz of water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94153466"/>
                  </a:ext>
                </a:extLst>
              </a:tr>
              <a:tr h="199595">
                <a:tc>
                  <a:txBody>
                    <a:bodyPr/>
                    <a:lstStyle/>
                    <a:p>
                      <a:pPr marL="0" marR="0" algn="ctr">
                        <a:lnSpc>
                          <a:spcPct val="107000"/>
                        </a:lnSpc>
                        <a:spcBef>
                          <a:spcPts val="0"/>
                        </a:spcBef>
                        <a:spcAft>
                          <a:spcPts val="0"/>
                        </a:spcAft>
                      </a:pPr>
                      <a:r>
                        <a:rPr lang="en-US" sz="800">
                          <a:effectLst/>
                        </a:rPr>
                        <a:t>21.0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a:effectLst/>
                        </a:rPr>
                        <a:t>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following a 3 ft exposure to unaccelerated gravity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77193545"/>
                  </a:ext>
                </a:extLst>
              </a:tr>
            </a:tbl>
          </a:graphicData>
        </a:graphic>
      </p:graphicFrame>
    </p:spTree>
    <p:extLst>
      <p:ext uri="{BB962C8B-B14F-4D97-AF65-F5344CB8AC3E}">
        <p14:creationId xmlns:p14="http://schemas.microsoft.com/office/powerpoint/2010/main" val="140376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7699-24AD-4244-9915-E8ACE9D61C6F}"/>
              </a:ext>
            </a:extLst>
          </p:cNvPr>
          <p:cNvSpPr>
            <a:spLocks noGrp="1"/>
          </p:cNvSpPr>
          <p:nvPr>
            <p:ph type="title"/>
          </p:nvPr>
        </p:nvSpPr>
        <p:spPr/>
        <p:txBody>
          <a:bodyPr/>
          <a:lstStyle/>
          <a:p>
            <a:r>
              <a:rPr lang="en-US" dirty="0"/>
              <a:t>Standards</a:t>
            </a:r>
          </a:p>
        </p:txBody>
      </p:sp>
      <p:graphicFrame>
        <p:nvGraphicFramePr>
          <p:cNvPr id="4" name="Content Placeholder 3">
            <a:extLst>
              <a:ext uri="{FF2B5EF4-FFF2-40B4-BE49-F238E27FC236}">
                <a16:creationId xmlns:a16="http://schemas.microsoft.com/office/drawing/2014/main" id="{C2CE1139-4916-4BBB-A1A0-6D3B124DC1DC}"/>
              </a:ext>
            </a:extLst>
          </p:cNvPr>
          <p:cNvGraphicFramePr>
            <a:graphicFrameLocks noGrp="1"/>
          </p:cNvGraphicFramePr>
          <p:nvPr>
            <p:ph idx="1"/>
            <p:extLst/>
          </p:nvPr>
        </p:nvGraphicFramePr>
        <p:xfrm>
          <a:off x="1141413" y="2097088"/>
          <a:ext cx="5765800" cy="2931952"/>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1297007317"/>
                    </a:ext>
                  </a:extLst>
                </a:gridCol>
                <a:gridCol w="4854575">
                  <a:extLst>
                    <a:ext uri="{9D8B030D-6E8A-4147-A177-3AD203B41FA5}">
                      <a16:colId xmlns:a16="http://schemas.microsoft.com/office/drawing/2014/main" val="2465575562"/>
                    </a:ext>
                  </a:extLst>
                </a:gridCol>
              </a:tblGrid>
              <a:tr h="323052">
                <a:tc>
                  <a:txBody>
                    <a:bodyPr/>
                    <a:lstStyle/>
                    <a:p>
                      <a:pPr marL="0" marR="0" algn="ctr">
                        <a:lnSpc>
                          <a:spcPct val="107000"/>
                        </a:lnSpc>
                        <a:spcBef>
                          <a:spcPts val="0"/>
                        </a:spcBef>
                        <a:spcAft>
                          <a:spcPts val="0"/>
                        </a:spcAft>
                      </a:pPr>
                      <a:r>
                        <a:rPr lang="en-US" sz="1100">
                          <a:effectLst/>
                        </a:rPr>
                        <a:t>Stand. 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823812"/>
                  </a:ext>
                </a:extLst>
              </a:tr>
              <a:tr h="0">
                <a:tc>
                  <a:txBody>
                    <a:bodyPr/>
                    <a:lstStyle/>
                    <a:p>
                      <a:pPr marL="0" marR="0" algn="ct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The wireless fidelity connectivity (WiFi) connection shall conform to IEEE 802.11 standard.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4990565"/>
                  </a:ext>
                </a:extLst>
              </a:tr>
              <a:tr h="0">
                <a:tc>
                  <a:txBody>
                    <a:bodyPr/>
                    <a:lstStyle/>
                    <a:p>
                      <a:pPr marL="0" marR="0" algn="ctr">
                        <a:lnSpc>
                          <a:spcPct val="107000"/>
                        </a:lnSpc>
                        <a:spcBef>
                          <a:spcPts val="0"/>
                        </a:spcBef>
                        <a:spcAft>
                          <a:spcPts val="0"/>
                        </a:spcAft>
                      </a:pPr>
                      <a:r>
                        <a:rPr lang="en-US" sz="1100">
                          <a:effectLst/>
                        </a:rPr>
                        <a:t>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molded plastic surface textures represented will adhere to SPI standards A-3, B-1, B-2, B-3, C-1, C-2, and C-3.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405580"/>
                  </a:ext>
                </a:extLst>
              </a:tr>
              <a:tr h="0">
                <a:tc>
                  <a:txBody>
                    <a:bodyPr/>
                    <a:lstStyle/>
                    <a:p>
                      <a:pPr marL="0" marR="0" algn="ctr">
                        <a:lnSpc>
                          <a:spcPct val="107000"/>
                        </a:lnSpc>
                        <a:spcBef>
                          <a:spcPts val="0"/>
                        </a:spcBef>
                        <a:spcAft>
                          <a:spcPts val="0"/>
                        </a:spcAft>
                      </a:pPr>
                      <a:r>
                        <a:rPr lang="en-US" sz="1100">
                          <a:effectLst/>
                        </a:rPr>
                        <a:t>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LED used will comply to LED production standard ANSI C82.16-2015.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6199506"/>
                  </a:ext>
                </a:extLst>
              </a:tr>
              <a:tr h="0">
                <a:tc>
                  <a:txBody>
                    <a:bodyPr/>
                    <a:lstStyle/>
                    <a:p>
                      <a:pPr marL="0" marR="0" algn="ctr">
                        <a:lnSpc>
                          <a:spcPct val="107000"/>
                        </a:lnSpc>
                        <a:spcBef>
                          <a:spcPts val="0"/>
                        </a:spcBef>
                        <a:spcAft>
                          <a:spcPts val="0"/>
                        </a:spcAft>
                      </a:pPr>
                      <a:r>
                        <a:rPr lang="en-US" sz="1100">
                          <a:effectLst/>
                        </a:rPr>
                        <a:t>40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The tracker’s will conform to the home appliance safety standard UL 60335.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318788"/>
                  </a:ext>
                </a:extLst>
              </a:tr>
              <a:tr h="0">
                <a:tc>
                  <a:txBody>
                    <a:bodyPr/>
                    <a:lstStyle/>
                    <a:p>
                      <a:pPr marL="0" marR="0" algn="ctr">
                        <a:lnSpc>
                          <a:spcPct val="107000"/>
                        </a:lnSpc>
                        <a:spcBef>
                          <a:spcPts val="0"/>
                        </a:spcBef>
                        <a:spcAft>
                          <a:spcPts val="0"/>
                        </a:spcAft>
                      </a:pPr>
                      <a:r>
                        <a:rPr lang="en-US" sz="1100">
                          <a:effectLst/>
                        </a:rPr>
                        <a:t>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 will conform to ISO/IEC 29179:2012 standard for user interface design.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3770109"/>
                  </a:ext>
                </a:extLst>
              </a:tr>
              <a:tr h="0">
                <a:tc>
                  <a:txBody>
                    <a:bodyPr/>
                    <a:lstStyle/>
                    <a:p>
                      <a:pPr marL="0" marR="0" algn="ctr">
                        <a:lnSpc>
                          <a:spcPct val="107000"/>
                        </a:lnSpc>
                        <a:spcBef>
                          <a:spcPts val="0"/>
                        </a:spcBef>
                        <a:spcAft>
                          <a:spcPts val="0"/>
                        </a:spcAft>
                      </a:pPr>
                      <a:r>
                        <a:rPr lang="en-US" sz="1100">
                          <a:effectLst/>
                        </a:rPr>
                        <a:t>60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hardware and software will interact in a system that will comply with ISO 9241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7139533"/>
                  </a:ext>
                </a:extLst>
              </a:tr>
              <a:tr h="0">
                <a:tc>
                  <a:txBody>
                    <a:bodyPr/>
                    <a:lstStyle/>
                    <a:p>
                      <a:pPr marL="0" marR="0" algn="ctr">
                        <a:lnSpc>
                          <a:spcPct val="107000"/>
                        </a:lnSpc>
                        <a:spcBef>
                          <a:spcPts val="0"/>
                        </a:spcBef>
                        <a:spcAft>
                          <a:spcPts val="0"/>
                        </a:spcAft>
                      </a:pPr>
                      <a:r>
                        <a:rPr lang="en-US" sz="1100">
                          <a:effectLst/>
                        </a:rPr>
                        <a:t>70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The mobile application’s usability will be tested with ISO 25062 standard.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138117"/>
                  </a:ext>
                </a:extLst>
              </a:tr>
              <a:tr h="0">
                <a:tc>
                  <a:txBody>
                    <a:bodyPr/>
                    <a:lstStyle/>
                    <a:p>
                      <a:pPr marL="0" marR="0" algn="ctr">
                        <a:lnSpc>
                          <a:spcPct val="107000"/>
                        </a:lnSpc>
                        <a:spcBef>
                          <a:spcPts val="0"/>
                        </a:spcBef>
                        <a:spcAft>
                          <a:spcPts val="0"/>
                        </a:spcAft>
                      </a:pPr>
                      <a:r>
                        <a:rPr lang="en-US" sz="1100">
                          <a:effectLst/>
                        </a:rPr>
                        <a:t>80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user’s inputted stored data will use encryption standard FIPS 180-4.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1648774"/>
                  </a:ext>
                </a:extLst>
              </a:tr>
              <a:tr h="0">
                <a:tc>
                  <a:txBody>
                    <a:bodyPr/>
                    <a:lstStyle/>
                    <a:p>
                      <a:pPr marL="0" marR="0" algn="ctr">
                        <a:lnSpc>
                          <a:spcPct val="107000"/>
                        </a:lnSpc>
                        <a:spcBef>
                          <a:spcPts val="0"/>
                        </a:spcBef>
                        <a:spcAft>
                          <a:spcPts val="0"/>
                        </a:spcAft>
                      </a:pPr>
                      <a:r>
                        <a:rPr lang="en-US" sz="1100">
                          <a:effectLst/>
                        </a:rPr>
                        <a:t>90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 device’s wiring will conform to ANSI/NEMA WD 6-2016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1767545"/>
                  </a:ext>
                </a:extLst>
              </a:tr>
              <a:tr h="0">
                <a:tc>
                  <a:txBody>
                    <a:bodyPr/>
                    <a:lstStyle/>
                    <a:p>
                      <a:pPr marL="0" marR="0" algn="ctr">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device’s data transmission for IP datagrams will comply with RFC 1042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2504742"/>
                  </a:ext>
                </a:extLst>
              </a:tr>
            </a:tbl>
          </a:graphicData>
        </a:graphic>
      </p:graphicFrame>
      <p:sp>
        <p:nvSpPr>
          <p:cNvPr id="5" name="TextBox 4">
            <a:extLst>
              <a:ext uri="{FF2B5EF4-FFF2-40B4-BE49-F238E27FC236}">
                <a16:creationId xmlns:a16="http://schemas.microsoft.com/office/drawing/2014/main" id="{0846A14B-E092-411C-8A04-BB13574EAE7D}"/>
              </a:ext>
            </a:extLst>
          </p:cNvPr>
          <p:cNvSpPr txBox="1"/>
          <p:nvPr/>
        </p:nvSpPr>
        <p:spPr>
          <a:xfrm>
            <a:off x="7320116" y="1602658"/>
            <a:ext cx="4709652" cy="3693319"/>
          </a:xfrm>
          <a:prstGeom prst="rect">
            <a:avLst/>
          </a:prstGeom>
          <a:noFill/>
        </p:spPr>
        <p:txBody>
          <a:bodyPr wrap="square" rtlCol="0">
            <a:spAutoFit/>
          </a:bodyPr>
          <a:lstStyle/>
          <a:p>
            <a:r>
              <a:rPr lang="en-US" dirty="0"/>
              <a:t>Definitions:</a:t>
            </a:r>
          </a:p>
          <a:p>
            <a:r>
              <a:rPr lang="en-US" dirty="0"/>
              <a:t>IEEE – Institute of Electrical and Electronics Engineers.</a:t>
            </a:r>
          </a:p>
          <a:p>
            <a:r>
              <a:rPr lang="en-US" dirty="0"/>
              <a:t>SPI – Society of the Plastics Industry.</a:t>
            </a:r>
          </a:p>
          <a:p>
            <a:r>
              <a:rPr lang="en-US" dirty="0"/>
              <a:t>ANSI – American National Standards Institute.</a:t>
            </a:r>
          </a:p>
          <a:p>
            <a:r>
              <a:rPr lang="en-US" dirty="0"/>
              <a:t>ISO – International Organization for Standardization.  </a:t>
            </a:r>
          </a:p>
          <a:p>
            <a:r>
              <a:rPr lang="en-US" dirty="0"/>
              <a:t>IEC – International Electrotechnical Commission.</a:t>
            </a:r>
          </a:p>
          <a:p>
            <a:r>
              <a:rPr lang="en-US" dirty="0"/>
              <a:t>NEMA – National Electrical Manufacturing Association.</a:t>
            </a:r>
          </a:p>
          <a:p>
            <a:r>
              <a:rPr lang="en-US" dirty="0"/>
              <a:t>FIPS – Federal Information Processing Standard.</a:t>
            </a:r>
          </a:p>
          <a:p>
            <a:r>
              <a:rPr lang="en-US" dirty="0"/>
              <a:t>RFC – Request For Comments.</a:t>
            </a:r>
          </a:p>
          <a:p>
            <a:r>
              <a:rPr lang="en-US" dirty="0"/>
              <a:t>UL – Underwriters Laboratories.</a:t>
            </a:r>
          </a:p>
        </p:txBody>
      </p:sp>
    </p:spTree>
    <p:extLst>
      <p:ext uri="{BB962C8B-B14F-4D97-AF65-F5344CB8AC3E}">
        <p14:creationId xmlns:p14="http://schemas.microsoft.com/office/powerpoint/2010/main" val="2368627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180</TotalTime>
  <Words>1621</Words>
  <Application>Microsoft Office PowerPoint</Application>
  <PresentationFormat>Widescreen</PresentationFormat>
  <Paragraphs>258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Trebuchet MS</vt:lpstr>
      <vt:lpstr>Tw Cen MT</vt:lpstr>
      <vt:lpstr>Circuit</vt:lpstr>
      <vt:lpstr>Item Tracker</vt:lpstr>
      <vt:lpstr>Agenda</vt:lpstr>
      <vt:lpstr>Agenda</vt:lpstr>
      <vt:lpstr>Introduction</vt:lpstr>
      <vt:lpstr>Introduction</vt:lpstr>
      <vt:lpstr>Description</vt:lpstr>
      <vt:lpstr>Requirements</vt:lpstr>
      <vt:lpstr>Requirements</vt:lpstr>
      <vt:lpstr>Standards</vt:lpstr>
      <vt:lpstr>Hardware components</vt:lpstr>
      <vt:lpstr>Software components</vt:lpstr>
      <vt:lpstr>Shopping List</vt:lpstr>
      <vt:lpstr>how it works</vt:lpstr>
      <vt:lpstr>How it works</vt:lpstr>
      <vt:lpstr>Timeline</vt:lpstr>
      <vt:lpstr>Milestones</vt:lpstr>
      <vt:lpstr>Schedule Risks</vt:lpstr>
      <vt:lpstr>Test plan</vt:lpstr>
      <vt:lpstr>Prototype Testing</vt:lpstr>
      <vt:lpstr>Software Testing</vt:lpstr>
      <vt:lpstr>Safety Risks</vt:lpstr>
      <vt:lpstr>Security Risks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Tracker</dc:title>
  <dc:creator>Ryan Lee</dc:creator>
  <cp:lastModifiedBy>Donald Taylor</cp:lastModifiedBy>
  <cp:revision>26</cp:revision>
  <dcterms:created xsi:type="dcterms:W3CDTF">2018-11-07T13:29:23Z</dcterms:created>
  <dcterms:modified xsi:type="dcterms:W3CDTF">2018-11-12T18:47:52Z</dcterms:modified>
</cp:coreProperties>
</file>