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97" r:id="rId7"/>
    <p:sldId id="298" r:id="rId8"/>
    <p:sldId id="294" r:id="rId9"/>
    <p:sldId id="299" r:id="rId10"/>
    <p:sldId id="278" r:id="rId11"/>
    <p:sldId id="283" r:id="rId12"/>
    <p:sldId id="284" r:id="rId13"/>
    <p:sldId id="286" r:id="rId14"/>
    <p:sldId id="258" r:id="rId15"/>
    <p:sldId id="259" r:id="rId16"/>
    <p:sldId id="272" r:id="rId17"/>
    <p:sldId id="264" r:id="rId18"/>
    <p:sldId id="269" r:id="rId19"/>
    <p:sldId id="285" r:id="rId20"/>
    <p:sldId id="303" r:id="rId21"/>
    <p:sldId id="276" r:id="rId22"/>
    <p:sldId id="287" r:id="rId23"/>
    <p:sldId id="288" r:id="rId24"/>
    <p:sldId id="300" r:id="rId25"/>
    <p:sldId id="291" r:id="rId26"/>
    <p:sldId id="280" r:id="rId27"/>
    <p:sldId id="292" r:id="rId28"/>
    <p:sldId id="277" r:id="rId29"/>
    <p:sldId id="293" r:id="rId30"/>
    <p:sldId id="301" r:id="rId31"/>
    <p:sldId id="302" r:id="rId32"/>
    <p:sldId id="274"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solidFill>
                  <a:schemeClr val="bg2">
                    <a:lumMod val="50000"/>
                  </a:schemeClr>
                </a:solidFill>
              </a:rPr>
              <a:t>Adafruit HUZZAH ESP8266 breakout</a:t>
            </a:r>
          </a:p>
          <a:p>
            <a:r>
              <a:rPr lang="en-US" dirty="0"/>
              <a:t>Power source choices</a:t>
            </a:r>
          </a:p>
          <a:p>
            <a:pPr lvl="1"/>
            <a:r>
              <a:rPr lang="en-US" dirty="0"/>
              <a:t>4 AAA batteries in series</a:t>
            </a:r>
          </a:p>
          <a:p>
            <a:pPr lvl="1"/>
            <a:r>
              <a:rPr lang="en-US" dirty="0">
                <a:solidFill>
                  <a:schemeClr val="bg2">
                    <a:lumMod val="50000"/>
                  </a:schemeClr>
                </a:solidFill>
              </a:rPr>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solidFill>
                  <a:schemeClr val="bg2">
                    <a:lumMod val="50000"/>
                  </a:schemeClr>
                </a:solidFill>
              </a:rPr>
              <a:t>Plastic cling wrap</a:t>
            </a:r>
          </a:p>
          <a:p>
            <a:pPr marL="742950" lvl="1" indent="-285750">
              <a:buFont typeface="Arial" panose="020B0604020202020204" pitchFamily="34" charset="0"/>
              <a:buChar char="•"/>
            </a:pPr>
            <a:r>
              <a:rPr lang="en-US" dirty="0"/>
              <a:t>Aluminum foil</a:t>
            </a:r>
          </a:p>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solidFill>
                  <a:schemeClr val="bg2">
                    <a:lumMod val="50000"/>
                  </a:schemeClr>
                </a:solidFill>
              </a:rPr>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 IDE</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242001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D7DC-39DD-451B-97D2-D4139A263C44}"/>
              </a:ext>
            </a:extLst>
          </p:cNvPr>
          <p:cNvSpPr>
            <a:spLocks noGrp="1"/>
          </p:cNvSpPr>
          <p:nvPr>
            <p:ph type="title"/>
          </p:nvPr>
        </p:nvSpPr>
        <p:spPr/>
        <p:txBody>
          <a:bodyPr/>
          <a:lstStyle/>
          <a:p>
            <a:r>
              <a:rPr lang="en-US" dirty="0" err="1"/>
              <a:t>Gui</a:t>
            </a:r>
            <a:r>
              <a:rPr lang="en-US" dirty="0"/>
              <a:t> Mock-up</a:t>
            </a:r>
          </a:p>
        </p:txBody>
      </p:sp>
      <p:pic>
        <p:nvPicPr>
          <p:cNvPr id="5" name="Content Placeholder 4">
            <a:extLst>
              <a:ext uri="{FF2B5EF4-FFF2-40B4-BE49-F238E27FC236}">
                <a16:creationId xmlns:a16="http://schemas.microsoft.com/office/drawing/2014/main" id="{27FA7512-7B75-4A69-BD06-ABA6C8F3EF6D}"/>
              </a:ext>
            </a:extLst>
          </p:cNvPr>
          <p:cNvPicPr>
            <a:picLocks noGrp="1" noChangeAspect="1"/>
          </p:cNvPicPr>
          <p:nvPr>
            <p:ph idx="1"/>
          </p:nvPr>
        </p:nvPicPr>
        <p:blipFill>
          <a:blip r:embed="rId2"/>
          <a:stretch>
            <a:fillRect/>
          </a:stretch>
        </p:blipFill>
        <p:spPr>
          <a:xfrm>
            <a:off x="207801" y="1867553"/>
            <a:ext cx="2029108" cy="2019582"/>
          </a:xfrm>
        </p:spPr>
      </p:pic>
      <p:pic>
        <p:nvPicPr>
          <p:cNvPr id="7" name="Picture 6">
            <a:extLst>
              <a:ext uri="{FF2B5EF4-FFF2-40B4-BE49-F238E27FC236}">
                <a16:creationId xmlns:a16="http://schemas.microsoft.com/office/drawing/2014/main" id="{C67645C6-CE7C-4B69-8F1F-4211F6898763}"/>
              </a:ext>
            </a:extLst>
          </p:cNvPr>
          <p:cNvPicPr>
            <a:picLocks noChangeAspect="1"/>
          </p:cNvPicPr>
          <p:nvPr/>
        </p:nvPicPr>
        <p:blipFill>
          <a:blip r:embed="rId3"/>
          <a:stretch>
            <a:fillRect/>
          </a:stretch>
        </p:blipFill>
        <p:spPr>
          <a:xfrm>
            <a:off x="2371563" y="1867553"/>
            <a:ext cx="2019582" cy="2019582"/>
          </a:xfrm>
          <a:prstGeom prst="rect">
            <a:avLst/>
          </a:prstGeom>
        </p:spPr>
      </p:pic>
      <p:pic>
        <p:nvPicPr>
          <p:cNvPr id="9" name="Picture 8">
            <a:extLst>
              <a:ext uri="{FF2B5EF4-FFF2-40B4-BE49-F238E27FC236}">
                <a16:creationId xmlns:a16="http://schemas.microsoft.com/office/drawing/2014/main" id="{4327158D-DD7C-482A-827B-54938C0AD717}"/>
              </a:ext>
            </a:extLst>
          </p:cNvPr>
          <p:cNvPicPr>
            <a:picLocks noChangeAspect="1"/>
          </p:cNvPicPr>
          <p:nvPr/>
        </p:nvPicPr>
        <p:blipFill>
          <a:blip r:embed="rId4"/>
          <a:stretch>
            <a:fillRect/>
          </a:stretch>
        </p:blipFill>
        <p:spPr>
          <a:xfrm>
            <a:off x="4525799" y="1867553"/>
            <a:ext cx="2372056" cy="2353003"/>
          </a:xfrm>
          <a:prstGeom prst="rect">
            <a:avLst/>
          </a:prstGeom>
        </p:spPr>
      </p:pic>
      <p:pic>
        <p:nvPicPr>
          <p:cNvPr id="11" name="Picture 10">
            <a:extLst>
              <a:ext uri="{FF2B5EF4-FFF2-40B4-BE49-F238E27FC236}">
                <a16:creationId xmlns:a16="http://schemas.microsoft.com/office/drawing/2014/main" id="{F2C5C5CE-DBC1-428F-879B-F2411F359F7D}"/>
              </a:ext>
            </a:extLst>
          </p:cNvPr>
          <p:cNvPicPr>
            <a:picLocks noChangeAspect="1"/>
          </p:cNvPicPr>
          <p:nvPr/>
        </p:nvPicPr>
        <p:blipFill>
          <a:blip r:embed="rId5"/>
          <a:stretch>
            <a:fillRect/>
          </a:stretch>
        </p:blipFill>
        <p:spPr>
          <a:xfrm>
            <a:off x="7032509" y="1867553"/>
            <a:ext cx="2324424" cy="2343477"/>
          </a:xfrm>
          <a:prstGeom prst="rect">
            <a:avLst/>
          </a:prstGeom>
        </p:spPr>
      </p:pic>
      <p:pic>
        <p:nvPicPr>
          <p:cNvPr id="13" name="Picture 12">
            <a:extLst>
              <a:ext uri="{FF2B5EF4-FFF2-40B4-BE49-F238E27FC236}">
                <a16:creationId xmlns:a16="http://schemas.microsoft.com/office/drawing/2014/main" id="{08E05E55-8315-46F3-B1B6-440054A868D0}"/>
              </a:ext>
            </a:extLst>
          </p:cNvPr>
          <p:cNvPicPr>
            <a:picLocks noChangeAspect="1"/>
          </p:cNvPicPr>
          <p:nvPr/>
        </p:nvPicPr>
        <p:blipFill>
          <a:blip r:embed="rId6"/>
          <a:stretch>
            <a:fillRect/>
          </a:stretch>
        </p:blipFill>
        <p:spPr>
          <a:xfrm>
            <a:off x="9492015" y="1867553"/>
            <a:ext cx="2400635" cy="2410161"/>
          </a:xfrm>
          <a:prstGeom prst="rect">
            <a:avLst/>
          </a:prstGeom>
        </p:spPr>
      </p:pic>
      <p:sp>
        <p:nvSpPr>
          <p:cNvPr id="15" name="TextBox 14">
            <a:extLst>
              <a:ext uri="{FF2B5EF4-FFF2-40B4-BE49-F238E27FC236}">
                <a16:creationId xmlns:a16="http://schemas.microsoft.com/office/drawing/2014/main" id="{8CD47ED6-0E18-4637-95D1-82F896C49A0A}"/>
              </a:ext>
            </a:extLst>
          </p:cNvPr>
          <p:cNvSpPr txBox="1"/>
          <p:nvPr/>
        </p:nvSpPr>
        <p:spPr>
          <a:xfrm>
            <a:off x="1014471" y="3958135"/>
            <a:ext cx="3376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an example of what we will design the GUI to appear to the user. The example is of the registration of the tracker and initializing the database</a:t>
            </a:r>
          </a:p>
        </p:txBody>
      </p:sp>
    </p:spTree>
    <p:extLst>
      <p:ext uri="{BB962C8B-B14F-4D97-AF65-F5344CB8AC3E}">
        <p14:creationId xmlns:p14="http://schemas.microsoft.com/office/powerpoint/2010/main" val="331521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p:txBody>
          <a:bodyPr/>
          <a:lstStyle/>
          <a:p>
            <a:r>
              <a:rPr lang="en-US" dirty="0"/>
              <a:t>Timeline</a:t>
            </a:r>
          </a:p>
        </p:txBody>
      </p:sp>
      <p:pic>
        <p:nvPicPr>
          <p:cNvPr id="5" name="Content Placeholder 4">
            <a:extLst>
              <a:ext uri="{FF2B5EF4-FFF2-40B4-BE49-F238E27FC236}">
                <a16:creationId xmlns:a16="http://schemas.microsoft.com/office/drawing/2014/main" id="{164C876D-1111-4314-BD17-28EDAF0B9207}"/>
              </a:ext>
            </a:extLst>
          </p:cNvPr>
          <p:cNvPicPr>
            <a:picLocks noGrp="1" noChangeAspect="1"/>
          </p:cNvPicPr>
          <p:nvPr>
            <p:ph idx="1"/>
          </p:nvPr>
        </p:nvPicPr>
        <p:blipFill>
          <a:blip r:embed="rId2"/>
          <a:stretch>
            <a:fillRect/>
          </a:stretch>
        </p:blipFill>
        <p:spPr>
          <a:xfrm>
            <a:off x="350952" y="2445352"/>
            <a:ext cx="11589604" cy="2690171"/>
          </a:xfrm>
        </p:spPr>
      </p:pic>
    </p:spTree>
    <p:extLst>
      <p:ext uri="{BB962C8B-B14F-4D97-AF65-F5344CB8AC3E}">
        <p14:creationId xmlns:p14="http://schemas.microsoft.com/office/powerpoint/2010/main" val="61978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625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Hardware prototyping. </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62500" lnSpcReduction="20000"/>
          </a:bodyPr>
          <a:lstStyle/>
          <a:p>
            <a:r>
              <a:rPr lang="en-US" dirty="0"/>
              <a:t>- Week 5 – Week 8</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graphicFrame>
        <p:nvGraphicFramePr>
          <p:cNvPr id="6" name="Table 5"/>
          <p:cNvGraphicFramePr>
            <a:graphicFrameLocks noGrp="1"/>
          </p:cNvGraphicFramePr>
          <p:nvPr>
            <p:extLst/>
          </p:nvPr>
        </p:nvGraphicFramePr>
        <p:xfrm>
          <a:off x="1141413" y="2097059"/>
          <a:ext cx="9905997" cy="3613500"/>
        </p:xfrm>
        <a:graphic>
          <a:graphicData uri="http://schemas.openxmlformats.org/drawingml/2006/table">
            <a:tbl>
              <a:tblPr firstRow="1" firstCol="1" bandRow="1">
                <a:tableStyleId>{5C22544A-7EE6-4342-B048-85BDC9FD1C3A}</a:tableStyleId>
              </a:tblPr>
              <a:tblGrid>
                <a:gridCol w="3301293">
                  <a:extLst>
                    <a:ext uri="{9D8B030D-6E8A-4147-A177-3AD203B41FA5}">
                      <a16:colId xmlns:a16="http://schemas.microsoft.com/office/drawing/2014/main" val="2637277147"/>
                    </a:ext>
                  </a:extLst>
                </a:gridCol>
                <a:gridCol w="3302352">
                  <a:extLst>
                    <a:ext uri="{9D8B030D-6E8A-4147-A177-3AD203B41FA5}">
                      <a16:colId xmlns:a16="http://schemas.microsoft.com/office/drawing/2014/main" val="1819301887"/>
                    </a:ext>
                  </a:extLst>
                </a:gridCol>
                <a:gridCol w="3302352">
                  <a:extLst>
                    <a:ext uri="{9D8B030D-6E8A-4147-A177-3AD203B41FA5}">
                      <a16:colId xmlns:a16="http://schemas.microsoft.com/office/drawing/2014/main" val="65361142"/>
                    </a:ext>
                  </a:extLst>
                </a:gridCol>
              </a:tblGrid>
              <a:tr h="195693">
                <a:tc gridSpan="3">
                  <a:txBody>
                    <a:bodyPr/>
                    <a:lstStyle/>
                    <a:p>
                      <a:pPr marL="0" marR="0" algn="ctr">
                        <a:lnSpc>
                          <a:spcPct val="107000"/>
                        </a:lnSpc>
                        <a:spcBef>
                          <a:spcPts val="0"/>
                        </a:spcBef>
                        <a:spcAft>
                          <a:spcPts val="0"/>
                        </a:spcAft>
                      </a:pPr>
                      <a:r>
                        <a:rPr lang="en-US" sz="1200">
                          <a:solidFill>
                            <a:schemeClr val="bg1"/>
                          </a:solidFill>
                          <a:effectLst/>
                        </a:rPr>
                        <a:t>Schedule Risk Assessment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6845286"/>
                  </a:ext>
                </a:extLst>
              </a:tr>
              <a:tr h="195693">
                <a:tc>
                  <a:txBody>
                    <a:bodyPr/>
                    <a:lstStyle/>
                    <a:p>
                      <a:pPr marL="0" marR="0">
                        <a:lnSpc>
                          <a:spcPct val="107000"/>
                        </a:lnSpc>
                        <a:spcBef>
                          <a:spcPts val="0"/>
                        </a:spcBef>
                        <a:spcAft>
                          <a:spcPts val="0"/>
                        </a:spcAft>
                      </a:pPr>
                      <a:r>
                        <a:rPr lang="en-US" sz="1200">
                          <a:solidFill>
                            <a:schemeClr val="bg1"/>
                          </a:solidFill>
                          <a:effectLst/>
                        </a:rPr>
                        <a:t>Possible Schedule Risk</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nSpc>
                          <a:spcPct val="107000"/>
                        </a:lnSpc>
                        <a:spcBef>
                          <a:spcPts val="0"/>
                        </a:spcBef>
                        <a:spcAft>
                          <a:spcPts val="0"/>
                        </a:spcAft>
                      </a:pPr>
                      <a:r>
                        <a:rPr lang="en-US" sz="1200" b="1">
                          <a:effectLst/>
                        </a:rPr>
                        <a:t>Likelihood to Happen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nSpc>
                          <a:spcPct val="107000"/>
                        </a:lnSpc>
                        <a:spcBef>
                          <a:spcPts val="0"/>
                        </a:spcBef>
                        <a:spcAft>
                          <a:spcPts val="0"/>
                        </a:spcAft>
                      </a:pPr>
                      <a:r>
                        <a:rPr lang="en-US" sz="1200" b="1" dirty="0">
                          <a:effectLst/>
                        </a:rPr>
                        <a:t>Detriment to the Project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48049679"/>
                  </a:ext>
                </a:extLst>
              </a:tr>
              <a:tr h="400438">
                <a:tc>
                  <a:txBody>
                    <a:bodyPr/>
                    <a:lstStyle/>
                    <a:p>
                      <a:pPr marL="0" marR="0">
                        <a:lnSpc>
                          <a:spcPct val="107000"/>
                        </a:lnSpc>
                        <a:spcBef>
                          <a:spcPts val="0"/>
                        </a:spcBef>
                        <a:spcAft>
                          <a:spcPts val="0"/>
                        </a:spcAft>
                      </a:pPr>
                      <a:r>
                        <a:rPr lang="en-US" sz="1200" dirty="0">
                          <a:solidFill>
                            <a:schemeClr val="bg1"/>
                          </a:solidFill>
                          <a:effectLst/>
                        </a:rPr>
                        <a:t>Shipping of equipment may take longer than anticipated</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gn="ctr">
                        <a:lnSpc>
                          <a:spcPct val="107000"/>
                        </a:lnSpc>
                        <a:spcBef>
                          <a:spcPts val="0"/>
                        </a:spcBef>
                        <a:spcAft>
                          <a:spcPts val="0"/>
                        </a:spcAft>
                      </a:pPr>
                      <a:r>
                        <a:rPr lang="en-US" sz="12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2476113958"/>
                  </a:ext>
                </a:extLst>
              </a:tr>
              <a:tr h="605309">
                <a:tc>
                  <a:txBody>
                    <a:bodyPr/>
                    <a:lstStyle/>
                    <a:p>
                      <a:pPr marL="0" marR="0">
                        <a:lnSpc>
                          <a:spcPct val="107000"/>
                        </a:lnSpc>
                        <a:spcBef>
                          <a:spcPts val="0"/>
                        </a:spcBef>
                        <a:spcAft>
                          <a:spcPts val="0"/>
                        </a:spcAft>
                      </a:pPr>
                      <a:r>
                        <a:rPr lang="en-US" sz="1200" dirty="0">
                          <a:solidFill>
                            <a:schemeClr val="bg1"/>
                          </a:solidFill>
                          <a:effectLst/>
                        </a:rPr>
                        <a:t>Creation of the mobile application might take longer than anticipated</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gn="ctr">
                        <a:lnSpc>
                          <a:spcPct val="107000"/>
                        </a:lnSpc>
                        <a:spcBef>
                          <a:spcPts val="0"/>
                        </a:spcBef>
                        <a:spcAft>
                          <a:spcPts val="0"/>
                        </a:spcAft>
                      </a:pPr>
                      <a:r>
                        <a:rPr lang="en-US" sz="1200" dirty="0">
                          <a:effectLst/>
                        </a:rPr>
                        <a:t>Moderate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684808452"/>
                  </a:ext>
                </a:extLst>
              </a:tr>
              <a:tr h="400438">
                <a:tc>
                  <a:txBody>
                    <a:bodyPr/>
                    <a:lstStyle/>
                    <a:p>
                      <a:pPr marL="0" marR="0">
                        <a:lnSpc>
                          <a:spcPct val="107000"/>
                        </a:lnSpc>
                        <a:spcBef>
                          <a:spcPts val="0"/>
                        </a:spcBef>
                        <a:spcAft>
                          <a:spcPts val="0"/>
                        </a:spcAft>
                      </a:pPr>
                      <a:r>
                        <a:rPr lang="en-US" sz="1200">
                          <a:solidFill>
                            <a:schemeClr val="bg1"/>
                          </a:solidFill>
                          <a:effectLst/>
                        </a:rPr>
                        <a:t>Utilizing WPS may take time to fully understand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dirty="0">
                          <a:effectLst/>
                        </a:rPr>
                        <a:t>Moderate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gn="ctr">
                        <a:lnSpc>
                          <a:spcPct val="107000"/>
                        </a:lnSpc>
                        <a:spcBef>
                          <a:spcPts val="0"/>
                        </a:spcBef>
                        <a:spcAft>
                          <a:spcPts val="0"/>
                        </a:spcAft>
                      </a:pPr>
                      <a:r>
                        <a:rPr lang="en-US" sz="120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595107357"/>
                  </a:ext>
                </a:extLst>
              </a:tr>
              <a:tr h="400438">
                <a:tc>
                  <a:txBody>
                    <a:bodyPr/>
                    <a:lstStyle/>
                    <a:p>
                      <a:pPr marL="0" marR="0">
                        <a:lnSpc>
                          <a:spcPct val="107000"/>
                        </a:lnSpc>
                        <a:spcBef>
                          <a:spcPts val="0"/>
                        </a:spcBef>
                        <a:spcAft>
                          <a:spcPts val="0"/>
                        </a:spcAft>
                      </a:pPr>
                      <a:r>
                        <a:rPr lang="en-US" sz="1200">
                          <a:solidFill>
                            <a:schemeClr val="bg1"/>
                          </a:solidFill>
                          <a:effectLst/>
                        </a:rPr>
                        <a:t>Creation of the physical Item Tracker may take a while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dirty="0">
                          <a:effectLst/>
                        </a:rPr>
                        <a:t>Moderate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gn="ctr">
                        <a:lnSpc>
                          <a:spcPct val="107000"/>
                        </a:lnSpc>
                        <a:spcBef>
                          <a:spcPts val="0"/>
                        </a:spcBef>
                        <a:spcAft>
                          <a:spcPts val="0"/>
                        </a:spcAft>
                      </a:pPr>
                      <a:r>
                        <a:rPr lang="en-US" sz="12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55020431"/>
                  </a:ext>
                </a:extLst>
              </a:tr>
              <a:tr h="810182">
                <a:tc>
                  <a:txBody>
                    <a:bodyPr/>
                    <a:lstStyle/>
                    <a:p>
                      <a:pPr marL="0" marR="0">
                        <a:lnSpc>
                          <a:spcPct val="107000"/>
                        </a:lnSpc>
                        <a:spcBef>
                          <a:spcPts val="0"/>
                        </a:spcBef>
                        <a:spcAft>
                          <a:spcPts val="0"/>
                        </a:spcAft>
                      </a:pPr>
                      <a:r>
                        <a:rPr lang="en-US" sz="1200">
                          <a:solidFill>
                            <a:schemeClr val="bg1"/>
                          </a:solidFill>
                          <a:effectLst/>
                        </a:rPr>
                        <a:t>Implementing client/host communication servers between tracker and application</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marL="0" marR="0" algn="ctr">
                        <a:lnSpc>
                          <a:spcPct val="107000"/>
                        </a:lnSpc>
                        <a:spcBef>
                          <a:spcPts val="0"/>
                        </a:spcBef>
                        <a:spcAft>
                          <a:spcPts val="0"/>
                        </a:spcAft>
                      </a:pPr>
                      <a:r>
                        <a:rPr lang="en-US" sz="12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1126318467"/>
                  </a:ext>
                </a:extLst>
              </a:tr>
              <a:tr h="605309">
                <a:tc>
                  <a:txBody>
                    <a:bodyPr/>
                    <a:lstStyle/>
                    <a:p>
                      <a:pPr marL="0" marR="0">
                        <a:lnSpc>
                          <a:spcPct val="107000"/>
                        </a:lnSpc>
                        <a:spcBef>
                          <a:spcPts val="0"/>
                        </a:spcBef>
                        <a:spcAft>
                          <a:spcPts val="0"/>
                        </a:spcAft>
                      </a:pPr>
                      <a:r>
                        <a:rPr lang="en-US" sz="1200" dirty="0">
                          <a:solidFill>
                            <a:schemeClr val="bg1"/>
                          </a:solidFill>
                          <a:effectLst/>
                        </a:rPr>
                        <a:t>May need to reorder equipment due to damages that may occur</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marL="0" marR="0" algn="ctr">
                        <a:lnSpc>
                          <a:spcPct val="107000"/>
                        </a:lnSpc>
                        <a:spcBef>
                          <a:spcPts val="0"/>
                        </a:spcBef>
                        <a:spcAft>
                          <a:spcPts val="0"/>
                        </a:spcAft>
                      </a:pPr>
                      <a:r>
                        <a:rPr lang="en-US" sz="120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151536935"/>
                  </a:ext>
                </a:extLst>
              </a:tr>
            </a:tbl>
          </a:graphicData>
        </a:graphic>
      </p:graphicFrame>
    </p:spTree>
    <p:extLst>
      <p:ext uri="{BB962C8B-B14F-4D97-AF65-F5344CB8AC3E}">
        <p14:creationId xmlns:p14="http://schemas.microsoft.com/office/powerpoint/2010/main" val="269278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 Testing of back-end components (database components and DBMS systems).</a:t>
            </a:r>
          </a:p>
          <a:p>
            <a:r>
              <a:rPr lang="en-US" dirty="0"/>
              <a:t>- Testing stored procedures, views, schemas in DB, tables, indexes, key, triggers, data validations and data consistence check. </a:t>
            </a:r>
          </a:p>
          <a:p>
            <a:r>
              <a:rPr lang="en-US" dirty="0"/>
              <a:t>- The type of testing in database is functional testing type which involves checking functionality of database from user point of view. </a:t>
            </a:r>
          </a:p>
          <a:p>
            <a:r>
              <a:rPr lang="en-US" dirty="0"/>
              <a:t>- 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graphicFrame>
        <p:nvGraphicFramePr>
          <p:cNvPr id="4" name="Content Placeholder 3"/>
          <p:cNvGraphicFramePr>
            <a:graphicFrameLocks noGrp="1"/>
          </p:cNvGraphicFramePr>
          <p:nvPr>
            <p:ph idx="1"/>
            <p:extLst/>
          </p:nvPr>
        </p:nvGraphicFramePr>
        <p:xfrm>
          <a:off x="1141413" y="2097088"/>
          <a:ext cx="9905997" cy="3542315"/>
        </p:xfrm>
        <a:graphic>
          <a:graphicData uri="http://schemas.openxmlformats.org/drawingml/2006/table">
            <a:tbl>
              <a:tblPr firstRow="1" firstCol="1" bandRow="1">
                <a:tableStyleId>{5C22544A-7EE6-4342-B048-85BDC9FD1C3A}</a:tableStyleId>
              </a:tblPr>
              <a:tblGrid>
                <a:gridCol w="3301293">
                  <a:extLst>
                    <a:ext uri="{9D8B030D-6E8A-4147-A177-3AD203B41FA5}">
                      <a16:colId xmlns:a16="http://schemas.microsoft.com/office/drawing/2014/main" val="2846950796"/>
                    </a:ext>
                  </a:extLst>
                </a:gridCol>
                <a:gridCol w="3302352">
                  <a:extLst>
                    <a:ext uri="{9D8B030D-6E8A-4147-A177-3AD203B41FA5}">
                      <a16:colId xmlns:a16="http://schemas.microsoft.com/office/drawing/2014/main" val="233940139"/>
                    </a:ext>
                  </a:extLst>
                </a:gridCol>
                <a:gridCol w="3302352">
                  <a:extLst>
                    <a:ext uri="{9D8B030D-6E8A-4147-A177-3AD203B41FA5}">
                      <a16:colId xmlns:a16="http://schemas.microsoft.com/office/drawing/2014/main" val="1960200537"/>
                    </a:ext>
                  </a:extLst>
                </a:gridCol>
              </a:tblGrid>
              <a:tr h="214381">
                <a:tc gridSpan="3">
                  <a:txBody>
                    <a:bodyPr/>
                    <a:lstStyle/>
                    <a:p>
                      <a:pPr marL="0" marR="0" algn="ctr">
                        <a:lnSpc>
                          <a:spcPct val="107000"/>
                        </a:lnSpc>
                        <a:spcBef>
                          <a:spcPts val="0"/>
                        </a:spcBef>
                        <a:spcAft>
                          <a:spcPts val="0"/>
                        </a:spcAft>
                      </a:pPr>
                      <a:r>
                        <a:rPr lang="en-US" sz="1200" dirty="0">
                          <a:solidFill>
                            <a:schemeClr val="bg1"/>
                          </a:solidFill>
                          <a:effectLst/>
                        </a:rPr>
                        <a:t>Safety Risk Assessment</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744638"/>
                  </a:ext>
                </a:extLst>
              </a:tr>
              <a:tr h="214381">
                <a:tc>
                  <a:txBody>
                    <a:bodyPr/>
                    <a:lstStyle/>
                    <a:p>
                      <a:pPr marL="0" marR="0" algn="ctr">
                        <a:lnSpc>
                          <a:spcPct val="107000"/>
                        </a:lnSpc>
                        <a:spcBef>
                          <a:spcPts val="0"/>
                        </a:spcBef>
                        <a:spcAft>
                          <a:spcPts val="0"/>
                        </a:spcAft>
                      </a:pPr>
                      <a:r>
                        <a:rPr lang="en-US" sz="1200" dirty="0">
                          <a:solidFill>
                            <a:schemeClr val="bg1"/>
                          </a:solidFill>
                          <a:effectLst/>
                        </a:rPr>
                        <a:t>Possible Safety Risk</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b="1" dirty="0">
                          <a:effectLst/>
                        </a:rPr>
                        <a:t>Likelihood to Cause Issue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1200" b="1" dirty="0">
                          <a:effectLst/>
                        </a:rPr>
                        <a:t>Importance to the Project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425093723"/>
                  </a:ext>
                </a:extLst>
              </a:tr>
              <a:tr h="1112712">
                <a:tc>
                  <a:txBody>
                    <a:bodyPr/>
                    <a:lstStyle/>
                    <a:p>
                      <a:pPr marL="0" marR="0">
                        <a:lnSpc>
                          <a:spcPct val="107000"/>
                        </a:lnSpc>
                        <a:spcBef>
                          <a:spcPts val="0"/>
                        </a:spcBef>
                        <a:spcAft>
                          <a:spcPts val="0"/>
                        </a:spcAft>
                      </a:pPr>
                      <a:r>
                        <a:rPr lang="en-US" sz="1200">
                          <a:solidFill>
                            <a:schemeClr val="bg1"/>
                          </a:solidFill>
                          <a:effectLst/>
                        </a:rPr>
                        <a:t>Every component is commercial and thus has been tested and approved by the IEC 61508 electronics safety standard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4000" dirty="0">
                          <a:effectLst/>
                        </a:rPr>
                        <a:t>Low</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marL="0" marR="0" algn="ctr">
                        <a:lnSpc>
                          <a:spcPct val="107000"/>
                        </a:lnSpc>
                        <a:spcBef>
                          <a:spcPts val="0"/>
                        </a:spcBef>
                        <a:spcAft>
                          <a:spcPts val="0"/>
                        </a:spcAft>
                      </a:pPr>
                      <a:r>
                        <a:rPr lang="en-US" sz="4000" dirty="0">
                          <a:effectLst/>
                        </a:rPr>
                        <a:t>High</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845530295"/>
                  </a:ext>
                </a:extLst>
              </a:tr>
              <a:tr h="888129">
                <a:tc>
                  <a:txBody>
                    <a:bodyPr/>
                    <a:lstStyle/>
                    <a:p>
                      <a:pPr marL="0" marR="0">
                        <a:lnSpc>
                          <a:spcPct val="107000"/>
                        </a:lnSpc>
                        <a:spcBef>
                          <a:spcPts val="0"/>
                        </a:spcBef>
                        <a:spcAft>
                          <a:spcPts val="0"/>
                        </a:spcAft>
                      </a:pPr>
                      <a:r>
                        <a:rPr lang="en-US" sz="1200">
                          <a:solidFill>
                            <a:schemeClr val="bg1"/>
                          </a:solidFill>
                          <a:effectLst/>
                        </a:rPr>
                        <a:t>The final product will be tested by UL60335 safety standard for household appliances.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4000" dirty="0">
                          <a:effectLst/>
                        </a:rPr>
                        <a:t>Low</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marL="0" marR="0" algn="ctr">
                        <a:lnSpc>
                          <a:spcPct val="107000"/>
                        </a:lnSpc>
                        <a:spcBef>
                          <a:spcPts val="0"/>
                        </a:spcBef>
                        <a:spcAft>
                          <a:spcPts val="0"/>
                        </a:spcAft>
                      </a:pPr>
                      <a:r>
                        <a:rPr lang="en-US" sz="4000">
                          <a:effectLst/>
                        </a:rPr>
                        <a:t>High</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1326364554"/>
                  </a:ext>
                </a:extLst>
              </a:tr>
              <a:tr h="1112712">
                <a:tc>
                  <a:txBody>
                    <a:bodyPr/>
                    <a:lstStyle/>
                    <a:p>
                      <a:pPr marL="0" marR="0">
                        <a:lnSpc>
                          <a:spcPct val="107000"/>
                        </a:lnSpc>
                        <a:spcBef>
                          <a:spcPts val="0"/>
                        </a:spcBef>
                        <a:spcAft>
                          <a:spcPts val="0"/>
                        </a:spcAft>
                      </a:pPr>
                      <a:r>
                        <a:rPr lang="en-US" sz="1200" dirty="0">
                          <a:solidFill>
                            <a:schemeClr val="bg1"/>
                          </a:solidFill>
                          <a:effectLst/>
                        </a:rPr>
                        <a:t>Other possible electrical safety risks, such as shocking hazards, have been identified and mitigated.</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4000" dirty="0">
                          <a:effectLst/>
                        </a:rPr>
                        <a:t>Moderate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gn="ctr">
                        <a:lnSpc>
                          <a:spcPct val="107000"/>
                        </a:lnSpc>
                        <a:spcBef>
                          <a:spcPts val="0"/>
                        </a:spcBef>
                        <a:spcAft>
                          <a:spcPts val="0"/>
                        </a:spcAft>
                      </a:pPr>
                      <a:r>
                        <a:rPr lang="en-US" sz="4000" dirty="0">
                          <a:effectLst/>
                        </a:rPr>
                        <a:t>High</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3401136352"/>
                  </a:ext>
                </a:extLst>
              </a:tr>
            </a:tbl>
          </a:graphicData>
        </a:graphic>
      </p:graphicFrame>
    </p:spTree>
    <p:extLst>
      <p:ext uri="{BB962C8B-B14F-4D97-AF65-F5344CB8AC3E}">
        <p14:creationId xmlns:p14="http://schemas.microsoft.com/office/powerpoint/2010/main" val="717589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graphicFrame>
        <p:nvGraphicFramePr>
          <p:cNvPr id="4" name="Content Placeholder 3"/>
          <p:cNvGraphicFramePr>
            <a:graphicFrameLocks noGrp="1"/>
          </p:cNvGraphicFramePr>
          <p:nvPr>
            <p:ph idx="1"/>
            <p:extLst/>
          </p:nvPr>
        </p:nvGraphicFramePr>
        <p:xfrm>
          <a:off x="1141413" y="2097088"/>
          <a:ext cx="9905997" cy="4186146"/>
        </p:xfrm>
        <a:graphic>
          <a:graphicData uri="http://schemas.openxmlformats.org/drawingml/2006/table">
            <a:tbl>
              <a:tblPr firstRow="1" firstCol="1" bandRow="1">
                <a:tableStyleId>{5C22544A-7EE6-4342-B048-85BDC9FD1C3A}</a:tableStyleId>
              </a:tblPr>
              <a:tblGrid>
                <a:gridCol w="3301293">
                  <a:extLst>
                    <a:ext uri="{9D8B030D-6E8A-4147-A177-3AD203B41FA5}">
                      <a16:colId xmlns:a16="http://schemas.microsoft.com/office/drawing/2014/main" val="968588035"/>
                    </a:ext>
                  </a:extLst>
                </a:gridCol>
                <a:gridCol w="3302352">
                  <a:extLst>
                    <a:ext uri="{9D8B030D-6E8A-4147-A177-3AD203B41FA5}">
                      <a16:colId xmlns:a16="http://schemas.microsoft.com/office/drawing/2014/main" val="3330080655"/>
                    </a:ext>
                  </a:extLst>
                </a:gridCol>
                <a:gridCol w="3302352">
                  <a:extLst>
                    <a:ext uri="{9D8B030D-6E8A-4147-A177-3AD203B41FA5}">
                      <a16:colId xmlns:a16="http://schemas.microsoft.com/office/drawing/2014/main" val="1912064333"/>
                    </a:ext>
                  </a:extLst>
                </a:gridCol>
              </a:tblGrid>
              <a:tr h="821590">
                <a:tc gridSpan="3">
                  <a:txBody>
                    <a:bodyPr/>
                    <a:lstStyle/>
                    <a:p>
                      <a:pPr marL="0" marR="0" algn="ctr">
                        <a:lnSpc>
                          <a:spcPct val="107000"/>
                        </a:lnSpc>
                        <a:spcBef>
                          <a:spcPts val="0"/>
                        </a:spcBef>
                        <a:spcAft>
                          <a:spcPts val="0"/>
                        </a:spcAft>
                      </a:pPr>
                      <a:r>
                        <a:rPr lang="en-US" sz="4800" dirty="0">
                          <a:solidFill>
                            <a:schemeClr val="bg1"/>
                          </a:solidFill>
                          <a:effectLst/>
                        </a:rPr>
                        <a:t>Security Risk Assessment</a:t>
                      </a:r>
                      <a:endParaRPr lang="en-US" sz="4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6632010"/>
                  </a:ext>
                </a:extLst>
              </a:tr>
              <a:tr h="1682278">
                <a:tc>
                  <a:txBody>
                    <a:bodyPr/>
                    <a:lstStyle/>
                    <a:p>
                      <a:pPr marL="0" marR="0" algn="ctr">
                        <a:lnSpc>
                          <a:spcPct val="107000"/>
                        </a:lnSpc>
                        <a:spcBef>
                          <a:spcPts val="0"/>
                        </a:spcBef>
                        <a:spcAft>
                          <a:spcPts val="0"/>
                        </a:spcAft>
                      </a:pPr>
                      <a:r>
                        <a:rPr lang="en-US" sz="4000" dirty="0">
                          <a:solidFill>
                            <a:schemeClr val="bg1"/>
                          </a:solidFill>
                          <a:effectLst/>
                        </a:rPr>
                        <a:t>Possible Security Risk</a:t>
                      </a:r>
                      <a:endPar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4000" b="1" dirty="0">
                          <a:effectLst/>
                        </a:rPr>
                        <a:t>Likelihood to Happen</a:t>
                      </a:r>
                      <a:endParaRPr lang="en-US" sz="4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3200" b="1" dirty="0">
                          <a:effectLst/>
                        </a:rPr>
                        <a:t>Detriment to the Project if occurred</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755152345"/>
                  </a:ext>
                </a:extLst>
              </a:tr>
              <a:tr h="1682278">
                <a:tc>
                  <a:txBody>
                    <a:bodyPr/>
                    <a:lstStyle/>
                    <a:p>
                      <a:pPr marL="0" marR="0">
                        <a:lnSpc>
                          <a:spcPct val="107000"/>
                        </a:lnSpc>
                        <a:spcBef>
                          <a:spcPts val="0"/>
                        </a:spcBef>
                        <a:spcAft>
                          <a:spcPts val="0"/>
                        </a:spcAft>
                      </a:pPr>
                      <a:r>
                        <a:rPr lang="en-US" sz="2400" dirty="0">
                          <a:solidFill>
                            <a:schemeClr val="bg1"/>
                          </a:solidFill>
                          <a:effectLst/>
                        </a:rPr>
                        <a:t>Leakage of Wi-Fi credentials and email information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6600" dirty="0">
                          <a:effectLst/>
                        </a:rPr>
                        <a:t>Low</a:t>
                      </a:r>
                      <a:endParaRPr lang="en-US" sz="6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marL="0" marR="0" algn="ctr">
                        <a:lnSpc>
                          <a:spcPct val="107000"/>
                        </a:lnSpc>
                        <a:spcBef>
                          <a:spcPts val="0"/>
                        </a:spcBef>
                        <a:spcAft>
                          <a:spcPts val="0"/>
                        </a:spcAft>
                      </a:pPr>
                      <a:r>
                        <a:rPr lang="en-US" sz="6600" dirty="0">
                          <a:effectLst/>
                        </a:rPr>
                        <a:t>High</a:t>
                      </a:r>
                      <a:endParaRPr lang="en-US" sz="6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2472834438"/>
                  </a:ext>
                </a:extLst>
              </a:tr>
            </a:tbl>
          </a:graphicData>
        </a:graphic>
      </p:graphicFrame>
    </p:spTree>
    <p:extLst>
      <p:ext uri="{BB962C8B-B14F-4D97-AF65-F5344CB8AC3E}">
        <p14:creationId xmlns:p14="http://schemas.microsoft.com/office/powerpoint/2010/main" val="3946268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a house or room</a:t>
            </a:r>
          </a:p>
          <a:p>
            <a:r>
              <a:rPr lang="en-US" dirty="0"/>
              <a:t>The item tracker’s total cost for development is $243.60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 for keeping track of things </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5901070" y="5090165"/>
            <a:ext cx="1472353" cy="742505"/>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408819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71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$250,000M.[2]</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normAutofit lnSpcReduction="10000"/>
          </a:bodyPr>
          <a:lstStyle/>
          <a:p>
            <a:r>
              <a:rPr lang="en-US" dirty="0"/>
              <a:t>The solution our group came up with is to create a Tracker connected to a mobile application. </a:t>
            </a:r>
          </a:p>
          <a:p>
            <a:r>
              <a:rPr lang="en-US" dirty="0"/>
              <a:t>The Tracker can keep track of the location of objects.</a:t>
            </a:r>
          </a:p>
          <a:p>
            <a:r>
              <a:rPr lang="en-US" dirty="0"/>
              <a:t>The Tracker can be set to alert the user to attend to the object </a:t>
            </a:r>
          </a:p>
          <a:p>
            <a:r>
              <a:rPr lang="en-US" dirty="0"/>
              <a:t>The Tracker can be attached and removed from objects manually and without extra tools. </a:t>
            </a:r>
          </a:p>
          <a:p>
            <a:r>
              <a:rPr lang="en-US" dirty="0"/>
              <a:t>Tracker connects and syncs with  the application using available Wi-Fi.</a:t>
            </a:r>
          </a:p>
        </p:txBody>
      </p:sp>
    </p:spTree>
    <p:extLst>
      <p:ext uri="{BB962C8B-B14F-4D97-AF65-F5344CB8AC3E}">
        <p14:creationId xmlns:p14="http://schemas.microsoft.com/office/powerpoint/2010/main" val="425612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2121</TotalTime>
  <Words>2488</Words>
  <Application>Microsoft Office PowerPoint</Application>
  <PresentationFormat>Widescreen</PresentationFormat>
  <Paragraphs>433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 (Includes Shipping)</vt:lpstr>
      <vt:lpstr>how it works</vt:lpstr>
      <vt:lpstr>How it works</vt:lpstr>
      <vt:lpstr>How it works</vt:lpstr>
      <vt:lpstr>Gui Mock-up</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Ryan Lee</cp:lastModifiedBy>
  <cp:revision>50</cp:revision>
  <dcterms:created xsi:type="dcterms:W3CDTF">2018-11-07T13:29:23Z</dcterms:created>
  <dcterms:modified xsi:type="dcterms:W3CDTF">2018-12-05T23:41:16Z</dcterms:modified>
</cp:coreProperties>
</file>