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Source Sans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SourceSansPro-bold.fntdata"/><Relationship Id="rId12" Type="http://schemas.openxmlformats.org/officeDocument/2006/relationships/slide" Target="slides/slide7.xml"/><Relationship Id="rId34" Type="http://schemas.openxmlformats.org/officeDocument/2006/relationships/font" Target="fonts/SourceSansPro-regular.fntdata"/><Relationship Id="rId15" Type="http://schemas.openxmlformats.org/officeDocument/2006/relationships/slide" Target="slides/slide10.xml"/><Relationship Id="rId37" Type="http://schemas.openxmlformats.org/officeDocument/2006/relationships/font" Target="fonts/SourceSansPro-boldItalic.fntdata"/><Relationship Id="rId14" Type="http://schemas.openxmlformats.org/officeDocument/2006/relationships/slide" Target="slides/slide9.xml"/><Relationship Id="rId36" Type="http://schemas.openxmlformats.org/officeDocument/2006/relationships/font" Target="fonts/SourceSansPr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5edbe920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5edbe920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edbe920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edbe920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5edbe920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5edbe920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5edbe920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5edbe920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c5f1157a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c5f1157a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c5f1157a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c5f1157a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5edbe920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5edbe920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5edbe9202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5edbe9202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5edbe920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5edbe920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5edbe9202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edbe9202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c5f1157a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c5f1157a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c5f1157a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c5f1157a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c5f1157a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c5f1157a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c5f1157a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c5f1157a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c5f1157a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c5f1157a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c5f1157a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c5f1157a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c5f1157a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c5f1157a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c5f1157a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5f1157a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c5f1157a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c5f1157a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c5f1157a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c5f1157a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c5f1157a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c5f1157a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c5f1157a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c5f1157a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c5f1157a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c5f1157a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Operations Research Assignment</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F242</a:t>
            </a:r>
            <a:endParaRPr/>
          </a:p>
        </p:txBody>
      </p:sp>
      <p:sp>
        <p:nvSpPr>
          <p:cNvPr id="60" name="Google Shape;60;p13"/>
          <p:cNvSpPr txBox="1"/>
          <p:nvPr/>
        </p:nvSpPr>
        <p:spPr>
          <a:xfrm>
            <a:off x="773200" y="3216100"/>
            <a:ext cx="4437600" cy="14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Source Sans Pro"/>
                <a:ea typeface="Source Sans Pro"/>
                <a:cs typeface="Source Sans Pro"/>
                <a:sym typeface="Source Sans Pro"/>
              </a:rPr>
              <a:t>Group members :</a:t>
            </a:r>
            <a:endParaRPr>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lt1"/>
              </a:solidFill>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2"/>
              </a:buClr>
              <a:buSzPts val="1100"/>
              <a:buFont typeface="Arial"/>
              <a:buNone/>
            </a:pPr>
            <a:r>
              <a:rPr b="1" lang="en">
                <a:solidFill>
                  <a:schemeClr val="lt1"/>
                </a:solidFill>
                <a:latin typeface="Source Sans Pro"/>
                <a:ea typeface="Source Sans Pro"/>
                <a:cs typeface="Source Sans Pro"/>
                <a:sym typeface="Source Sans Pro"/>
              </a:rPr>
              <a:t>Parth Poply (2016A7PS0249U)</a:t>
            </a:r>
            <a:endParaRPr b="1">
              <a:solidFill>
                <a:schemeClr val="lt1"/>
              </a:solidFill>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2"/>
              </a:buClr>
              <a:buSzPts val="1100"/>
              <a:buFont typeface="Arial"/>
              <a:buNone/>
            </a:pPr>
            <a:r>
              <a:rPr b="1" lang="en">
                <a:solidFill>
                  <a:schemeClr val="lt1"/>
                </a:solidFill>
                <a:latin typeface="Source Sans Pro"/>
                <a:ea typeface="Source Sans Pro"/>
                <a:cs typeface="Source Sans Pro"/>
                <a:sym typeface="Source Sans Pro"/>
              </a:rPr>
              <a:t>Naman Sharma(2016A7PS0219U)</a:t>
            </a:r>
            <a:endParaRPr b="1">
              <a:solidFill>
                <a:schemeClr val="lt1"/>
              </a:solidFill>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2"/>
              </a:buClr>
              <a:buSzPts val="1100"/>
              <a:buFont typeface="Arial"/>
              <a:buNone/>
            </a:pPr>
            <a:r>
              <a:rPr b="1" lang="en">
                <a:solidFill>
                  <a:schemeClr val="lt1"/>
                </a:solidFill>
                <a:latin typeface="Source Sans Pro"/>
                <a:ea typeface="Source Sans Pro"/>
                <a:cs typeface="Source Sans Pro"/>
                <a:sym typeface="Source Sans Pro"/>
              </a:rPr>
              <a:t>Deepesh Raul(2016A7PS0041U)</a:t>
            </a:r>
            <a:endParaRPr b="1">
              <a:solidFill>
                <a:schemeClr val="lt1"/>
              </a:solidFill>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2"/>
              </a:buClr>
              <a:buSzPts val="1100"/>
              <a:buFont typeface="Arial"/>
              <a:buNone/>
            </a:pPr>
            <a:r>
              <a:rPr b="1" lang="en">
                <a:solidFill>
                  <a:schemeClr val="lt1"/>
                </a:solidFill>
                <a:latin typeface="Source Sans Pro"/>
                <a:ea typeface="Source Sans Pro"/>
                <a:cs typeface="Source Sans Pro"/>
                <a:sym typeface="Source Sans Pro"/>
              </a:rPr>
              <a:t>Shaun Fernandes(2016A7PS0290U)</a:t>
            </a:r>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Lines for Models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Linear Regression                                                                Log-Transformed Linear Regression</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pic>
        <p:nvPicPr>
          <p:cNvPr id="116" name="Google Shape;116;p22"/>
          <p:cNvPicPr preferRelativeResize="0"/>
          <p:nvPr/>
        </p:nvPicPr>
        <p:blipFill>
          <a:blip r:embed="rId3">
            <a:alphaModFix/>
          </a:blip>
          <a:stretch>
            <a:fillRect/>
          </a:stretch>
        </p:blipFill>
        <p:spPr>
          <a:xfrm>
            <a:off x="396126" y="1718225"/>
            <a:ext cx="4120799" cy="2850650"/>
          </a:xfrm>
          <a:prstGeom prst="rect">
            <a:avLst/>
          </a:prstGeom>
          <a:noFill/>
          <a:ln>
            <a:noFill/>
          </a:ln>
        </p:spPr>
      </p:pic>
      <p:pic>
        <p:nvPicPr>
          <p:cNvPr id="117" name="Google Shape;117;p22"/>
          <p:cNvPicPr preferRelativeResize="0"/>
          <p:nvPr/>
        </p:nvPicPr>
        <p:blipFill>
          <a:blip r:embed="rId4">
            <a:alphaModFix/>
          </a:blip>
          <a:stretch>
            <a:fillRect/>
          </a:stretch>
        </p:blipFill>
        <p:spPr>
          <a:xfrm>
            <a:off x="4874100" y="1718225"/>
            <a:ext cx="3958199" cy="285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Lines for Models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Poisson Regression     									      Binomial Regression</a:t>
            </a:r>
            <a:endParaRPr b="1">
              <a:solidFill>
                <a:srgbClr val="000000"/>
              </a:solidFill>
            </a:endParaRPr>
          </a:p>
        </p:txBody>
      </p:sp>
      <p:pic>
        <p:nvPicPr>
          <p:cNvPr id="124" name="Google Shape;124;p23"/>
          <p:cNvPicPr preferRelativeResize="0"/>
          <p:nvPr/>
        </p:nvPicPr>
        <p:blipFill>
          <a:blip r:embed="rId3">
            <a:alphaModFix/>
          </a:blip>
          <a:stretch>
            <a:fillRect/>
          </a:stretch>
        </p:blipFill>
        <p:spPr>
          <a:xfrm>
            <a:off x="311698" y="1670550"/>
            <a:ext cx="4128074" cy="2855700"/>
          </a:xfrm>
          <a:prstGeom prst="rect">
            <a:avLst/>
          </a:prstGeom>
          <a:noFill/>
          <a:ln>
            <a:noFill/>
          </a:ln>
        </p:spPr>
      </p:pic>
      <p:pic>
        <p:nvPicPr>
          <p:cNvPr id="125" name="Google Shape;125;p23"/>
          <p:cNvPicPr preferRelativeResize="0"/>
          <p:nvPr/>
        </p:nvPicPr>
        <p:blipFill>
          <a:blip r:embed="rId4">
            <a:alphaModFix/>
          </a:blip>
          <a:stretch>
            <a:fillRect/>
          </a:stretch>
        </p:blipFill>
        <p:spPr>
          <a:xfrm>
            <a:off x="4830050" y="1670550"/>
            <a:ext cx="4002251" cy="289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Lines for Models</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All plots Comparison:</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pic>
        <p:nvPicPr>
          <p:cNvPr id="132" name="Google Shape;132;p24"/>
          <p:cNvPicPr preferRelativeResize="0"/>
          <p:nvPr/>
        </p:nvPicPr>
        <p:blipFill>
          <a:blip r:embed="rId3">
            <a:alphaModFix/>
          </a:blip>
          <a:stretch>
            <a:fillRect/>
          </a:stretch>
        </p:blipFill>
        <p:spPr>
          <a:xfrm>
            <a:off x="2226561" y="1702125"/>
            <a:ext cx="4690875" cy="3244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11111"/>
              </a:solidFill>
            </a:endParaRPr>
          </a:p>
          <a:p>
            <a:pPr indent="-311150" lvl="0" marL="914400" rtl="0" algn="l">
              <a:spcBef>
                <a:spcPts val="1600"/>
              </a:spcBef>
              <a:spcAft>
                <a:spcPts val="0"/>
              </a:spcAft>
              <a:buClr>
                <a:schemeClr val="dk2"/>
              </a:buClr>
              <a:buSzPts val="1300"/>
              <a:buFont typeface="Arial"/>
              <a:buAutoNum type="arabicPeriod"/>
            </a:pPr>
            <a:r>
              <a:rPr lang="en" sz="1300">
                <a:solidFill>
                  <a:schemeClr val="dk2"/>
                </a:solidFill>
                <a:highlight>
                  <a:srgbClr val="FFFFFF"/>
                </a:highlight>
                <a:latin typeface="Arial"/>
                <a:ea typeface="Arial"/>
                <a:cs typeface="Arial"/>
                <a:sym typeface="Arial"/>
              </a:rPr>
              <a:t>The Root Mean Square Error (RMSE) was calculated for each model. It was found that for the given dataset, the Poisson Regression model gives the least RMSE of all models, the Linear Regression giving the worst value. </a:t>
            </a:r>
            <a:endParaRPr sz="1300">
              <a:solidFill>
                <a:schemeClr val="dk2"/>
              </a:solidFill>
              <a:highlight>
                <a:srgbClr val="FFFFFF"/>
              </a:highlight>
              <a:latin typeface="Arial"/>
              <a:ea typeface="Arial"/>
              <a:cs typeface="Arial"/>
              <a:sym typeface="Arial"/>
            </a:endParaRPr>
          </a:p>
          <a:p>
            <a:pPr indent="-311150" lvl="0" marL="914400" rtl="0" algn="l">
              <a:spcBef>
                <a:spcPts val="0"/>
              </a:spcBef>
              <a:spcAft>
                <a:spcPts val="0"/>
              </a:spcAft>
              <a:buClr>
                <a:schemeClr val="dk2"/>
              </a:buClr>
              <a:buSzPts val="1300"/>
              <a:buFont typeface="Arial"/>
              <a:buAutoNum type="arabicPeriod"/>
            </a:pPr>
            <a:r>
              <a:rPr lang="en" sz="1300">
                <a:solidFill>
                  <a:schemeClr val="dk2"/>
                </a:solidFill>
                <a:highlight>
                  <a:srgbClr val="FFFFFF"/>
                </a:highlight>
                <a:latin typeface="Arial"/>
                <a:ea typeface="Arial"/>
                <a:cs typeface="Arial"/>
                <a:sym typeface="Arial"/>
              </a:rPr>
              <a:t>This analysis tells us to use Poisson Regression Model over the other models for the given linear data.</a:t>
            </a:r>
            <a:endParaRPr>
              <a:solidFill>
                <a:srgbClr val="111111"/>
              </a:solidFill>
            </a:endParaRPr>
          </a:p>
        </p:txBody>
      </p:sp>
      <p:pic>
        <p:nvPicPr>
          <p:cNvPr id="139" name="Google Shape;139;p25"/>
          <p:cNvPicPr preferRelativeResize="0"/>
          <p:nvPr/>
        </p:nvPicPr>
        <p:blipFill>
          <a:blip r:embed="rId3">
            <a:alphaModFix/>
          </a:blip>
          <a:stretch>
            <a:fillRect/>
          </a:stretch>
        </p:blipFill>
        <p:spPr>
          <a:xfrm>
            <a:off x="1990725" y="3070150"/>
            <a:ext cx="5162550" cy="866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a:t>Non-Linear Regression Analysis</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222222"/>
                </a:solidFill>
                <a:highlight>
                  <a:srgbClr val="FFFFFF"/>
                </a:highlight>
              </a:rPr>
              <a:t>Sometimes the relationship between the output and predictor variable may not be linear. </a:t>
            </a:r>
            <a:endParaRPr>
              <a:solidFill>
                <a:srgbClr val="222222"/>
              </a:solidFill>
              <a:highlight>
                <a:srgbClr val="FFFFFF"/>
              </a:highlight>
            </a:endParaRPr>
          </a:p>
          <a:p>
            <a:pPr indent="0" lvl="0" marL="0" rtl="0" algn="l">
              <a:spcBef>
                <a:spcPts val="2200"/>
              </a:spcBef>
              <a:spcAft>
                <a:spcPts val="0"/>
              </a:spcAft>
              <a:buClr>
                <a:schemeClr val="dk2"/>
              </a:buClr>
              <a:buSzPts val="1100"/>
              <a:buFont typeface="Arial"/>
              <a:buNone/>
            </a:pPr>
            <a:r>
              <a:rPr lang="en">
                <a:solidFill>
                  <a:srgbClr val="222222"/>
                </a:solidFill>
                <a:highlight>
                  <a:srgbClr val="FFFFFF"/>
                </a:highlight>
              </a:rPr>
              <a:t>If we apply our linear model to non-linear data, the model will underfit and underperform. In order to overcome underfitting, we need to increase the complexity of our model.</a:t>
            </a:r>
            <a:endParaRPr>
              <a:solidFill>
                <a:srgbClr val="222222"/>
              </a:solidFill>
              <a:highlight>
                <a:srgbClr val="FFFFFF"/>
              </a:highlight>
            </a:endParaRPr>
          </a:p>
          <a:p>
            <a:pPr indent="0" lvl="0" marL="0" rtl="0" algn="l">
              <a:spcBef>
                <a:spcPts val="2200"/>
              </a:spcBef>
              <a:spcAft>
                <a:spcPts val="0"/>
              </a:spcAft>
              <a:buNone/>
            </a:pPr>
            <a:r>
              <a:t/>
            </a:r>
            <a:endParaRPr>
              <a:solidFill>
                <a:srgbClr val="222222"/>
              </a:solidFill>
              <a:highlight>
                <a:srgbClr val="FFFFFF"/>
              </a:highlight>
            </a:endParaRPr>
          </a:p>
          <a:p>
            <a:pPr indent="0" lvl="0" marL="0" rtl="0" algn="l">
              <a:spcBef>
                <a:spcPts val="22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Non-Linear Regression Analysis</a:t>
            </a:r>
            <a:endParaRPr/>
          </a:p>
          <a:p>
            <a:pPr indent="0" lvl="0" marL="0" rtl="0" algn="l">
              <a:spcBef>
                <a:spcPts val="0"/>
              </a:spcBef>
              <a:spcAft>
                <a:spcPts val="0"/>
              </a:spcAft>
              <a:buNone/>
            </a:pPr>
            <a:r>
              <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222222"/>
                </a:solidFill>
                <a:highlight>
                  <a:srgbClr val="FFFFFF"/>
                </a:highlight>
              </a:rPr>
              <a:t>There are different solutions that extend on the linear regression model approach to capture such non-linear effects, few of which are listed below:</a:t>
            </a:r>
            <a:endParaRPr>
              <a:solidFill>
                <a:srgbClr val="222222"/>
              </a:solidFill>
              <a:highlight>
                <a:srgbClr val="FFFFFF"/>
              </a:highlight>
            </a:endParaRPr>
          </a:p>
          <a:p>
            <a:pPr indent="-342900" lvl="0" marL="914400" rtl="0" algn="l">
              <a:spcBef>
                <a:spcPts val="2200"/>
              </a:spcBef>
              <a:spcAft>
                <a:spcPts val="0"/>
              </a:spcAft>
              <a:buClr>
                <a:srgbClr val="222222"/>
              </a:buClr>
              <a:buSzPts val="1800"/>
              <a:buAutoNum type="arabicPeriod"/>
            </a:pPr>
            <a:r>
              <a:rPr lang="en">
                <a:solidFill>
                  <a:srgbClr val="222222"/>
                </a:solidFill>
                <a:highlight>
                  <a:srgbClr val="FFFFFF"/>
                </a:highlight>
              </a:rPr>
              <a:t>Polynomial regression </a:t>
            </a:r>
            <a:endParaRPr>
              <a:solidFill>
                <a:srgbClr val="222222"/>
              </a:solidFill>
              <a:highlight>
                <a:srgbClr val="FFFFFF"/>
              </a:highlight>
            </a:endParaRPr>
          </a:p>
          <a:p>
            <a:pPr indent="-342900" lvl="0" marL="914400" rtl="0" algn="l">
              <a:spcBef>
                <a:spcPts val="0"/>
              </a:spcBef>
              <a:spcAft>
                <a:spcPts val="0"/>
              </a:spcAft>
              <a:buClr>
                <a:srgbClr val="222222"/>
              </a:buClr>
              <a:buSzPts val="1800"/>
              <a:buAutoNum type="arabicPeriod"/>
            </a:pPr>
            <a:r>
              <a:rPr lang="en">
                <a:solidFill>
                  <a:srgbClr val="222222"/>
                </a:solidFill>
                <a:highlight>
                  <a:srgbClr val="FFFFFF"/>
                </a:highlight>
              </a:rPr>
              <a:t>Spline regression</a:t>
            </a:r>
            <a:endParaRPr>
              <a:solidFill>
                <a:srgbClr val="222222"/>
              </a:solidFill>
              <a:highlight>
                <a:srgbClr val="FFFFFF"/>
              </a:highlight>
            </a:endParaRPr>
          </a:p>
          <a:p>
            <a:pPr indent="-342900" lvl="0" marL="914400" rtl="0" algn="l">
              <a:spcBef>
                <a:spcPts val="0"/>
              </a:spcBef>
              <a:spcAft>
                <a:spcPts val="0"/>
              </a:spcAft>
              <a:buClr>
                <a:srgbClr val="222222"/>
              </a:buClr>
              <a:buSzPts val="1800"/>
              <a:buAutoNum type="arabicPeriod"/>
            </a:pPr>
            <a:r>
              <a:rPr lang="en">
                <a:solidFill>
                  <a:srgbClr val="222222"/>
                </a:solidFill>
                <a:highlight>
                  <a:srgbClr val="FFFFFF"/>
                </a:highlight>
              </a:rPr>
              <a:t>Generalised additive model</a:t>
            </a:r>
            <a:endParaRPr>
              <a:solidFill>
                <a:srgbClr val="222222"/>
              </a:solidFill>
              <a:highlight>
                <a:srgbClr val="FFFFFF"/>
              </a:highlight>
            </a:endParaRPr>
          </a:p>
          <a:p>
            <a:pPr indent="-342900" lvl="0" marL="914400" rtl="0" algn="l">
              <a:spcBef>
                <a:spcPts val="0"/>
              </a:spcBef>
              <a:spcAft>
                <a:spcPts val="0"/>
              </a:spcAft>
              <a:buClr>
                <a:srgbClr val="222222"/>
              </a:buClr>
              <a:buSzPts val="1800"/>
              <a:buAutoNum type="arabicPeriod"/>
            </a:pPr>
            <a:r>
              <a:rPr lang="en">
                <a:solidFill>
                  <a:srgbClr val="222222"/>
                </a:solidFill>
                <a:highlight>
                  <a:srgbClr val="FFFFFF"/>
                </a:highlight>
              </a:rPr>
              <a:t>Local regression</a:t>
            </a:r>
            <a:endParaRPr>
              <a:solidFill>
                <a:srgbClr val="222222"/>
              </a:solidFill>
              <a:highlight>
                <a:srgbClr val="FFFFFF"/>
              </a:highlight>
            </a:endParaRPr>
          </a:p>
          <a:p>
            <a:pPr indent="0" lvl="0" marL="0" rtl="0" algn="l">
              <a:spcBef>
                <a:spcPts val="2200"/>
              </a:spcBef>
              <a:spcAft>
                <a:spcPts val="2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Polynomial regression</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dependent and independent variable modelled as an nth degree polynomial </a:t>
            </a:r>
            <a:endParaRPr/>
          </a:p>
          <a:p>
            <a:pPr indent="0" lvl="0" marL="0" rtl="0" algn="l">
              <a:spcBef>
                <a:spcPts val="1600"/>
              </a:spcBef>
              <a:spcAft>
                <a:spcPts val="1600"/>
              </a:spcAft>
              <a:buNone/>
            </a:pPr>
            <a:r>
              <a:rPr lang="en"/>
              <a:t>General form: </a:t>
            </a:r>
            <a:endParaRPr/>
          </a:p>
        </p:txBody>
      </p:sp>
      <p:pic>
        <p:nvPicPr>
          <p:cNvPr id="158" name="Google Shape;158;p28"/>
          <p:cNvPicPr preferRelativeResize="0"/>
          <p:nvPr/>
        </p:nvPicPr>
        <p:blipFill>
          <a:blip r:embed="rId3">
            <a:alphaModFix/>
          </a:blip>
          <a:stretch>
            <a:fillRect/>
          </a:stretch>
        </p:blipFill>
        <p:spPr>
          <a:xfrm>
            <a:off x="311700" y="2464325"/>
            <a:ext cx="5165700" cy="36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9"/>
          <p:cNvPicPr preferRelativeResize="0"/>
          <p:nvPr/>
        </p:nvPicPr>
        <p:blipFill>
          <a:blip r:embed="rId3">
            <a:alphaModFix/>
          </a:blip>
          <a:stretch>
            <a:fillRect/>
          </a:stretch>
        </p:blipFill>
        <p:spPr>
          <a:xfrm>
            <a:off x="1712401" y="792350"/>
            <a:ext cx="5521849" cy="354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Spline regression</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Non-parametric regression technique.</a:t>
            </a:r>
            <a:endParaRPr/>
          </a:p>
          <a:p>
            <a:pPr indent="-342900" lvl="0" marL="457200" rtl="0" algn="l">
              <a:spcBef>
                <a:spcPts val="0"/>
              </a:spcBef>
              <a:spcAft>
                <a:spcPts val="0"/>
              </a:spcAft>
              <a:buSzPts val="1800"/>
              <a:buChar char="●"/>
            </a:pPr>
            <a:r>
              <a:rPr b="1" lang="en"/>
              <a:t>Knots</a:t>
            </a:r>
            <a:endParaRPr b="1"/>
          </a:p>
          <a:p>
            <a:pPr indent="-342900" lvl="0" marL="457200" rtl="0" algn="l">
              <a:spcBef>
                <a:spcPts val="0"/>
              </a:spcBef>
              <a:spcAft>
                <a:spcPts val="0"/>
              </a:spcAft>
              <a:buSzPts val="1800"/>
              <a:buChar char="●"/>
            </a:pPr>
            <a:r>
              <a:rPr b="1" lang="en"/>
              <a:t>Piecewise</a:t>
            </a:r>
            <a:r>
              <a:rPr b="1" lang="en"/>
              <a:t> functions</a:t>
            </a:r>
            <a:endParaRPr b="1"/>
          </a:p>
          <a:p>
            <a:pPr indent="0" lvl="0" marL="0" rtl="0" algn="l">
              <a:spcBef>
                <a:spcPts val="1600"/>
              </a:spcBef>
              <a:spcAft>
                <a:spcPts val="1600"/>
              </a:spcAft>
              <a:buNone/>
            </a:pPr>
            <a:r>
              <a:t/>
            </a:r>
            <a:endParaRPr/>
          </a:p>
        </p:txBody>
      </p:sp>
      <p:pic>
        <p:nvPicPr>
          <p:cNvPr id="170" name="Google Shape;170;p30"/>
          <p:cNvPicPr preferRelativeResize="0"/>
          <p:nvPr/>
        </p:nvPicPr>
        <p:blipFill>
          <a:blip r:embed="rId3">
            <a:alphaModFix/>
          </a:blip>
          <a:stretch>
            <a:fillRect/>
          </a:stretch>
        </p:blipFill>
        <p:spPr>
          <a:xfrm>
            <a:off x="818909" y="2571750"/>
            <a:ext cx="7387775" cy="1337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31"/>
          <p:cNvPicPr preferRelativeResize="0"/>
          <p:nvPr/>
        </p:nvPicPr>
        <p:blipFill>
          <a:blip r:embed="rId3">
            <a:alphaModFix/>
          </a:blip>
          <a:stretch>
            <a:fillRect/>
          </a:stretch>
        </p:blipFill>
        <p:spPr>
          <a:xfrm>
            <a:off x="1912899" y="790450"/>
            <a:ext cx="4748125" cy="3778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 Regression : </a:t>
            </a:r>
            <a:r>
              <a:rPr lang="en"/>
              <a:t>Generalized Linear Models and Nonlinear Regression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Non-Linear Model in R</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The dataset : </a:t>
            </a:r>
            <a:endParaRPr b="1">
              <a:solidFill>
                <a:schemeClr val="dk2"/>
              </a:solidFill>
            </a:endParaRPr>
          </a:p>
          <a:p>
            <a:pPr indent="0" lvl="0" marL="0" rtl="0" algn="l">
              <a:spcBef>
                <a:spcPts val="0"/>
              </a:spcBef>
              <a:spcAft>
                <a:spcPts val="0"/>
              </a:spcAft>
              <a:buNone/>
            </a:pPr>
            <a:r>
              <a:rPr lang="en" sz="1400">
                <a:solidFill>
                  <a:schemeClr val="dk2"/>
                </a:solidFill>
                <a:highlight>
                  <a:srgbClr val="FFFFFF"/>
                </a:highlight>
              </a:rPr>
              <a:t>We used a Boston housing data set (found in the MASS package in R), for predicting the median house value (medv), in Boston Suburbs, based on the predictor variable: percentage of lower status of the population (lstat).</a:t>
            </a:r>
            <a:endParaRPr sz="1400">
              <a:solidFill>
                <a:schemeClr val="dk2"/>
              </a:solidFill>
              <a:highlight>
                <a:srgbClr val="FFFFFF"/>
              </a:highlight>
            </a:endParaRPr>
          </a:p>
          <a:p>
            <a:pPr indent="0" lvl="0" marL="0" rtl="0" algn="l">
              <a:spcBef>
                <a:spcPts val="0"/>
              </a:spcBef>
              <a:spcAft>
                <a:spcPts val="0"/>
              </a:spcAft>
              <a:buClr>
                <a:schemeClr val="dk2"/>
              </a:buClr>
              <a:buSzPts val="1100"/>
              <a:buFont typeface="Arial"/>
              <a:buNone/>
            </a:pPr>
            <a:r>
              <a:rPr b="1" lang="en">
                <a:solidFill>
                  <a:schemeClr val="dk2"/>
                </a:solidFill>
              </a:rPr>
              <a:t> </a:t>
            </a:r>
            <a:endParaRPr b="1">
              <a:solidFill>
                <a:schemeClr val="dk2"/>
              </a:solidFill>
            </a:endParaRPr>
          </a:p>
          <a:p>
            <a:pPr indent="0" lvl="0" marL="0" rtl="0" algn="l">
              <a:spcBef>
                <a:spcPts val="0"/>
              </a:spcBef>
              <a:spcAft>
                <a:spcPts val="1600"/>
              </a:spcAft>
              <a:buNone/>
            </a:pPr>
            <a:r>
              <a:t/>
            </a:r>
            <a:endParaRPr/>
          </a:p>
        </p:txBody>
      </p:sp>
      <p:pic>
        <p:nvPicPr>
          <p:cNvPr id="182" name="Google Shape;182;p32"/>
          <p:cNvPicPr preferRelativeResize="0"/>
          <p:nvPr/>
        </p:nvPicPr>
        <p:blipFill>
          <a:blip r:embed="rId3">
            <a:alphaModFix/>
          </a:blip>
          <a:stretch>
            <a:fillRect/>
          </a:stretch>
        </p:blipFill>
        <p:spPr>
          <a:xfrm>
            <a:off x="2391613" y="2224650"/>
            <a:ext cx="4360776" cy="2918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Lines for Models</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Polynomial regression										</a:t>
            </a:r>
            <a:r>
              <a:rPr b="1" lang="en">
                <a:solidFill>
                  <a:schemeClr val="dk2"/>
                </a:solidFill>
              </a:rPr>
              <a:t>Spline regression</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Clr>
                <a:schemeClr val="dk2"/>
              </a:buClr>
              <a:buSzPts val="1100"/>
              <a:buFont typeface="Arial"/>
              <a:buNone/>
            </a:pPr>
            <a:r>
              <a:t/>
            </a:r>
            <a:endParaRPr b="1">
              <a:solidFill>
                <a:schemeClr val="dk2"/>
              </a:solidFill>
            </a:endParaRPr>
          </a:p>
        </p:txBody>
      </p:sp>
      <p:pic>
        <p:nvPicPr>
          <p:cNvPr id="189" name="Google Shape;189;p33"/>
          <p:cNvPicPr preferRelativeResize="0"/>
          <p:nvPr/>
        </p:nvPicPr>
        <p:blipFill>
          <a:blip r:embed="rId3">
            <a:alphaModFix/>
          </a:blip>
          <a:stretch>
            <a:fillRect/>
          </a:stretch>
        </p:blipFill>
        <p:spPr>
          <a:xfrm>
            <a:off x="311697" y="1893800"/>
            <a:ext cx="4142374" cy="2756650"/>
          </a:xfrm>
          <a:prstGeom prst="rect">
            <a:avLst/>
          </a:prstGeom>
          <a:noFill/>
          <a:ln>
            <a:noFill/>
          </a:ln>
        </p:spPr>
      </p:pic>
      <p:pic>
        <p:nvPicPr>
          <p:cNvPr id="190" name="Google Shape;190;p33"/>
          <p:cNvPicPr preferRelativeResize="0"/>
          <p:nvPr/>
        </p:nvPicPr>
        <p:blipFill>
          <a:blip r:embed="rId4">
            <a:alphaModFix/>
          </a:blip>
          <a:stretch>
            <a:fillRect/>
          </a:stretch>
        </p:blipFill>
        <p:spPr>
          <a:xfrm>
            <a:off x="4689925" y="1947357"/>
            <a:ext cx="4142374" cy="27591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Regression Lines for Models</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Generalised additive model								Local Regression</a:t>
            </a:r>
            <a:r>
              <a:rPr b="1" lang="en">
                <a:solidFill>
                  <a:schemeClr val="dk2"/>
                </a:solidFill>
                <a:latin typeface="Arial"/>
                <a:ea typeface="Arial"/>
                <a:cs typeface="Arial"/>
                <a:sym typeface="Arial"/>
              </a:rPr>
              <a:t> </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Clr>
                <a:schemeClr val="dk2"/>
              </a:buClr>
              <a:buSzPts val="1100"/>
              <a:buFont typeface="Arial"/>
              <a:buNone/>
            </a:pPr>
            <a:r>
              <a:t/>
            </a:r>
            <a:endParaRPr b="1">
              <a:solidFill>
                <a:schemeClr val="dk2"/>
              </a:solidFill>
            </a:endParaRPr>
          </a:p>
        </p:txBody>
      </p:sp>
      <p:pic>
        <p:nvPicPr>
          <p:cNvPr id="197" name="Google Shape;197;p34"/>
          <p:cNvPicPr preferRelativeResize="0"/>
          <p:nvPr/>
        </p:nvPicPr>
        <p:blipFill>
          <a:blip r:embed="rId3">
            <a:alphaModFix/>
          </a:blip>
          <a:stretch>
            <a:fillRect/>
          </a:stretch>
        </p:blipFill>
        <p:spPr>
          <a:xfrm>
            <a:off x="89810" y="1860950"/>
            <a:ext cx="4325289" cy="2876025"/>
          </a:xfrm>
          <a:prstGeom prst="rect">
            <a:avLst/>
          </a:prstGeom>
          <a:noFill/>
          <a:ln>
            <a:noFill/>
          </a:ln>
        </p:spPr>
      </p:pic>
      <p:pic>
        <p:nvPicPr>
          <p:cNvPr id="198" name="Google Shape;198;p34"/>
          <p:cNvPicPr preferRelativeResize="0"/>
          <p:nvPr/>
        </p:nvPicPr>
        <p:blipFill>
          <a:blip r:embed="rId4">
            <a:alphaModFix/>
          </a:blip>
          <a:stretch>
            <a:fillRect/>
          </a:stretch>
        </p:blipFill>
        <p:spPr>
          <a:xfrm>
            <a:off x="4510575" y="1860955"/>
            <a:ext cx="4321725" cy="28760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Regression Lines for Models</a:t>
            </a:r>
            <a:endParaRPr/>
          </a:p>
        </p:txBody>
      </p:sp>
      <p:sp>
        <p:nvSpPr>
          <p:cNvPr id="204" name="Google Shape;20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All Plots Comparison</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Clr>
                <a:schemeClr val="dk2"/>
              </a:buClr>
              <a:buSzPts val="1100"/>
              <a:buFont typeface="Arial"/>
              <a:buNone/>
            </a:pPr>
            <a:r>
              <a:rPr b="1" lang="en">
                <a:solidFill>
                  <a:schemeClr val="dk2"/>
                </a:solidFill>
              </a:rPr>
              <a:t> </a:t>
            </a:r>
            <a:endParaRPr/>
          </a:p>
        </p:txBody>
      </p:sp>
      <p:pic>
        <p:nvPicPr>
          <p:cNvPr id="205" name="Google Shape;205;p35"/>
          <p:cNvPicPr preferRelativeResize="0"/>
          <p:nvPr/>
        </p:nvPicPr>
        <p:blipFill>
          <a:blip r:embed="rId3">
            <a:alphaModFix/>
          </a:blip>
          <a:stretch>
            <a:fillRect/>
          </a:stretch>
        </p:blipFill>
        <p:spPr>
          <a:xfrm>
            <a:off x="2009686" y="1541075"/>
            <a:ext cx="5124614"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solidFill>
                  <a:schemeClr val="dk2"/>
                </a:solidFill>
                <a:highlight>
                  <a:srgbClr val="FFFFFF"/>
                </a:highlight>
              </a:rPr>
              <a:t>The Root Mean Square Error (RMSE) and the R squared (R2) were calculated for each model. It was found that for the given dataset, the Polynomial regression model had the least error, and highest R square value. </a:t>
            </a:r>
            <a:endParaRPr sz="1400">
              <a:solidFill>
                <a:schemeClr val="dk2"/>
              </a:solidFill>
              <a:highlight>
                <a:srgbClr val="FFFFFF"/>
              </a:highlight>
            </a:endParaRPr>
          </a:p>
          <a:p>
            <a:pPr indent="-317500" lvl="0" marL="457200" rtl="0" algn="l">
              <a:spcBef>
                <a:spcPts val="0"/>
              </a:spcBef>
              <a:spcAft>
                <a:spcPts val="0"/>
              </a:spcAft>
              <a:buClr>
                <a:schemeClr val="dk2"/>
              </a:buClr>
              <a:buSzPts val="1400"/>
              <a:buChar char="-"/>
            </a:pPr>
            <a:r>
              <a:rPr lang="en" sz="1400">
                <a:solidFill>
                  <a:schemeClr val="dk2"/>
                </a:solidFill>
                <a:highlight>
                  <a:srgbClr val="FFFFFF"/>
                </a:highlight>
              </a:rPr>
              <a:t>All models performed similarly on the given test set except the Linear Regression model which performed the worst out of the lot. </a:t>
            </a:r>
            <a:endParaRPr sz="1400">
              <a:solidFill>
                <a:schemeClr val="dk2"/>
              </a:solidFill>
              <a:highlight>
                <a:srgbClr val="FFFFFF"/>
              </a:highlight>
            </a:endParaRPr>
          </a:p>
          <a:p>
            <a:pPr indent="-317500" lvl="0" marL="457200" rtl="0" algn="l">
              <a:spcBef>
                <a:spcPts val="0"/>
              </a:spcBef>
              <a:spcAft>
                <a:spcPts val="0"/>
              </a:spcAft>
              <a:buClr>
                <a:schemeClr val="dk2"/>
              </a:buClr>
              <a:buSzPts val="1400"/>
              <a:buChar char="-"/>
            </a:pPr>
            <a:r>
              <a:rPr lang="en" sz="1400">
                <a:solidFill>
                  <a:schemeClr val="dk2"/>
                </a:solidFill>
                <a:highlight>
                  <a:srgbClr val="FFFFFF"/>
                </a:highlight>
              </a:rPr>
              <a:t>From these results it can be inferred that Non-Linear regression works significantly better on certain data than linear regression models. </a:t>
            </a:r>
            <a:endParaRPr sz="1400">
              <a:solidFill>
                <a:schemeClr val="dk2"/>
              </a:solidFill>
              <a:highlight>
                <a:srgbClr val="FFFFFF"/>
              </a:highlight>
            </a:endParaRPr>
          </a:p>
          <a:p>
            <a:pPr indent="0" lvl="0" marL="0" rtl="0" algn="l">
              <a:spcBef>
                <a:spcPts val="0"/>
              </a:spcBef>
              <a:spcAft>
                <a:spcPts val="0"/>
              </a:spcAft>
              <a:buNone/>
            </a:pPr>
            <a:r>
              <a:t/>
            </a:r>
            <a:endParaRPr sz="1400">
              <a:solidFill>
                <a:schemeClr val="dk2"/>
              </a:solidFill>
              <a:highlight>
                <a:srgbClr val="FFFFFF"/>
              </a:highlight>
            </a:endParaRPr>
          </a:p>
          <a:p>
            <a:pPr indent="0" lvl="0" marL="0" rtl="0" algn="l">
              <a:spcBef>
                <a:spcPts val="1600"/>
              </a:spcBef>
              <a:spcAft>
                <a:spcPts val="0"/>
              </a:spcAft>
              <a:buNone/>
            </a:pPr>
            <a:r>
              <a:t/>
            </a:r>
            <a:endParaRPr sz="1400">
              <a:solidFill>
                <a:schemeClr val="dk2"/>
              </a:solidFill>
              <a:highlight>
                <a:srgbClr val="FFFFFF"/>
              </a:highlight>
            </a:endParaRPr>
          </a:p>
          <a:p>
            <a:pPr indent="0" lvl="0" marL="0" rtl="0" algn="l">
              <a:spcBef>
                <a:spcPts val="1600"/>
              </a:spcBef>
              <a:spcAft>
                <a:spcPts val="1600"/>
              </a:spcAft>
              <a:buNone/>
            </a:pPr>
            <a:r>
              <a:t/>
            </a:r>
            <a:endParaRPr sz="1400">
              <a:solidFill>
                <a:schemeClr val="dk2"/>
              </a:solidFill>
              <a:highlight>
                <a:srgbClr val="FFFFFF"/>
              </a:highlight>
            </a:endParaRPr>
          </a:p>
        </p:txBody>
      </p:sp>
      <p:pic>
        <p:nvPicPr>
          <p:cNvPr id="212" name="Google Shape;212;p36"/>
          <p:cNvPicPr preferRelativeResize="0"/>
          <p:nvPr/>
        </p:nvPicPr>
        <p:blipFill>
          <a:blip r:embed="rId3">
            <a:alphaModFix/>
          </a:blip>
          <a:stretch>
            <a:fillRect/>
          </a:stretch>
        </p:blipFill>
        <p:spPr>
          <a:xfrm>
            <a:off x="2171700" y="3300150"/>
            <a:ext cx="4800600" cy="143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What is Regression ?</a:t>
            </a:r>
            <a:endParaRPr sz="2400"/>
          </a:p>
          <a:p>
            <a:pPr indent="0" lvl="0" marL="0" rtl="0" algn="l">
              <a:spcBef>
                <a:spcPts val="1600"/>
              </a:spcBef>
              <a:spcAft>
                <a:spcPts val="0"/>
              </a:spcAft>
              <a:buNone/>
            </a:pPr>
            <a:r>
              <a:t/>
            </a:r>
            <a:endParaRPr sz="1300">
              <a:solidFill>
                <a:srgbClr val="111111"/>
              </a:solidFill>
              <a:highlight>
                <a:srgbClr val="FFFFFF"/>
              </a:highlight>
              <a:latin typeface="Arial"/>
              <a:ea typeface="Arial"/>
              <a:cs typeface="Arial"/>
              <a:sym typeface="Arial"/>
            </a:endParaRPr>
          </a:p>
          <a:p>
            <a:pPr indent="-342900" lvl="0" marL="457200" rtl="0" algn="l">
              <a:spcBef>
                <a:spcPts val="0"/>
              </a:spcBef>
              <a:spcAft>
                <a:spcPts val="0"/>
              </a:spcAft>
              <a:buClr>
                <a:srgbClr val="111111"/>
              </a:buClr>
              <a:buSzPts val="1800"/>
              <a:buChar char="-"/>
            </a:pPr>
            <a:r>
              <a:rPr lang="en">
                <a:solidFill>
                  <a:srgbClr val="111111"/>
                </a:solidFill>
                <a:highlight>
                  <a:srgbClr val="FFFFFF"/>
                </a:highlight>
              </a:rPr>
              <a:t>Regression is a statistical measurement used in finance, investing, and other disciplines that attempts to determine the strength of the relationship between one dependent variable (usually denoted by Y) and a series of other changing variables (known as independent variables).</a:t>
            </a:r>
            <a:endParaRPr>
              <a:solidFill>
                <a:srgbClr val="111111"/>
              </a:solidFill>
              <a:highlight>
                <a:srgbClr val="FFFFFF"/>
              </a:highlight>
            </a:endParaRPr>
          </a:p>
          <a:p>
            <a:pPr indent="0" lvl="0" marL="457200" rtl="0" algn="l">
              <a:spcBef>
                <a:spcPts val="0"/>
              </a:spcBef>
              <a:spcAft>
                <a:spcPts val="0"/>
              </a:spcAft>
              <a:buClr>
                <a:schemeClr val="dk2"/>
              </a:buClr>
              <a:buSzPts val="1100"/>
              <a:buFont typeface="Arial"/>
              <a:buNone/>
            </a:pPr>
            <a:r>
              <a:t/>
            </a:r>
            <a:endParaRPr>
              <a:solidFill>
                <a:srgbClr val="111111"/>
              </a:solidFill>
              <a:highlight>
                <a:srgbClr val="FFFFFF"/>
              </a:highlight>
            </a:endParaRPr>
          </a:p>
          <a:p>
            <a:pPr indent="-342900" lvl="0" marL="457200" rtl="0" algn="l">
              <a:spcBef>
                <a:spcPts val="0"/>
              </a:spcBef>
              <a:spcAft>
                <a:spcPts val="0"/>
              </a:spcAft>
              <a:buClr>
                <a:srgbClr val="111111"/>
              </a:buClr>
              <a:buSzPts val="1800"/>
              <a:buChar char="-"/>
            </a:pPr>
            <a:r>
              <a:rPr lang="en">
                <a:solidFill>
                  <a:srgbClr val="111111"/>
                </a:solidFill>
                <a:highlight>
                  <a:srgbClr val="FFFFFF"/>
                </a:highlight>
              </a:rPr>
              <a:t>Regression could be a way of finding the causal-effect relationship between the variables.</a:t>
            </a:r>
            <a:endParaRPr>
              <a:solidFill>
                <a:srgbClr val="11111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1111"/>
                </a:solidFill>
                <a:highlight>
                  <a:srgbClr val="FFFFFF"/>
                </a:highlight>
              </a:rPr>
              <a:t>This relationship is typically in the form of a straight line (linear regression) that best approximates all the individual data points. The line is more commonly also known as “</a:t>
            </a:r>
            <a:r>
              <a:rPr b="1" lang="en">
                <a:solidFill>
                  <a:srgbClr val="111111"/>
                </a:solidFill>
                <a:highlight>
                  <a:srgbClr val="FFFFFF"/>
                </a:highlight>
              </a:rPr>
              <a:t>Line of best fit”</a:t>
            </a:r>
            <a:endParaRPr b="1">
              <a:solidFill>
                <a:srgbClr val="111111"/>
              </a:solidFill>
              <a:highlight>
                <a:srgbClr val="FFFFFF"/>
              </a:highlight>
            </a:endParaRPr>
          </a:p>
          <a:p>
            <a:pPr indent="0" lvl="0" marL="0" rtl="0" algn="l">
              <a:spcBef>
                <a:spcPts val="0"/>
              </a:spcBef>
              <a:spcAft>
                <a:spcPts val="0"/>
              </a:spcAft>
              <a:buNone/>
            </a:pPr>
            <a:r>
              <a:t/>
            </a:r>
            <a:endParaRPr b="1">
              <a:solidFill>
                <a:srgbClr val="111111"/>
              </a:solidFill>
              <a:highlight>
                <a:srgbClr val="FFFFFF"/>
              </a:highlight>
            </a:endParaRPr>
          </a:p>
          <a:p>
            <a:pPr indent="0" lvl="0" marL="0" rtl="0" algn="l">
              <a:spcBef>
                <a:spcPts val="0"/>
              </a:spcBef>
              <a:spcAft>
                <a:spcPts val="0"/>
              </a:spcAft>
              <a:buClr>
                <a:schemeClr val="dk2"/>
              </a:buClr>
              <a:buSzPts val="1100"/>
              <a:buFont typeface="Arial"/>
              <a:buNone/>
            </a:pPr>
            <a:r>
              <a:t/>
            </a:r>
            <a:endParaRPr b="1">
              <a:solidFill>
                <a:srgbClr val="111111"/>
              </a:solidFill>
              <a:highlight>
                <a:srgbClr val="FFFFFF"/>
              </a:highlight>
            </a:endParaRPr>
          </a:p>
        </p:txBody>
      </p:sp>
      <p:pic>
        <p:nvPicPr>
          <p:cNvPr id="78" name="Google Shape;78;p16"/>
          <p:cNvPicPr preferRelativeResize="0"/>
          <p:nvPr/>
        </p:nvPicPr>
        <p:blipFill>
          <a:blip r:embed="rId3">
            <a:alphaModFix/>
          </a:blip>
          <a:stretch>
            <a:fillRect/>
          </a:stretch>
        </p:blipFill>
        <p:spPr>
          <a:xfrm>
            <a:off x="3290050" y="2355975"/>
            <a:ext cx="3355050" cy="221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Regression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111111"/>
                </a:solidFill>
                <a:highlight>
                  <a:srgbClr val="FFFFFF"/>
                </a:highlight>
              </a:rPr>
              <a:t>The two most basic types of regression are: </a:t>
            </a:r>
            <a:endParaRPr>
              <a:solidFill>
                <a:srgbClr val="111111"/>
              </a:solidFill>
              <a:highlight>
                <a:srgbClr val="FFFFFF"/>
              </a:highlight>
            </a:endParaRPr>
          </a:p>
          <a:p>
            <a:pPr indent="-342900" lvl="0" marL="914400" rtl="0" algn="l">
              <a:spcBef>
                <a:spcPts val="0"/>
              </a:spcBef>
              <a:spcAft>
                <a:spcPts val="0"/>
              </a:spcAft>
              <a:buClr>
                <a:srgbClr val="111111"/>
              </a:buClr>
              <a:buSzPts val="1800"/>
              <a:buAutoNum type="arabicPeriod"/>
            </a:pPr>
            <a:r>
              <a:rPr lang="en">
                <a:solidFill>
                  <a:srgbClr val="111111"/>
                </a:solidFill>
                <a:highlight>
                  <a:srgbClr val="FFFFFF"/>
                </a:highlight>
              </a:rPr>
              <a:t>Linear regression</a:t>
            </a:r>
            <a:endParaRPr>
              <a:solidFill>
                <a:srgbClr val="111111"/>
              </a:solidFill>
              <a:highlight>
                <a:srgbClr val="FFFFFF"/>
              </a:highlight>
            </a:endParaRPr>
          </a:p>
          <a:p>
            <a:pPr indent="-342900" lvl="0" marL="914400" rtl="0" algn="l">
              <a:spcBef>
                <a:spcPts val="0"/>
              </a:spcBef>
              <a:spcAft>
                <a:spcPts val="0"/>
              </a:spcAft>
              <a:buClr>
                <a:srgbClr val="111111"/>
              </a:buClr>
              <a:buSzPts val="1800"/>
              <a:buAutoNum type="arabicPeriod"/>
            </a:pPr>
            <a:r>
              <a:rPr lang="en">
                <a:solidFill>
                  <a:srgbClr val="111111"/>
                </a:solidFill>
                <a:highlight>
                  <a:srgbClr val="FFFFFF"/>
                </a:highlight>
              </a:rPr>
              <a:t>Non-Linear regression </a:t>
            </a:r>
            <a:endParaRPr>
              <a:solidFill>
                <a:srgbClr val="111111"/>
              </a:solidFill>
              <a:highlight>
                <a:srgbClr val="FFFFFF"/>
              </a:highlight>
            </a:endParaRPr>
          </a:p>
          <a:p>
            <a:pPr indent="0" lvl="0" marL="914400" rtl="0" algn="l">
              <a:spcBef>
                <a:spcPts val="0"/>
              </a:spcBef>
              <a:spcAft>
                <a:spcPts val="0"/>
              </a:spcAft>
              <a:buNone/>
            </a:pPr>
            <a:r>
              <a:t/>
            </a:r>
            <a:endParaRPr>
              <a:solidFill>
                <a:srgbClr val="111111"/>
              </a:solidFill>
              <a:highlight>
                <a:srgbClr val="FFFFFF"/>
              </a:highlight>
            </a:endParaRPr>
          </a:p>
          <a:p>
            <a:pPr indent="0" lvl="0" marL="0" rtl="0" algn="l">
              <a:spcBef>
                <a:spcPts val="0"/>
              </a:spcBef>
              <a:spcAft>
                <a:spcPts val="0"/>
              </a:spcAft>
              <a:buNone/>
            </a:pPr>
            <a:r>
              <a:rPr lang="en">
                <a:solidFill>
                  <a:srgbClr val="111111"/>
                </a:solidFill>
                <a:highlight>
                  <a:srgbClr val="FFFFFF"/>
                </a:highlight>
              </a:rPr>
              <a:t>Regression can be further classified being linear or multiple regression. General forms are as follows :</a:t>
            </a:r>
            <a:endParaRPr>
              <a:solidFill>
                <a:srgbClr val="111111"/>
              </a:solidFill>
              <a:highlight>
                <a:srgbClr val="FFFFFF"/>
              </a:highlight>
            </a:endParaRPr>
          </a:p>
          <a:p>
            <a:pPr indent="0" lvl="0" marL="0" rtl="0" algn="l">
              <a:spcBef>
                <a:spcPts val="0"/>
              </a:spcBef>
              <a:spcAft>
                <a:spcPts val="0"/>
              </a:spcAft>
              <a:buNone/>
            </a:pPr>
            <a:r>
              <a:rPr lang="en">
                <a:solidFill>
                  <a:srgbClr val="111111"/>
                </a:solidFill>
                <a:highlight>
                  <a:srgbClr val="FFFFFF"/>
                </a:highlight>
              </a:rPr>
              <a:t>	</a:t>
            </a:r>
            <a:endParaRPr>
              <a:solidFill>
                <a:srgbClr val="111111"/>
              </a:solidFill>
              <a:highlight>
                <a:srgbClr val="FFFFFF"/>
              </a:highlight>
            </a:endParaRPr>
          </a:p>
          <a:p>
            <a:pPr indent="-342900" lvl="0" marL="914400" rtl="0" algn="l">
              <a:spcBef>
                <a:spcPts val="0"/>
              </a:spcBef>
              <a:spcAft>
                <a:spcPts val="0"/>
              </a:spcAft>
              <a:buClr>
                <a:srgbClr val="111111"/>
              </a:buClr>
              <a:buSzPts val="1800"/>
              <a:buFont typeface="Arial"/>
              <a:buChar char="●"/>
            </a:pPr>
            <a:r>
              <a:rPr b="1" lang="en">
                <a:solidFill>
                  <a:srgbClr val="111111"/>
                </a:solidFill>
                <a:highlight>
                  <a:srgbClr val="FFFFFF"/>
                </a:highlight>
              </a:rPr>
              <a:t>Linear regression:</a:t>
            </a:r>
            <a:r>
              <a:rPr lang="en">
                <a:solidFill>
                  <a:srgbClr val="111111"/>
                </a:solidFill>
                <a:highlight>
                  <a:srgbClr val="FFFFFF"/>
                </a:highlight>
              </a:rPr>
              <a:t> Y = a + bX + u</a:t>
            </a:r>
            <a:endParaRPr>
              <a:solidFill>
                <a:srgbClr val="111111"/>
              </a:solidFill>
              <a:highlight>
                <a:srgbClr val="FFFFFF"/>
              </a:highlight>
            </a:endParaRPr>
          </a:p>
          <a:p>
            <a:pPr indent="-342900" lvl="0" marL="914400" rtl="0" algn="l">
              <a:spcBef>
                <a:spcPts val="0"/>
              </a:spcBef>
              <a:spcAft>
                <a:spcPts val="0"/>
              </a:spcAft>
              <a:buClr>
                <a:srgbClr val="111111"/>
              </a:buClr>
              <a:buSzPts val="1800"/>
              <a:buFont typeface="Arial"/>
              <a:buChar char="●"/>
            </a:pPr>
            <a:r>
              <a:rPr b="1" lang="en">
                <a:solidFill>
                  <a:srgbClr val="111111"/>
                </a:solidFill>
                <a:highlight>
                  <a:srgbClr val="FFFFFF"/>
                </a:highlight>
              </a:rPr>
              <a:t>Multiple regression:</a:t>
            </a:r>
            <a:r>
              <a:rPr lang="en">
                <a:solidFill>
                  <a:srgbClr val="111111"/>
                </a:solidFill>
                <a:highlight>
                  <a:srgbClr val="FFFFFF"/>
                </a:highlight>
              </a:rPr>
              <a:t> Y = a + b1X1 + b2X2 + b3X3 + ... + btXt + u</a:t>
            </a:r>
            <a:endParaRPr>
              <a:solidFill>
                <a:srgbClr val="111111"/>
              </a:solidFill>
              <a:highlight>
                <a:srgbClr val="FFFFFF"/>
              </a:highlight>
            </a:endParaRPr>
          </a:p>
          <a:p>
            <a:pPr indent="0" lvl="0" marL="0" rtl="0" algn="l">
              <a:spcBef>
                <a:spcPts val="2100"/>
              </a:spcBef>
              <a:spcAft>
                <a:spcPts val="0"/>
              </a:spcAft>
              <a:buNone/>
            </a:pPr>
            <a:r>
              <a:t/>
            </a:r>
            <a:endParaRPr>
              <a:solidFill>
                <a:srgbClr val="11111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Generalised Linear Model</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22222"/>
              </a:buClr>
              <a:buSzPts val="1800"/>
              <a:buFont typeface="Arial"/>
              <a:buChar char="-"/>
            </a:pPr>
            <a:r>
              <a:rPr lang="en">
                <a:solidFill>
                  <a:srgbClr val="222222"/>
                </a:solidFill>
                <a:highlight>
                  <a:srgbClr val="FFFFFF"/>
                </a:highlight>
              </a:rPr>
              <a:t>In </a:t>
            </a:r>
            <a:r>
              <a:rPr lang="en">
                <a:solidFill>
                  <a:srgbClr val="222222"/>
                </a:solidFill>
              </a:rPr>
              <a:t>statistics</a:t>
            </a:r>
            <a:r>
              <a:rPr lang="en">
                <a:solidFill>
                  <a:srgbClr val="222222"/>
                </a:solidFill>
                <a:highlight>
                  <a:srgbClr val="FFFFFF"/>
                </a:highlight>
              </a:rPr>
              <a:t>, the </a:t>
            </a:r>
            <a:r>
              <a:rPr b="1" lang="en">
                <a:solidFill>
                  <a:srgbClr val="222222"/>
                </a:solidFill>
              </a:rPr>
              <a:t>generalized linear model</a:t>
            </a:r>
            <a:r>
              <a:rPr lang="en">
                <a:solidFill>
                  <a:srgbClr val="222222"/>
                </a:solidFill>
                <a:highlight>
                  <a:srgbClr val="FFFFFF"/>
                </a:highlight>
              </a:rPr>
              <a:t> (</a:t>
            </a:r>
            <a:r>
              <a:rPr b="1" lang="en">
                <a:solidFill>
                  <a:srgbClr val="222222"/>
                </a:solidFill>
              </a:rPr>
              <a:t>GLM</a:t>
            </a:r>
            <a:r>
              <a:rPr lang="en">
                <a:solidFill>
                  <a:srgbClr val="222222"/>
                </a:solidFill>
                <a:highlight>
                  <a:srgbClr val="FFFFFF"/>
                </a:highlight>
              </a:rPr>
              <a:t>) is a flexible generalization of ordinary </a:t>
            </a:r>
            <a:r>
              <a:rPr lang="en">
                <a:solidFill>
                  <a:srgbClr val="222222"/>
                </a:solidFill>
              </a:rPr>
              <a:t>linear regression</a:t>
            </a:r>
            <a:r>
              <a:rPr lang="en">
                <a:solidFill>
                  <a:srgbClr val="222222"/>
                </a:solidFill>
                <a:highlight>
                  <a:srgbClr val="FFFFFF"/>
                </a:highlight>
              </a:rPr>
              <a:t> that allows for </a:t>
            </a:r>
            <a:r>
              <a:rPr lang="en">
                <a:solidFill>
                  <a:srgbClr val="222222"/>
                </a:solidFill>
              </a:rPr>
              <a:t>dependent/response variables</a:t>
            </a:r>
            <a:r>
              <a:rPr lang="en">
                <a:solidFill>
                  <a:srgbClr val="222222"/>
                </a:solidFill>
                <a:highlight>
                  <a:srgbClr val="FFFFFF"/>
                </a:highlight>
              </a:rPr>
              <a:t> that have error distribution models other than a </a:t>
            </a:r>
            <a:r>
              <a:rPr lang="en">
                <a:solidFill>
                  <a:srgbClr val="222222"/>
                </a:solidFill>
              </a:rPr>
              <a:t>normal distribution</a:t>
            </a:r>
            <a:r>
              <a:rPr lang="en">
                <a:solidFill>
                  <a:srgbClr val="222222"/>
                </a:solidFill>
                <a:highlight>
                  <a:srgbClr val="FFFFFF"/>
                </a:highlight>
              </a:rPr>
              <a:t>. </a:t>
            </a:r>
            <a:endParaRPr>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The GLM generalises linear regression by allowing the linear model to be related to the response variable via a </a:t>
            </a:r>
            <a:r>
              <a:rPr i="1" lang="en">
                <a:solidFill>
                  <a:srgbClr val="222222"/>
                </a:solidFill>
              </a:rPr>
              <a:t>link function</a:t>
            </a:r>
            <a:r>
              <a:rPr lang="en">
                <a:solidFill>
                  <a:srgbClr val="222222"/>
                </a:solidFill>
                <a:highlight>
                  <a:srgbClr val="FFFFFF"/>
                </a:highlight>
              </a:rPr>
              <a:t> and by allowing the magnitude of the variance of each measurement to be a function of its predicted value.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Generalised Linear Model</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three components to any GLM :</a:t>
            </a:r>
            <a:endParaRPr/>
          </a:p>
          <a:p>
            <a:pPr indent="-342900" lvl="0" marL="457200" rtl="0" algn="l">
              <a:spcBef>
                <a:spcPts val="1600"/>
              </a:spcBef>
              <a:spcAft>
                <a:spcPts val="0"/>
              </a:spcAft>
              <a:buClr>
                <a:srgbClr val="222222"/>
              </a:buClr>
              <a:buSzPts val="1800"/>
              <a:buFont typeface="Arial"/>
              <a:buChar char="■"/>
            </a:pPr>
            <a:r>
              <a:rPr b="1" i="1" lang="en">
                <a:solidFill>
                  <a:srgbClr val="222222"/>
                </a:solidFill>
                <a:highlight>
                  <a:srgbClr val="FFFFFF"/>
                </a:highlight>
              </a:rPr>
              <a:t>Random Component - </a:t>
            </a:r>
            <a:r>
              <a:rPr lang="en">
                <a:solidFill>
                  <a:srgbClr val="222222"/>
                </a:solidFill>
                <a:highlight>
                  <a:srgbClr val="FFFFFF"/>
                </a:highlight>
              </a:rPr>
              <a:t>refers to the probability distribution of the dependent variable (Y)</a:t>
            </a:r>
            <a:endParaRPr b="1" i="1">
              <a:solidFill>
                <a:srgbClr val="222222"/>
              </a:solidFill>
              <a:highlight>
                <a:srgbClr val="FFFFFF"/>
              </a:highlight>
            </a:endParaRPr>
          </a:p>
          <a:p>
            <a:pPr indent="-342900" lvl="0" marL="457200" rtl="0" algn="l">
              <a:spcBef>
                <a:spcPts val="1000"/>
              </a:spcBef>
              <a:spcAft>
                <a:spcPts val="0"/>
              </a:spcAft>
              <a:buClr>
                <a:srgbClr val="222222"/>
              </a:buClr>
              <a:buSzPts val="1800"/>
              <a:buFont typeface="Arial"/>
              <a:buChar char="■"/>
            </a:pPr>
            <a:r>
              <a:rPr b="1" i="1" lang="en">
                <a:solidFill>
                  <a:srgbClr val="222222"/>
                </a:solidFill>
                <a:highlight>
                  <a:srgbClr val="FFFFFF"/>
                </a:highlight>
              </a:rPr>
              <a:t>Systematic Component - </a:t>
            </a:r>
            <a:r>
              <a:rPr lang="en">
                <a:solidFill>
                  <a:srgbClr val="222222"/>
                </a:solidFill>
                <a:highlight>
                  <a:srgbClr val="FFFFFF"/>
                </a:highlight>
              </a:rPr>
              <a:t>specifies the independent variables (</a:t>
            </a:r>
            <a:r>
              <a:rPr i="1" lang="en">
                <a:solidFill>
                  <a:srgbClr val="222222"/>
                </a:solidFill>
                <a:highlight>
                  <a:srgbClr val="FFFFFF"/>
                </a:highlight>
              </a:rPr>
              <a:t>X</a:t>
            </a:r>
            <a:r>
              <a:rPr baseline="-25000" lang="en">
                <a:solidFill>
                  <a:srgbClr val="222222"/>
                </a:solidFill>
                <a:highlight>
                  <a:srgbClr val="FFFFFF"/>
                </a:highlight>
              </a:rPr>
              <a:t>1</a:t>
            </a:r>
            <a:r>
              <a:rPr lang="en">
                <a:solidFill>
                  <a:srgbClr val="222222"/>
                </a:solidFill>
                <a:highlight>
                  <a:srgbClr val="FFFFFF"/>
                </a:highlight>
              </a:rPr>
              <a:t>, </a:t>
            </a:r>
            <a:r>
              <a:rPr i="1" lang="en">
                <a:solidFill>
                  <a:srgbClr val="222222"/>
                </a:solidFill>
                <a:highlight>
                  <a:srgbClr val="FFFFFF"/>
                </a:highlight>
              </a:rPr>
              <a:t>X</a:t>
            </a:r>
            <a:r>
              <a:rPr baseline="-25000" lang="en">
                <a:solidFill>
                  <a:srgbClr val="222222"/>
                </a:solidFill>
                <a:highlight>
                  <a:srgbClr val="FFFFFF"/>
                </a:highlight>
              </a:rPr>
              <a:t>2</a:t>
            </a:r>
            <a:r>
              <a:rPr lang="en">
                <a:solidFill>
                  <a:srgbClr val="222222"/>
                </a:solidFill>
                <a:highlight>
                  <a:srgbClr val="FFFFFF"/>
                </a:highlight>
              </a:rPr>
              <a:t>, ... </a:t>
            </a:r>
            <a:r>
              <a:rPr i="1" lang="en">
                <a:solidFill>
                  <a:srgbClr val="222222"/>
                </a:solidFill>
                <a:highlight>
                  <a:srgbClr val="FFFFFF"/>
                </a:highlight>
              </a:rPr>
              <a:t>X</a:t>
            </a:r>
            <a:r>
              <a:rPr baseline="-25000" i="1" lang="en">
                <a:solidFill>
                  <a:srgbClr val="222222"/>
                </a:solidFill>
                <a:highlight>
                  <a:srgbClr val="FFFFFF"/>
                </a:highlight>
              </a:rPr>
              <a:t>k</a:t>
            </a:r>
            <a:r>
              <a:rPr lang="en">
                <a:solidFill>
                  <a:srgbClr val="222222"/>
                </a:solidFill>
                <a:highlight>
                  <a:srgbClr val="FFFFFF"/>
                </a:highlight>
              </a:rPr>
              <a:t>) in the model</a:t>
            </a:r>
            <a:endParaRPr b="1" i="1">
              <a:solidFill>
                <a:srgbClr val="222222"/>
              </a:solidFill>
              <a:highlight>
                <a:srgbClr val="FFFFFF"/>
              </a:highlight>
            </a:endParaRPr>
          </a:p>
          <a:p>
            <a:pPr indent="-342900" lvl="0" marL="457200" rtl="0" algn="l">
              <a:spcBef>
                <a:spcPts val="1000"/>
              </a:spcBef>
              <a:spcAft>
                <a:spcPts val="0"/>
              </a:spcAft>
              <a:buClr>
                <a:srgbClr val="222222"/>
              </a:buClr>
              <a:buSzPts val="1800"/>
              <a:buFont typeface="Arial"/>
              <a:buChar char="■"/>
            </a:pPr>
            <a:r>
              <a:rPr b="1" i="1" lang="en">
                <a:solidFill>
                  <a:srgbClr val="222222"/>
                </a:solidFill>
                <a:highlight>
                  <a:srgbClr val="FFFFFF"/>
                </a:highlight>
              </a:rPr>
              <a:t>Link Function</a:t>
            </a:r>
            <a:r>
              <a:rPr b="1" lang="en">
                <a:solidFill>
                  <a:srgbClr val="222222"/>
                </a:solidFill>
                <a:highlight>
                  <a:srgbClr val="FFFFFF"/>
                </a:highlight>
              </a:rPr>
              <a:t>,  </a:t>
            </a:r>
            <a:r>
              <a:rPr b="1" i="1" lang="en">
                <a:solidFill>
                  <a:srgbClr val="222222"/>
                </a:solidFill>
                <a:highlight>
                  <a:srgbClr val="FFFFFF"/>
                </a:highlight>
              </a:rPr>
              <a:t>η or g(μ) - </a:t>
            </a:r>
            <a:r>
              <a:rPr lang="en">
                <a:solidFill>
                  <a:srgbClr val="222222"/>
                </a:solidFill>
                <a:highlight>
                  <a:srgbClr val="FFFFFF"/>
                </a:highlight>
              </a:rPr>
              <a:t>specifies the link between random and systematic components</a:t>
            </a:r>
            <a:endParaRPr b="1" i="1">
              <a:solidFill>
                <a:srgbClr val="2222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2200"/>
              </a:spcAft>
              <a:buClr>
                <a:schemeClr val="dk2"/>
              </a:buClr>
              <a:buSzPts val="1100"/>
              <a:buFont typeface="Arial"/>
              <a:buNone/>
            </a:pPr>
            <a:r>
              <a:rPr lang="en" sz="2400">
                <a:solidFill>
                  <a:srgbClr val="222222"/>
                </a:solidFill>
                <a:highlight>
                  <a:srgbClr val="FFFFFF"/>
                </a:highlight>
              </a:rPr>
              <a:t>Examples : </a:t>
            </a:r>
            <a:r>
              <a:rPr b="0" lang="en" sz="2400">
                <a:solidFill>
                  <a:srgbClr val="222222"/>
                </a:solidFill>
                <a:highlight>
                  <a:srgbClr val="FFFFFF"/>
                </a:highlight>
              </a:rPr>
              <a:t> (Y = Dependent variable; X = Independent variable)</a:t>
            </a:r>
            <a:endParaRPr sz="2400"/>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1300">
              <a:solidFill>
                <a:srgbClr val="222222"/>
              </a:solidFill>
              <a:highlight>
                <a:srgbClr val="FFFFFF"/>
              </a:highlight>
              <a:latin typeface="Arial"/>
              <a:ea typeface="Arial"/>
              <a:cs typeface="Arial"/>
              <a:sym typeface="Arial"/>
            </a:endParaRPr>
          </a:p>
          <a:p>
            <a:pPr indent="457200" lvl="0" marL="0" rtl="0" algn="l">
              <a:spcBef>
                <a:spcPts val="2200"/>
              </a:spcBef>
              <a:spcAft>
                <a:spcPts val="0"/>
              </a:spcAft>
              <a:buClr>
                <a:schemeClr val="dk2"/>
              </a:buClr>
              <a:buSzPts val="1100"/>
              <a:buFont typeface="Arial"/>
              <a:buNone/>
            </a:pPr>
            <a:r>
              <a:t/>
            </a:r>
            <a:endParaRPr sz="1300">
              <a:solidFill>
                <a:srgbClr val="222222"/>
              </a:solidFill>
              <a:highlight>
                <a:srgbClr val="FFFFFF"/>
              </a:highlight>
              <a:latin typeface="Arial"/>
              <a:ea typeface="Arial"/>
              <a:cs typeface="Arial"/>
              <a:sym typeface="Arial"/>
            </a:endParaRPr>
          </a:p>
          <a:p>
            <a:pPr indent="-342900" lvl="0" marL="914400" rtl="0" algn="l">
              <a:spcBef>
                <a:spcPts val="2200"/>
              </a:spcBef>
              <a:spcAft>
                <a:spcPts val="0"/>
              </a:spcAft>
              <a:buClr>
                <a:srgbClr val="222222"/>
              </a:buClr>
              <a:buSzPts val="1800"/>
              <a:buAutoNum type="arabicPeriod"/>
            </a:pPr>
            <a:r>
              <a:rPr lang="en">
                <a:solidFill>
                  <a:srgbClr val="222222"/>
                </a:solidFill>
                <a:highlight>
                  <a:srgbClr val="FFFFFF"/>
                </a:highlight>
              </a:rPr>
              <a:t>Y = Son’s Height		X = Father’s Height</a:t>
            </a:r>
            <a:endParaRPr>
              <a:solidFill>
                <a:srgbClr val="222222"/>
              </a:solidFill>
              <a:highlight>
                <a:srgbClr val="FFFFFF"/>
              </a:highlight>
            </a:endParaRPr>
          </a:p>
          <a:p>
            <a:pPr indent="-342900" lvl="0" marL="914400" rtl="0" algn="l">
              <a:spcBef>
                <a:spcPts val="0"/>
              </a:spcBef>
              <a:spcAft>
                <a:spcPts val="0"/>
              </a:spcAft>
              <a:buClr>
                <a:srgbClr val="222222"/>
              </a:buClr>
              <a:buSzPts val="1800"/>
              <a:buAutoNum type="arabicPeriod"/>
            </a:pPr>
            <a:r>
              <a:rPr lang="en">
                <a:solidFill>
                  <a:srgbClr val="222222"/>
                </a:solidFill>
                <a:highlight>
                  <a:srgbClr val="FFFFFF"/>
                </a:highlight>
              </a:rPr>
              <a:t>Y = Consumption Expenditure		X = Income</a:t>
            </a:r>
            <a:endParaRPr>
              <a:solidFill>
                <a:srgbClr val="222222"/>
              </a:solidFill>
              <a:highlight>
                <a:srgbClr val="FFFFFF"/>
              </a:highlight>
            </a:endParaRPr>
          </a:p>
          <a:p>
            <a:pPr indent="-342900" lvl="0" marL="914400" rtl="0" algn="l">
              <a:spcBef>
                <a:spcPts val="0"/>
              </a:spcBef>
              <a:spcAft>
                <a:spcPts val="0"/>
              </a:spcAft>
              <a:buClr>
                <a:srgbClr val="222222"/>
              </a:buClr>
              <a:buSzPts val="1800"/>
              <a:buAutoNum type="arabicPeriod"/>
            </a:pPr>
            <a:r>
              <a:rPr lang="en">
                <a:solidFill>
                  <a:srgbClr val="222222"/>
                </a:solidFill>
                <a:highlight>
                  <a:srgbClr val="FFFFFF"/>
                </a:highlight>
              </a:rPr>
              <a:t>Y = Crop yield		X’s = temperature, rainfall, sunshine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Linear Model in R</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The dataset:</a:t>
            </a:r>
            <a:endParaRPr b="1">
              <a:solidFill>
                <a:srgbClr val="000000"/>
              </a:solidFill>
            </a:endParaRPr>
          </a:p>
          <a:p>
            <a:pPr indent="0" lvl="0" marL="0" rtl="0" algn="l">
              <a:lnSpc>
                <a:spcPct val="100000"/>
              </a:lnSpc>
              <a:spcBef>
                <a:spcPts val="1600"/>
              </a:spcBef>
              <a:spcAft>
                <a:spcPts val="0"/>
              </a:spcAft>
              <a:buNone/>
            </a:pPr>
            <a:r>
              <a:rPr lang="en" sz="1400">
                <a:solidFill>
                  <a:srgbClr val="000000"/>
                </a:solidFill>
              </a:rPr>
              <a:t>We are using a simple ice cream sold vs Temperature dataset to predict the number of ice cream units sold in a given temperature.</a:t>
            </a:r>
            <a:endParaRPr sz="1400">
              <a:solidFill>
                <a:srgbClr val="000000"/>
              </a:solidFill>
            </a:endParaRPr>
          </a:p>
          <a:p>
            <a:pPr indent="0" lvl="0" marL="0" rtl="0" algn="ctr">
              <a:lnSpc>
                <a:spcPct val="100000"/>
              </a:lnSpc>
              <a:spcBef>
                <a:spcPts val="1600"/>
              </a:spcBef>
              <a:spcAft>
                <a:spcPts val="1600"/>
              </a:spcAft>
              <a:buNone/>
            </a:pPr>
            <a:r>
              <a:rPr lang="en" sz="1400">
                <a:solidFill>
                  <a:srgbClr val="000000"/>
                </a:solidFill>
              </a:rPr>
              <a:t>	</a:t>
            </a:r>
            <a:endParaRPr sz="1400">
              <a:solidFill>
                <a:srgbClr val="000000"/>
              </a:solidFill>
            </a:endParaRPr>
          </a:p>
        </p:txBody>
      </p:sp>
      <p:pic>
        <p:nvPicPr>
          <p:cNvPr id="109" name="Google Shape;109;p21"/>
          <p:cNvPicPr preferRelativeResize="0"/>
          <p:nvPr/>
        </p:nvPicPr>
        <p:blipFill>
          <a:blip r:embed="rId3">
            <a:alphaModFix/>
          </a:blip>
          <a:stretch>
            <a:fillRect/>
          </a:stretch>
        </p:blipFill>
        <p:spPr>
          <a:xfrm>
            <a:off x="2375375" y="2195650"/>
            <a:ext cx="3950376" cy="273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