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748" r:id="rId2"/>
    <p:sldId id="773" r:id="rId3"/>
    <p:sldId id="778" r:id="rId4"/>
    <p:sldId id="775" r:id="rId5"/>
    <p:sldId id="776" r:id="rId6"/>
    <p:sldId id="777" r:id="rId7"/>
    <p:sldId id="779" r:id="rId8"/>
    <p:sldId id="784" r:id="rId9"/>
    <p:sldId id="781" r:id="rId10"/>
    <p:sldId id="782" r:id="rId11"/>
    <p:sldId id="783" r:id="rId12"/>
    <p:sldId id="785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3300"/>
    <a:srgbClr val="FFFFFF"/>
    <a:srgbClr val="3333FF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320" autoAdjust="0"/>
    <p:restoredTop sz="91697" autoAdjust="0"/>
  </p:normalViewPr>
  <p:slideViewPr>
    <p:cSldViewPr>
      <p:cViewPr varScale="1">
        <p:scale>
          <a:sx n="66" d="100"/>
          <a:sy n="66" d="100"/>
        </p:scale>
        <p:origin x="1704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888"/>
    </p:cViewPr>
  </p:sorterViewPr>
  <p:notesViewPr>
    <p:cSldViewPr>
      <p:cViewPr varScale="1">
        <p:scale>
          <a:sx n="46" d="100"/>
          <a:sy n="46" d="100"/>
        </p:scale>
        <p:origin x="-1426" y="-6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0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40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0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554E34-F0A9-43E7-A75E-6363291F1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6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3CE9B8-0533-402F-8F19-F84F9DC6C589}" type="slidenum">
              <a:rPr lang="en-US" sz="1200" smtClean="0"/>
              <a:pPr/>
              <a:t>1</a:t>
            </a:fld>
            <a:endParaRPr lang="en-US" sz="1200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93916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35610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0069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38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084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9617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6842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33942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3066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99279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2876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588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6B5BC-2097-459A-BEAF-07896CD9F0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1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2913C-209A-41E3-B52C-17AA64874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1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B8F4B-4594-4F0C-A18C-996BD4805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C3E25-4F81-42B3-9AF8-17F95D817C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9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4B03A-E222-49E2-9A91-D7D25B6ED3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44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7D9F1-DE92-47CE-A239-FDF5662138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8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70B29-0D5F-4B90-B471-5FBD91E591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0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59721-1D86-4419-8089-AD0BB1C2A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4A282-15B5-4BD2-B169-6A8C7BAE9A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51CD2-7B79-46D7-B801-1C8F0C1E3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3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524E2-0801-4885-99E2-281673BE7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8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788F243E-17DC-457A-A8A2-016C58323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533400" y="1295400"/>
            <a:ext cx="8229600" cy="0"/>
          </a:xfrm>
          <a:prstGeom prst="line">
            <a:avLst/>
          </a:prstGeom>
          <a:noFill/>
          <a:ln w="57150" cmpd="thinThick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124200"/>
            <a:ext cx="8686800" cy="34290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sz="2400" b="1" dirty="0" smtClean="0"/>
              <a:t>Thomas </a:t>
            </a:r>
            <a:r>
              <a:rPr lang="en-US" sz="2400" b="1" dirty="0" err="1" smtClean="0"/>
              <a:t>Donuhue</a:t>
            </a:r>
            <a:endParaRPr lang="en-US" sz="2400" b="1" dirty="0" smtClean="0"/>
          </a:p>
          <a:p>
            <a:pPr algn="ctr">
              <a:buFont typeface="Wingdings" pitchFamily="2" charset="2"/>
              <a:buNone/>
            </a:pPr>
            <a:r>
              <a:rPr lang="en-US" sz="2400" b="1" dirty="0" smtClean="0"/>
              <a:t>Matt Diana</a:t>
            </a:r>
          </a:p>
          <a:p>
            <a:pPr algn="ctr">
              <a:buFont typeface="Wingdings" pitchFamily="2" charset="2"/>
              <a:buNone/>
            </a:pPr>
            <a:r>
              <a:rPr lang="en-US" sz="2400" b="1" dirty="0" smtClean="0"/>
              <a:t>Khasham Cheema</a:t>
            </a:r>
          </a:p>
          <a:p>
            <a:pPr algn="ctr">
              <a:buFont typeface="Wingdings" pitchFamily="2" charset="2"/>
              <a:buNone/>
            </a:pPr>
            <a:r>
              <a:rPr lang="en-US" sz="2400" b="1" dirty="0" smtClean="0"/>
              <a:t>Department of Computer Science</a:t>
            </a:r>
          </a:p>
          <a:p>
            <a:pPr algn="ctr">
              <a:buFont typeface="Wingdings" pitchFamily="2" charset="2"/>
              <a:buNone/>
            </a:pPr>
            <a:r>
              <a:rPr lang="en-US" sz="2400" b="1" dirty="0" smtClean="0"/>
              <a:t>State University of New York at Binghamton</a:t>
            </a:r>
          </a:p>
          <a:p>
            <a:pPr algn="ctr">
              <a:buFont typeface="Wingdings" pitchFamily="2" charset="2"/>
              <a:buNone/>
            </a:pPr>
            <a:r>
              <a:rPr lang="en-US" sz="2400" b="1" dirty="0" smtClean="0"/>
              <a:t>Spring 2015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304800" y="1143000"/>
            <a:ext cx="8610600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22860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00CC"/>
                </a:solidFill>
              </a:rPr>
              <a:t>CS375</a:t>
            </a:r>
            <a:br>
              <a:rPr lang="en-US" sz="3200" b="1" dirty="0" smtClean="0">
                <a:solidFill>
                  <a:srgbClr val="0000CC"/>
                </a:solidFill>
              </a:rPr>
            </a:br>
            <a:r>
              <a:rPr lang="en-US" sz="3200" b="1" dirty="0" smtClean="0">
                <a:solidFill>
                  <a:srgbClr val="0000CC"/>
                </a:solidFill>
              </a:rPr>
              <a:t>Design &amp; Analysis of Algorithms</a:t>
            </a:r>
            <a:br>
              <a:rPr lang="en-US" sz="3200" b="1" dirty="0" smtClean="0">
                <a:solidFill>
                  <a:srgbClr val="0000CC"/>
                </a:solidFill>
              </a:rPr>
            </a:br>
            <a:r>
              <a:rPr lang="en-US" sz="3200" b="1" dirty="0" smtClean="0">
                <a:solidFill>
                  <a:srgbClr val="0000CC"/>
                </a:solidFill>
              </a:rPr>
              <a:t/>
            </a:r>
            <a:br>
              <a:rPr lang="en-US" sz="3200" b="1" dirty="0" smtClean="0">
                <a:solidFill>
                  <a:srgbClr val="0000CC"/>
                </a:solidFill>
              </a:rPr>
            </a:br>
            <a:r>
              <a:rPr lang="en-US" sz="4000" b="1" dirty="0" smtClean="0">
                <a:solidFill>
                  <a:srgbClr val="0000CC"/>
                </a:solidFill>
              </a:rPr>
              <a:t>Maze Generation</a:t>
            </a:r>
            <a:endParaRPr lang="en-US" sz="400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z="3600" b="1" dirty="0" err="1" smtClean="0">
                <a:solidFill>
                  <a:srgbClr val="0000CC"/>
                </a:solidFill>
              </a:rPr>
              <a:t>Kruskal’s</a:t>
            </a:r>
            <a:r>
              <a:rPr lang="en-US" sz="3600" b="1" dirty="0" smtClean="0">
                <a:solidFill>
                  <a:srgbClr val="0000CC"/>
                </a:solidFill>
              </a:rPr>
              <a:t> Algorithm Maze Application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524000"/>
            <a:ext cx="7620000" cy="4953000"/>
          </a:xfrm>
        </p:spPr>
        <p:txBody>
          <a:bodyPr/>
          <a:lstStyle/>
          <a:p>
            <a:r>
              <a:rPr lang="en-US" sz="2400" b="1" dirty="0" smtClean="0"/>
              <a:t>1. Create a list of all walls, and create a set for each cell, each containing just that one cell</a:t>
            </a:r>
          </a:p>
          <a:p>
            <a:endParaRPr lang="en-US" sz="3200" b="1" dirty="0" smtClean="0"/>
          </a:p>
          <a:p>
            <a:r>
              <a:rPr lang="en-US" sz="2400" b="1" dirty="0" smtClean="0"/>
              <a:t>2. For each wall, in some random order</a:t>
            </a:r>
          </a:p>
          <a:p>
            <a:pPr lvl="1"/>
            <a:r>
              <a:rPr lang="en-US" sz="2000" b="1" dirty="0" smtClean="0"/>
              <a:t>If the cells divided by this wall belong to distinct sets</a:t>
            </a:r>
          </a:p>
          <a:p>
            <a:pPr lvl="2"/>
            <a:r>
              <a:rPr lang="en-US" sz="2000" b="1" dirty="0" smtClean="0"/>
              <a:t>Remove the current wall</a:t>
            </a:r>
          </a:p>
          <a:p>
            <a:pPr lvl="2"/>
            <a:r>
              <a:rPr lang="en-US" sz="2000" b="1" dirty="0" smtClean="0"/>
              <a:t>Join the sets of the formerly divided cells</a:t>
            </a:r>
          </a:p>
          <a:p>
            <a:pPr marL="0" indent="0"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377620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z="3600" b="1" dirty="0" err="1" smtClean="0">
                <a:solidFill>
                  <a:srgbClr val="0000CC"/>
                </a:solidFill>
              </a:rPr>
              <a:t>Kruskal’s</a:t>
            </a:r>
            <a:r>
              <a:rPr lang="en-US" sz="3600" b="1" dirty="0" smtClean="0">
                <a:solidFill>
                  <a:srgbClr val="0000CC"/>
                </a:solidFill>
              </a:rPr>
              <a:t> </a:t>
            </a:r>
            <a:r>
              <a:rPr lang="en-US" sz="3600" b="1" dirty="0" smtClean="0">
                <a:solidFill>
                  <a:srgbClr val="0000CC"/>
                </a:solidFill>
              </a:rPr>
              <a:t>Algorithm Implementation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05800" cy="4953000"/>
          </a:xfrm>
        </p:spPr>
        <p:txBody>
          <a:bodyPr/>
          <a:lstStyle/>
          <a:p>
            <a:r>
              <a:rPr lang="en-US" sz="2400" b="1" dirty="0" smtClean="0"/>
              <a:t>Inner class Edge</a:t>
            </a:r>
          </a:p>
          <a:p>
            <a:endParaRPr lang="en-US" sz="2400" b="1" dirty="0"/>
          </a:p>
          <a:p>
            <a:r>
              <a:rPr lang="en-US" sz="2400" b="1" smtClean="0"/>
              <a:t>Inner class Tree</a:t>
            </a:r>
            <a:endParaRPr lang="en-US" sz="2400" b="1" dirty="0"/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2772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z="3600" b="1" dirty="0" err="1" smtClean="0">
                <a:solidFill>
                  <a:srgbClr val="0000CC"/>
                </a:solidFill>
              </a:rPr>
              <a:t>Kruskal’s</a:t>
            </a:r>
            <a:r>
              <a:rPr lang="en-US" sz="3600" b="1" dirty="0" smtClean="0">
                <a:solidFill>
                  <a:srgbClr val="0000CC"/>
                </a:solidFill>
              </a:rPr>
              <a:t> Algorithm </a:t>
            </a:r>
            <a:r>
              <a:rPr lang="en-US" sz="3600" b="1" dirty="0" smtClean="0">
                <a:solidFill>
                  <a:srgbClr val="0000CC"/>
                </a:solidFill>
              </a:rPr>
              <a:t>Analysis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05800" cy="4953000"/>
          </a:xfrm>
        </p:spPr>
        <p:txBody>
          <a:bodyPr/>
          <a:lstStyle/>
          <a:p>
            <a:r>
              <a:rPr lang="en-US" sz="2400" b="1" dirty="0"/>
              <a:t>Each union and find operation on two sets can perform can perform in nearly constant amortized time.</a:t>
            </a:r>
          </a:p>
          <a:p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40913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Purpose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05800" cy="4953000"/>
          </a:xfrm>
        </p:spPr>
        <p:txBody>
          <a:bodyPr/>
          <a:lstStyle/>
          <a:p>
            <a:r>
              <a:rPr lang="en-US" sz="2400" b="1" dirty="0" smtClean="0"/>
              <a:t>Generate a random maze by finding a minimum spanning tree on a connected, weighted, undirected graph.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Inputs</a:t>
            </a:r>
            <a:r>
              <a:rPr lang="en-US" sz="2400" b="1" dirty="0" smtClean="0"/>
              <a:t>: Maze Width, Maze Height, Cell size</a:t>
            </a:r>
          </a:p>
          <a:p>
            <a:r>
              <a:rPr lang="en-US" sz="2400" b="1" dirty="0" smtClean="0"/>
              <a:t>Output: Minimum spanning tree with randomized weights</a:t>
            </a:r>
          </a:p>
        </p:txBody>
      </p:sp>
    </p:spTree>
    <p:extLst>
      <p:ext uri="{BB962C8B-B14F-4D97-AF65-F5344CB8AC3E}">
        <p14:creationId xmlns:p14="http://schemas.microsoft.com/office/powerpoint/2010/main" val="209683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Implementation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05800" cy="4953000"/>
          </a:xfrm>
        </p:spPr>
        <p:txBody>
          <a:bodyPr/>
          <a:lstStyle/>
          <a:p>
            <a:r>
              <a:rPr lang="en-US" sz="2400" b="1" dirty="0" smtClean="0"/>
              <a:t>Java 7</a:t>
            </a:r>
          </a:p>
          <a:p>
            <a:r>
              <a:rPr lang="en-US" sz="2400" b="1" dirty="0" smtClean="0"/>
              <a:t>Java </a:t>
            </a:r>
            <a:r>
              <a:rPr lang="en-US" sz="2400" b="1" dirty="0" err="1" smtClean="0"/>
              <a:t>SwingGUI</a:t>
            </a:r>
            <a:r>
              <a:rPr lang="en-US" sz="2400" b="1" dirty="0" smtClean="0"/>
              <a:t> for maze viewing</a:t>
            </a:r>
          </a:p>
          <a:p>
            <a:r>
              <a:rPr lang="en-US" sz="2400" b="1" dirty="0" smtClean="0"/>
              <a:t>Java Graphics2D for displaying 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maze</a:t>
            </a:r>
            <a:endParaRPr lang="en-US" sz="2400" b="1" dirty="0" smtClean="0"/>
          </a:p>
          <a:p>
            <a:endParaRPr lang="en-US" sz="2400" b="1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447800"/>
            <a:ext cx="3495675" cy="22747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6" y="3429000"/>
            <a:ext cx="7785608" cy="305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8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Problem Statement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05800" cy="4953000"/>
          </a:xfrm>
        </p:spPr>
        <p:txBody>
          <a:bodyPr/>
          <a:lstStyle/>
          <a:p>
            <a:r>
              <a:rPr lang="en-US" sz="2400" b="1" dirty="0" smtClean="0"/>
              <a:t>Which minimum spanning tree is more efficient for maze generation?</a:t>
            </a:r>
          </a:p>
          <a:p>
            <a:r>
              <a:rPr lang="en-US" sz="2400" b="1" dirty="0" smtClean="0"/>
              <a:t> Entertainment? Add more……</a:t>
            </a:r>
          </a:p>
        </p:txBody>
      </p:sp>
    </p:spTree>
    <p:extLst>
      <p:ext uri="{BB962C8B-B14F-4D97-AF65-F5344CB8AC3E}">
        <p14:creationId xmlns:p14="http://schemas.microsoft.com/office/powerpoint/2010/main" val="41073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General Prim’s Algorithm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524000"/>
            <a:ext cx="7620000" cy="4953000"/>
          </a:xfrm>
        </p:spPr>
        <p:txBody>
          <a:bodyPr/>
          <a:lstStyle/>
          <a:p>
            <a:r>
              <a:rPr lang="en-US" sz="2400" b="1" dirty="0" smtClean="0"/>
              <a:t>1. Initialize a tree with a single vertex, chosen arbitrarily from the graph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2. Grow the tree by one edge: of the edges that connect the tree to vertices not yet in the tree, find the </a:t>
            </a:r>
            <a:r>
              <a:rPr lang="en-US" sz="2400" b="1" dirty="0" smtClean="0">
                <a:solidFill>
                  <a:srgbClr val="FF0000"/>
                </a:solidFill>
              </a:rPr>
              <a:t>minimum-weighted </a:t>
            </a:r>
            <a:r>
              <a:rPr lang="en-US" sz="2400" b="1" dirty="0" smtClean="0"/>
              <a:t>edge, and transfer it to the tree.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3. Repeat step 2 until all vertices are in the tree.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280" y="1295400"/>
            <a:ext cx="141572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Prim’s Algorithm Maze Application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447800"/>
            <a:ext cx="8305800" cy="4953000"/>
          </a:xfrm>
        </p:spPr>
        <p:txBody>
          <a:bodyPr/>
          <a:lstStyle/>
          <a:p>
            <a:r>
              <a:rPr lang="en-US" sz="2400" b="1" dirty="0" smtClean="0"/>
              <a:t> In our maze application the graph has randomized weights.</a:t>
            </a:r>
          </a:p>
          <a:p>
            <a:r>
              <a:rPr lang="en-US" sz="2400" b="1" dirty="0" smtClean="0"/>
              <a:t>1. Start with a grid full of walls.</a:t>
            </a:r>
          </a:p>
          <a:p>
            <a:r>
              <a:rPr lang="en-US" sz="2400" b="1" dirty="0" smtClean="0"/>
              <a:t>2. Pick a cell, mark its as part of the maze. Add the walls of the cell to the wall list.</a:t>
            </a:r>
          </a:p>
          <a:p>
            <a:r>
              <a:rPr lang="en-US" sz="2400" b="1" dirty="0" smtClean="0"/>
              <a:t>3.</a:t>
            </a:r>
            <a:r>
              <a:rPr lang="en-US" sz="2400" b="1" dirty="0"/>
              <a:t> </a:t>
            </a:r>
            <a:r>
              <a:rPr lang="en-US" sz="2400" b="1" dirty="0" smtClean="0"/>
              <a:t>While there are walls in the list:</a:t>
            </a:r>
          </a:p>
          <a:p>
            <a:pPr lvl="1"/>
            <a:r>
              <a:rPr lang="en-US" sz="2000" b="1" dirty="0" smtClean="0"/>
              <a:t>1. Pick a </a:t>
            </a:r>
            <a:r>
              <a:rPr lang="en-US" sz="2000" b="1" dirty="0" smtClean="0">
                <a:solidFill>
                  <a:srgbClr val="FF0000"/>
                </a:solidFill>
              </a:rPr>
              <a:t>random wall </a:t>
            </a:r>
            <a:r>
              <a:rPr lang="en-US" sz="2000" b="1" dirty="0" smtClean="0"/>
              <a:t>from the list. If the cell on the opposite side isn’t in the maze yet:</a:t>
            </a:r>
          </a:p>
          <a:p>
            <a:pPr lvl="2"/>
            <a:r>
              <a:rPr lang="en-US" sz="2000" b="1" dirty="0" smtClean="0"/>
              <a:t>1. Make the wall a passage and mark the cell on the opposite side as part of the maze.</a:t>
            </a:r>
          </a:p>
          <a:p>
            <a:pPr lvl="2"/>
            <a:r>
              <a:rPr lang="en-US" sz="2000" b="1" dirty="0" smtClean="0"/>
              <a:t>2. Add the neighboring walls of the cell to the wall list.</a:t>
            </a:r>
          </a:p>
          <a:p>
            <a:pPr lvl="1"/>
            <a:r>
              <a:rPr lang="en-US" sz="2000" b="1" dirty="0" smtClean="0"/>
              <a:t>2. Else remove the wall from the list.</a:t>
            </a:r>
          </a:p>
          <a:p>
            <a:pPr lvl="2"/>
            <a:endParaRPr lang="en-US" sz="2000" b="1" dirty="0" smtClean="0"/>
          </a:p>
          <a:p>
            <a:pPr marL="914400" lvl="2" indent="0">
              <a:buNone/>
            </a:pPr>
            <a:endParaRPr lang="en-US" sz="2000" b="1" dirty="0"/>
          </a:p>
          <a:p>
            <a:pPr lvl="2"/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0737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Prim’s Algorithm </a:t>
            </a:r>
            <a:r>
              <a:rPr lang="en-US" sz="3600" b="1" dirty="0" smtClean="0">
                <a:solidFill>
                  <a:srgbClr val="0000CC"/>
                </a:solidFill>
              </a:rPr>
              <a:t>Implementation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05800" cy="4953000"/>
          </a:xfrm>
        </p:spPr>
        <p:txBody>
          <a:bodyPr/>
          <a:lstStyle/>
          <a:p>
            <a:r>
              <a:rPr lang="en-US" sz="2400" b="1" dirty="0" err="1" smtClean="0"/>
              <a:t>ArrayList</a:t>
            </a:r>
            <a:r>
              <a:rPr lang="en-US" sz="2400" b="1" dirty="0" smtClean="0"/>
              <a:t> </a:t>
            </a:r>
            <a:r>
              <a:rPr lang="en-US" sz="2400" b="1" dirty="0" smtClean="0"/>
              <a:t>of Cells for Wall list.</a:t>
            </a:r>
          </a:p>
          <a:p>
            <a:r>
              <a:rPr lang="en-US" sz="2400" b="1" dirty="0" smtClean="0"/>
              <a:t>inner class </a:t>
            </a:r>
            <a:r>
              <a:rPr lang="en-US" sz="2400" b="1" dirty="0" smtClean="0"/>
              <a:t>Cell</a:t>
            </a:r>
            <a:endParaRPr lang="en-US" sz="2400" b="1" dirty="0" smtClean="0"/>
          </a:p>
          <a:p>
            <a:pPr lvl="1"/>
            <a:r>
              <a:rPr lang="en-US" sz="2000" b="1" dirty="0"/>
              <a:t>X-Y coordinate and state (passage/wall).</a:t>
            </a:r>
          </a:p>
          <a:p>
            <a:pPr lvl="1"/>
            <a:r>
              <a:rPr lang="en-US" sz="2000" b="1" dirty="0" smtClean="0"/>
              <a:t>Boolean variable tracks in maze.</a:t>
            </a:r>
          </a:p>
          <a:p>
            <a:r>
              <a:rPr lang="en-US" sz="2400" b="1" dirty="0" smtClean="0"/>
              <a:t>Cell </a:t>
            </a:r>
            <a:r>
              <a:rPr lang="en-US" sz="2400" b="1" dirty="0" err="1" smtClean="0"/>
              <a:t>pickRandWall</a:t>
            </a:r>
            <a:r>
              <a:rPr lang="en-US" sz="2400" b="1" dirty="0" smtClean="0"/>
              <a:t>()</a:t>
            </a:r>
          </a:p>
          <a:p>
            <a:r>
              <a:rPr lang="en-US" sz="2400" b="1" dirty="0" smtClean="0"/>
              <a:t>Cell </a:t>
            </a:r>
            <a:r>
              <a:rPr lang="en-US" sz="2400" b="1" dirty="0" err="1" smtClean="0"/>
              <a:t>getOppositeCell</a:t>
            </a:r>
            <a:r>
              <a:rPr lang="en-US" sz="2400" b="1" dirty="0" smtClean="0"/>
              <a:t>(Cell cell)</a:t>
            </a:r>
          </a:p>
          <a:p>
            <a:r>
              <a:rPr lang="en-US" sz="2400" b="1" dirty="0" smtClean="0"/>
              <a:t>void </a:t>
            </a:r>
            <a:r>
              <a:rPr lang="en-US" sz="2400" b="1" dirty="0" err="1" smtClean="0"/>
              <a:t>makePassage</a:t>
            </a:r>
            <a:r>
              <a:rPr lang="en-US" sz="2400" b="1" dirty="0" smtClean="0"/>
              <a:t>(Cell cell)</a:t>
            </a:r>
          </a:p>
          <a:p>
            <a:r>
              <a:rPr lang="en-US" sz="2400" b="1" dirty="0" smtClean="0"/>
              <a:t>void </a:t>
            </a:r>
            <a:r>
              <a:rPr lang="en-US" sz="2400" b="1" dirty="0" err="1" smtClean="0"/>
              <a:t>addWall</a:t>
            </a:r>
            <a:r>
              <a:rPr lang="en-US" sz="2400" b="1" dirty="0" smtClean="0"/>
              <a:t>(Cell cell)</a:t>
            </a:r>
          </a:p>
          <a:p>
            <a:pPr marL="0" indent="0">
              <a:buNone/>
            </a:pP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00568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Prim’s </a:t>
            </a:r>
            <a:r>
              <a:rPr lang="en-US" sz="3600" b="1" dirty="0" smtClean="0">
                <a:solidFill>
                  <a:srgbClr val="0000CC"/>
                </a:solidFill>
              </a:rPr>
              <a:t>Algorithm Analysis</a:t>
            </a:r>
            <a:endParaRPr lang="en-US" sz="3600" b="1" dirty="0" smtClean="0">
              <a:solidFill>
                <a:srgbClr val="0000CC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05800" cy="4953000"/>
          </a:xfrm>
        </p:spPr>
        <p:txBody>
          <a:bodyPr/>
          <a:lstStyle/>
          <a:p>
            <a:pPr marL="0" indent="0">
              <a:buNone/>
            </a:pPr>
            <a:endParaRPr lang="en-US" sz="2400" b="1" dirty="0" smtClean="0"/>
          </a:p>
          <a:p>
            <a:r>
              <a:rPr lang="en-US" sz="2400" b="1" dirty="0" smtClean="0"/>
              <a:t>O(V</a:t>
            </a:r>
            <a:r>
              <a:rPr lang="en-US" sz="2400" b="1" baseline="30000" dirty="0" smtClean="0"/>
              <a:t>2</a:t>
            </a:r>
            <a:r>
              <a:rPr lang="en-US" sz="2400" b="1" dirty="0" smtClean="0"/>
              <a:t>)</a:t>
            </a:r>
            <a:endParaRPr lang="en-US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77868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00CC"/>
                </a:solidFill>
              </a:rPr>
              <a:t>General </a:t>
            </a:r>
            <a:r>
              <a:rPr lang="en-US" sz="3600" b="1" dirty="0" err="1" smtClean="0">
                <a:solidFill>
                  <a:srgbClr val="0000CC"/>
                </a:solidFill>
              </a:rPr>
              <a:t>Kruskal’s</a:t>
            </a:r>
            <a:r>
              <a:rPr lang="en-US" sz="3600" b="1" dirty="0" smtClean="0">
                <a:solidFill>
                  <a:srgbClr val="0000CC"/>
                </a:solidFill>
              </a:rPr>
              <a:t> Algorithm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524000"/>
            <a:ext cx="7620000" cy="4953000"/>
          </a:xfrm>
        </p:spPr>
        <p:txBody>
          <a:bodyPr/>
          <a:lstStyle/>
          <a:p>
            <a:r>
              <a:rPr lang="en-US" sz="2400" b="1" dirty="0" smtClean="0"/>
              <a:t>Starting with a graph:</a:t>
            </a:r>
          </a:p>
          <a:p>
            <a:pPr lvl="1"/>
            <a:r>
              <a:rPr lang="en-US" sz="2000" b="1" dirty="0" smtClean="0"/>
              <a:t> Create a list of all of the edges that connect the nodes</a:t>
            </a:r>
          </a:p>
          <a:p>
            <a:pPr lvl="1"/>
            <a:r>
              <a:rPr lang="en-US" sz="2000" b="1" dirty="0" smtClean="0"/>
              <a:t> Consider each node to contain a tree (initially rooted by the node).</a:t>
            </a:r>
            <a:endParaRPr lang="en-US" b="1" dirty="0" smtClean="0"/>
          </a:p>
          <a:p>
            <a:r>
              <a:rPr lang="en-US" sz="2400" b="1" dirty="0" smtClean="0"/>
              <a:t>Iterate of the list of edges</a:t>
            </a:r>
          </a:p>
          <a:p>
            <a:pPr lvl="1"/>
            <a:r>
              <a:rPr lang="en-US" sz="2000" b="1" dirty="0" smtClean="0"/>
              <a:t>Choose one with the least weight </a:t>
            </a:r>
          </a:p>
          <a:p>
            <a:pPr lvl="1"/>
            <a:r>
              <a:rPr lang="en-US" sz="2000" b="1" dirty="0" smtClean="0"/>
              <a:t>If the nodes linked by this edge are contained in two different trees, connect their tree and continue</a:t>
            </a:r>
          </a:p>
          <a:p>
            <a:pPr lvl="1"/>
            <a:r>
              <a:rPr lang="en-US" sz="2000" b="1" dirty="0" smtClean="0"/>
              <a:t>Otherwise, simply continue to the next edge</a:t>
            </a:r>
          </a:p>
          <a:p>
            <a:r>
              <a:rPr lang="en-US" sz="2400" b="1" dirty="0" smtClean="0"/>
              <a:t>Repeat until all edges have been looked at and/or all nodes in the graph are contained by the same (spanning) tree</a:t>
            </a:r>
          </a:p>
        </p:txBody>
      </p:sp>
    </p:spTree>
    <p:extLst>
      <p:ext uri="{BB962C8B-B14F-4D97-AF65-F5344CB8AC3E}">
        <p14:creationId xmlns:p14="http://schemas.microsoft.com/office/powerpoint/2010/main" val="277832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12018</TotalTime>
  <Words>520</Words>
  <Application>Microsoft Office PowerPoint</Application>
  <PresentationFormat>On-screen Show (4:3)</PresentationFormat>
  <Paragraphs>71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Times New Roman</vt:lpstr>
      <vt:lpstr>Wingdings</vt:lpstr>
      <vt:lpstr>Default Design</vt:lpstr>
      <vt:lpstr>CS375 Design &amp; Analysis of Algorithms  Maze Generation</vt:lpstr>
      <vt:lpstr>Purpose</vt:lpstr>
      <vt:lpstr>Implementation</vt:lpstr>
      <vt:lpstr>Problem Statement</vt:lpstr>
      <vt:lpstr>General Prim’s Algorithm</vt:lpstr>
      <vt:lpstr>Prim’s Algorithm Maze Application</vt:lpstr>
      <vt:lpstr>Prim’s Algorithm Implementation</vt:lpstr>
      <vt:lpstr>Prim’s Algorithm Analysis</vt:lpstr>
      <vt:lpstr>General Kruskal’s Algorithm</vt:lpstr>
      <vt:lpstr>Kruskal’s Algorithm Maze Application</vt:lpstr>
      <vt:lpstr>Kruskal’s Algorithm Implementation</vt:lpstr>
      <vt:lpstr>Kruskal’s Algorithm Analysis</vt:lpstr>
    </vt:vector>
  </TitlesOfParts>
  <Company>SUNY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SUNY Learning Network</dc:creator>
  <cp:lastModifiedBy>Thomas Donohue</cp:lastModifiedBy>
  <cp:revision>545</cp:revision>
  <dcterms:created xsi:type="dcterms:W3CDTF">1998-05-26T01:10:06Z</dcterms:created>
  <dcterms:modified xsi:type="dcterms:W3CDTF">2015-04-30T22:26:00Z</dcterms:modified>
</cp:coreProperties>
</file>