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7" r:id="rId4"/>
    <p:sldId id="258" r:id="rId5"/>
    <p:sldId id="259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4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\Documents\GitHub\DS3001-Case-4\Medallion%20prices%20over%20tim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41604943132108485"/>
                  <c:y val="-2.4539953339165938E-2"/>
                </c:manualLayout>
              </c:layout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-2.800787401574803E-2"/>
                  <c:y val="0.19510863225430147"/>
                </c:manualLayout>
              </c:layout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numRef>
              <c:f>Sheet1!$C$2:$C$30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15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  <c:pt idx="20">
                  <c:v>24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35</c:v>
                </c:pt>
                <c:pt idx="28">
                  <c:v>36</c:v>
                </c:pt>
              </c:numCache>
            </c:num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967500</c:v>
                </c:pt>
                <c:pt idx="1">
                  <c:v>981500</c:v>
                </c:pt>
                <c:pt idx="2">
                  <c:v>1011666.6666666666</c:v>
                </c:pt>
                <c:pt idx="3">
                  <c:v>1013875</c:v>
                </c:pt>
                <c:pt idx="4">
                  <c:v>993571.42857142852</c:v>
                </c:pt>
                <c:pt idx="5">
                  <c:v>989166.66666666663</c:v>
                </c:pt>
                <c:pt idx="6">
                  <c:v>1001250</c:v>
                </c:pt>
                <c:pt idx="7">
                  <c:v>925000</c:v>
                </c:pt>
                <c:pt idx="8">
                  <c:v>900000</c:v>
                </c:pt>
                <c:pt idx="9">
                  <c:v>871666.66666666663</c:v>
                </c:pt>
                <c:pt idx="10">
                  <c:v>840000</c:v>
                </c:pt>
                <c:pt idx="11">
                  <c:v>805000</c:v>
                </c:pt>
                <c:pt idx="12">
                  <c:v>800000</c:v>
                </c:pt>
                <c:pt idx="13">
                  <c:v>800000</c:v>
                </c:pt>
                <c:pt idx="14">
                  <c:v>700000</c:v>
                </c:pt>
                <c:pt idx="15">
                  <c:v>767250</c:v>
                </c:pt>
                <c:pt idx="16">
                  <c:v>603000</c:v>
                </c:pt>
                <c:pt idx="17">
                  <c:v>717500</c:v>
                </c:pt>
                <c:pt idx="18">
                  <c:v>715000</c:v>
                </c:pt>
                <c:pt idx="19">
                  <c:v>675000</c:v>
                </c:pt>
                <c:pt idx="20">
                  <c:v>715000</c:v>
                </c:pt>
                <c:pt idx="21">
                  <c:v>550000</c:v>
                </c:pt>
                <c:pt idx="22">
                  <c:v>615000</c:v>
                </c:pt>
                <c:pt idx="23">
                  <c:v>550000</c:v>
                </c:pt>
                <c:pt idx="24">
                  <c:v>571785.71428571432</c:v>
                </c:pt>
                <c:pt idx="25">
                  <c:v>585000</c:v>
                </c:pt>
                <c:pt idx="26">
                  <c:v>596000</c:v>
                </c:pt>
                <c:pt idx="27">
                  <c:v>500000</c:v>
                </c:pt>
                <c:pt idx="28">
                  <c:v>543333.33333333337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4A-4C06-BECD-412DD1FB3B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1204272"/>
        <c:axId val="391207224"/>
      </c:lineChart>
      <c:catAx>
        <c:axId val="391204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207224"/>
        <c:crosses val="autoZero"/>
        <c:auto val="1"/>
        <c:lblAlgn val="ctr"/>
        <c:lblOffset val="100"/>
        <c:noMultiLvlLbl val="0"/>
      </c:catAx>
      <c:valAx>
        <c:axId val="391207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20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4EBB-879B-4E67-84CD-0DE54CEDDBD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819E3-2990-447A-888D-79D079CB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4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 becoming a NYC taxi driver worth it?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Arun Donti, Arthur </a:t>
            </a:r>
            <a:r>
              <a:rPr lang="en-US" dirty="0" err="1"/>
              <a:t>Dooner</a:t>
            </a:r>
            <a:r>
              <a:rPr lang="en-US" dirty="0"/>
              <a:t>, Jack Mercer, Aditya </a:t>
            </a:r>
            <a:r>
              <a:rPr lang="en-US" dirty="0" err="1"/>
              <a:t>Nivarthi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6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Estimated Daily Trip Count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1600" dirty="0">
                <a:solidFill>
                  <a:srgbClr val="FFFFFF"/>
                </a:solidFill>
              </a:rPr>
              <a:t>Assuming 9.5 hour day with 20 minute breaks between trips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339" y="1002756"/>
            <a:ext cx="6251575" cy="4732618"/>
          </a:xfrm>
        </p:spPr>
      </p:pic>
    </p:spTree>
    <p:extLst>
      <p:ext uri="{BB962C8B-B14F-4D97-AF65-F5344CB8AC3E}">
        <p14:creationId xmlns:p14="http://schemas.microsoft.com/office/powerpoint/2010/main" val="189894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Estimated Daily Revenue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1600" dirty="0">
                <a:solidFill>
                  <a:srgbClr val="FFFFFF"/>
                </a:solidFill>
              </a:rPr>
              <a:t>Assuming 9.5 hour day with 20 minute breaks between trips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63" y="815431"/>
            <a:ext cx="6251575" cy="4676276"/>
          </a:xfrm>
        </p:spPr>
      </p:pic>
    </p:spTree>
    <p:extLst>
      <p:ext uri="{BB962C8B-B14F-4D97-AF65-F5344CB8AC3E}">
        <p14:creationId xmlns:p14="http://schemas.microsoft.com/office/powerpoint/2010/main" val="318610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Estimated Daily Distance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1600" dirty="0">
                <a:solidFill>
                  <a:srgbClr val="FFFFFF"/>
                </a:solidFill>
              </a:rPr>
              <a:t>Assuming </a:t>
            </a:r>
            <a:r>
              <a:rPr lang="en-US" sz="1600" dirty="0" smtClean="0">
                <a:solidFill>
                  <a:srgbClr val="FFFFFF"/>
                </a:solidFill>
              </a:rPr>
              <a:t>9.5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>
                <a:solidFill>
                  <a:srgbClr val="FFFFFF"/>
                </a:solidFill>
              </a:rPr>
              <a:t>hour day with </a:t>
            </a:r>
            <a:r>
              <a:rPr lang="en-US" sz="1600" dirty="0" smtClean="0">
                <a:solidFill>
                  <a:srgbClr val="FFFFFF"/>
                </a:solidFill>
              </a:rPr>
              <a:t>20 minute breaks between trips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63" y="815431"/>
            <a:ext cx="6251575" cy="4676276"/>
          </a:xfrm>
        </p:spPr>
      </p:pic>
    </p:spTree>
    <p:extLst>
      <p:ext uri="{BB962C8B-B14F-4D97-AF65-F5344CB8AC3E}">
        <p14:creationId xmlns:p14="http://schemas.microsoft.com/office/powerpoint/2010/main" val="821325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Estimated Daily </a:t>
            </a:r>
            <a:r>
              <a:rPr lang="en-US" sz="3200" dirty="0" smtClean="0">
                <a:solidFill>
                  <a:srgbClr val="FFFFFF"/>
                </a:solidFill>
              </a:rPr>
              <a:t>Total Profit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1600" dirty="0">
                <a:solidFill>
                  <a:srgbClr val="FFFFFF"/>
                </a:solidFill>
              </a:rPr>
              <a:t>Assuming 9.5 hour day with 20 minute breaks between trips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63" y="815431"/>
            <a:ext cx="6251575" cy="4676276"/>
          </a:xfrm>
        </p:spPr>
      </p:pic>
    </p:spTree>
    <p:extLst>
      <p:ext uri="{BB962C8B-B14F-4D97-AF65-F5344CB8AC3E}">
        <p14:creationId xmlns:p14="http://schemas.microsoft.com/office/powerpoint/2010/main" val="276338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Estimated </a:t>
            </a:r>
            <a:r>
              <a:rPr lang="en-US" sz="3200" dirty="0" smtClean="0">
                <a:solidFill>
                  <a:srgbClr val="FFFFFF"/>
                </a:solidFill>
              </a:rPr>
              <a:t>Profit Overall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1600" dirty="0">
                <a:solidFill>
                  <a:srgbClr val="FFFFFF"/>
                </a:solidFill>
              </a:rPr>
              <a:t>Assuming 9.5 hour day with 20 minute breaks between </a:t>
            </a:r>
            <a:r>
              <a:rPr lang="en-US" sz="1600" dirty="0" smtClean="0">
                <a:solidFill>
                  <a:srgbClr val="FFFFFF"/>
                </a:solidFill>
              </a:rPr>
              <a:t>trips</a:t>
            </a:r>
          </a:p>
          <a:p>
            <a:pPr>
              <a:buFont typeface="Wingdings 2" charset="2"/>
              <a:buChar char=""/>
            </a:pPr>
            <a:r>
              <a:rPr lang="en-US" sz="1600" dirty="0" smtClean="0">
                <a:solidFill>
                  <a:srgbClr val="FFFFFF"/>
                </a:solidFill>
              </a:rPr>
              <a:t>Total Yearly Profit Estimated at $76,993</a:t>
            </a:r>
          </a:p>
          <a:p>
            <a:pPr>
              <a:buFont typeface="Wingdings 2" charset="2"/>
              <a:buChar char=""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946" y="3214909"/>
            <a:ext cx="5274253" cy="34083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946" y="688181"/>
            <a:ext cx="3657600" cy="809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9609" y="1737581"/>
            <a:ext cx="6885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Medallion Prices have been in free-fall, around April 2014 as $1,000,000, now $543,000 in December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we cap the medallions as being a minimum of $100,000, profit grows quickly, and our main requirement needs to be adjusted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05" y="340107"/>
            <a:ext cx="2245155" cy="142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87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14729" y="2277264"/>
            <a:ext cx="10567270" cy="3583787"/>
          </a:xfrm>
        </p:spPr>
        <p:txBody>
          <a:bodyPr>
            <a:normAutofit/>
          </a:bodyPr>
          <a:lstStyle/>
          <a:p>
            <a:r>
              <a:rPr lang="en-US" dirty="0" smtClean="0"/>
              <a:t>The average NYC Taxi Cab driver makes $39K a year</a:t>
            </a:r>
          </a:p>
          <a:p>
            <a:r>
              <a:rPr lang="en-US" dirty="0" smtClean="0"/>
              <a:t>This is not a recommendation that we show, this is better than best case scenario in many ways</a:t>
            </a:r>
          </a:p>
          <a:p>
            <a:r>
              <a:rPr lang="en-US" dirty="0" smtClean="0"/>
              <a:t>Doesn’t factor in cost of living and other considerations, someone else would have to support you while you were building yourself up</a:t>
            </a:r>
          </a:p>
          <a:p>
            <a:r>
              <a:rPr lang="en-US" dirty="0" smtClean="0"/>
              <a:t>Unless you start up and can get a medallion, </a:t>
            </a:r>
            <a:r>
              <a:rPr lang="en-US" dirty="0" smtClean="0"/>
              <a:t>there’s no way to get anywhere close to this profitability</a:t>
            </a:r>
          </a:p>
          <a:p>
            <a:r>
              <a:rPr lang="en-US" dirty="0" smtClean="0"/>
              <a:t>Interesting discussion that can go much further </a:t>
            </a:r>
          </a:p>
        </p:txBody>
      </p:sp>
    </p:spTree>
    <p:extLst>
      <p:ext uri="{BB962C8B-B14F-4D97-AF65-F5344CB8AC3E}">
        <p14:creationId xmlns:p14="http://schemas.microsoft.com/office/powerpoint/2010/main" val="146897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Falling Profits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8370" r="2837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800" dirty="0"/>
              <a:t>Competition such as Uber is taking market share</a:t>
            </a:r>
          </a:p>
        </p:txBody>
      </p:sp>
    </p:spTree>
    <p:extLst>
      <p:ext uri="{BB962C8B-B14F-4D97-AF65-F5344CB8AC3E}">
        <p14:creationId xmlns:p14="http://schemas.microsoft.com/office/powerpoint/2010/main" val="375458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/>
          <a:srcRect t="12579" r="9091" b="1081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r>
              <a:rPr lang="en-US" dirty="0"/>
              <a:t>Medallions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r>
              <a:rPr lang="en-US" dirty="0"/>
              <a:t>Needed in order to operate a taxi</a:t>
            </a:r>
          </a:p>
          <a:p>
            <a:r>
              <a:rPr lang="en-US" dirty="0"/>
              <a:t>Prices falling with services like Uber and Lyft taking market share</a:t>
            </a:r>
          </a:p>
        </p:txBody>
      </p:sp>
    </p:spTree>
    <p:extLst>
      <p:ext uri="{BB962C8B-B14F-4D97-AF65-F5344CB8AC3E}">
        <p14:creationId xmlns:p14="http://schemas.microsoft.com/office/powerpoint/2010/main" val="400717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Medallion Prices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Uber did not have an impact on the market until 2014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Tracked medallion sale prices from January 2014 to December 2016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Linear Trend line best fit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Best case is logarithmic, not really a great fit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20EB566-D791-4DA5-AAC0-4B40B0F3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623361"/>
              </p:ext>
            </p:extLst>
          </p:nvPr>
        </p:nvGraphicFramePr>
        <p:xfrm>
          <a:off x="4856163" y="446088"/>
          <a:ext cx="6251575" cy="5414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43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tell?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Using 2016 data</a:t>
            </a:r>
          </a:p>
          <a:p>
            <a:r>
              <a:rPr lang="en-US" dirty="0"/>
              <a:t>For One Year</a:t>
            </a:r>
          </a:p>
          <a:p>
            <a:pPr lvl="1"/>
            <a:r>
              <a:rPr lang="en-US" dirty="0"/>
              <a:t>R = Average Revenue from driving</a:t>
            </a:r>
          </a:p>
          <a:p>
            <a:pPr lvl="1"/>
            <a:r>
              <a:rPr lang="en-US" dirty="0"/>
              <a:t>G = Average Cost to drive and maintain car</a:t>
            </a:r>
          </a:p>
          <a:p>
            <a:r>
              <a:rPr lang="en-US" dirty="0"/>
              <a:t>M</a:t>
            </a:r>
            <a:r>
              <a:rPr lang="en-US" baseline="-25000" dirty="0"/>
              <a:t>i</a:t>
            </a:r>
            <a:r>
              <a:rPr lang="en-US" dirty="0"/>
              <a:t> = Initial Medallion Cost</a:t>
            </a:r>
          </a:p>
          <a:p>
            <a:r>
              <a:rPr lang="en-US" dirty="0"/>
              <a:t>M</a:t>
            </a:r>
            <a:r>
              <a:rPr lang="en-US" baseline="-25000" dirty="0"/>
              <a:t>f </a:t>
            </a:r>
            <a:r>
              <a:rPr lang="en-US" dirty="0"/>
              <a:t>= Medallion sale price</a:t>
            </a:r>
          </a:p>
          <a:p>
            <a:pPr lvl="1"/>
            <a:r>
              <a:rPr lang="en-US" dirty="0"/>
              <a:t>Equation from previous slide converted to years</a:t>
            </a:r>
          </a:p>
          <a:p>
            <a:r>
              <a:rPr lang="en-US" dirty="0"/>
              <a:t>Y = Years since January 2017</a:t>
            </a:r>
          </a:p>
          <a:p>
            <a:r>
              <a:rPr lang="en-US" dirty="0"/>
              <a:t>T = Total outcome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Equation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solidFill>
            <a:schemeClr val="tx2">
              <a:alpha val="61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100" dirty="0"/>
              <a:t>𝑇 = Y * (𝑅 −𝐺)  −𝑀</a:t>
            </a:r>
            <a:r>
              <a:rPr lang="en-US" sz="3100" baseline="-25000" dirty="0" err="1"/>
              <a:t>i</a:t>
            </a:r>
            <a:r>
              <a:rPr lang="en-US" sz="3100" dirty="0"/>
              <a:t> + 𝑀</a:t>
            </a:r>
            <a:r>
              <a:rPr lang="en-US" sz="3100" baseline="-25000" dirty="0"/>
              <a:t>f</a:t>
            </a:r>
            <a:r>
              <a:rPr lang="en-US" sz="3100" dirty="0"/>
              <a:t>  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233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0790" y="835257"/>
            <a:ext cx="6267743" cy="488884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Trip Distance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1600" dirty="0">
                <a:solidFill>
                  <a:srgbClr val="FFFFFF"/>
                </a:solidFill>
              </a:rPr>
              <a:t>2016</a:t>
            </a:r>
          </a:p>
          <a:p>
            <a:pPr>
              <a:buFont typeface="Wingdings 2" charset="2"/>
              <a:buChar char=""/>
            </a:pPr>
            <a:r>
              <a:rPr lang="en-US" sz="1600" dirty="0">
                <a:solidFill>
                  <a:srgbClr val="FFFFFF"/>
                </a:solidFill>
              </a:rPr>
              <a:t>Get Average Trip Distance Per Month</a:t>
            </a:r>
          </a:p>
        </p:txBody>
      </p:sp>
    </p:spTree>
    <p:extLst>
      <p:ext uri="{BB962C8B-B14F-4D97-AF65-F5344CB8AC3E}">
        <p14:creationId xmlns:p14="http://schemas.microsoft.com/office/powerpoint/2010/main" val="1616291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0790" y="837167"/>
            <a:ext cx="6267743" cy="488501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Time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1600" dirty="0">
                <a:solidFill>
                  <a:srgbClr val="FFFFFF"/>
                </a:solidFill>
              </a:rPr>
              <a:t>2016</a:t>
            </a:r>
          </a:p>
          <a:p>
            <a:pPr>
              <a:buFont typeface="Wingdings 2" charset="2"/>
              <a:buChar char=""/>
            </a:pPr>
            <a:r>
              <a:rPr lang="en-US" sz="1600" dirty="0">
                <a:solidFill>
                  <a:srgbClr val="FFFFFF"/>
                </a:solidFill>
              </a:rPr>
              <a:t>Get Average Trip Time Per Month</a:t>
            </a:r>
          </a:p>
        </p:txBody>
      </p:sp>
    </p:spTree>
    <p:extLst>
      <p:ext uri="{BB962C8B-B14F-4D97-AF65-F5344CB8AC3E}">
        <p14:creationId xmlns:p14="http://schemas.microsoft.com/office/powerpoint/2010/main" val="1267853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0790" y="837167"/>
            <a:ext cx="6267743" cy="488501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Fare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1600" dirty="0">
                <a:solidFill>
                  <a:srgbClr val="FFFFFF"/>
                </a:solidFill>
              </a:rPr>
              <a:t>2016</a:t>
            </a:r>
          </a:p>
          <a:p>
            <a:pPr>
              <a:buFont typeface="Wingdings 2" charset="2"/>
              <a:buChar char=""/>
            </a:pPr>
            <a:r>
              <a:rPr lang="en-US" sz="1600" dirty="0">
                <a:solidFill>
                  <a:srgbClr val="FFFFFF"/>
                </a:solidFill>
              </a:rPr>
              <a:t>Get Average Trip Fare Per Month</a:t>
            </a:r>
          </a:p>
        </p:txBody>
      </p:sp>
    </p:spTree>
    <p:extLst>
      <p:ext uri="{BB962C8B-B14F-4D97-AF65-F5344CB8AC3E}">
        <p14:creationId xmlns:p14="http://schemas.microsoft.com/office/powerpoint/2010/main" val="1704568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38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/>
              <a:t>Estimating Trip Count and Revenue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13" y="2006600"/>
            <a:ext cx="3404372" cy="4038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1600" dirty="0" smtClean="0"/>
              <a:t>9.5</a:t>
            </a:r>
            <a:r>
              <a:rPr lang="en-US" sz="1600" dirty="0" smtClean="0"/>
              <a:t> </a:t>
            </a:r>
            <a:r>
              <a:rPr lang="en-US" sz="1600" dirty="0"/>
              <a:t>working hours </a:t>
            </a:r>
            <a:r>
              <a:rPr lang="en-US" sz="1600" dirty="0" smtClean="0"/>
              <a:t>(10 minus food)</a:t>
            </a:r>
            <a:endParaRPr lang="en-US" sz="1600" dirty="0"/>
          </a:p>
          <a:p>
            <a:pPr lvl="1">
              <a:buFont typeface="Wingdings 2" charset="2"/>
              <a:buChar char=""/>
            </a:pPr>
            <a:r>
              <a:rPr lang="en-US" sz="1600" dirty="0" smtClean="0"/>
              <a:t>Tuned for 20 minute breaks at a time</a:t>
            </a:r>
            <a:endParaRPr lang="en-US" sz="1600" dirty="0"/>
          </a:p>
          <a:p>
            <a:pPr>
              <a:buFont typeface="Wingdings 2" charset="2"/>
              <a:buChar char=""/>
            </a:pPr>
            <a:r>
              <a:rPr lang="en-US" sz="1600" dirty="0"/>
              <a:t>Daily trip count based on hours, trip time, and break</a:t>
            </a:r>
          </a:p>
          <a:p>
            <a:pPr>
              <a:buFont typeface="Wingdings 2" charset="2"/>
              <a:buChar char=""/>
            </a:pPr>
            <a:r>
              <a:rPr lang="en-US" sz="1600" dirty="0"/>
              <a:t>Daily revenue based on average trip count and average fare</a:t>
            </a:r>
          </a:p>
          <a:p>
            <a:pPr>
              <a:buFont typeface="Wingdings 2" charset="2"/>
              <a:buChar char=""/>
            </a:pPr>
            <a:r>
              <a:rPr lang="en-US" sz="1600" dirty="0"/>
              <a:t>Part of daily cost is based on distance traveled</a:t>
            </a:r>
          </a:p>
          <a:p>
            <a:pPr>
              <a:buFont typeface="Wingdings 2" charset="2"/>
              <a:buChar char=""/>
            </a:pPr>
            <a:endParaRPr lang="en-US" sz="1600" dirty="0"/>
          </a:p>
          <a:p>
            <a:pPr>
              <a:buFont typeface="Wingdings 2" charset="2"/>
              <a:buChar char=""/>
            </a:pP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156" y="1367574"/>
            <a:ext cx="6243168" cy="39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08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270</TotalTime>
  <Words>424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Wingdings 2</vt:lpstr>
      <vt:lpstr>Quotable</vt:lpstr>
      <vt:lpstr>Is becoming a NYC taxi driver worth it?</vt:lpstr>
      <vt:lpstr>Falling Profits</vt:lpstr>
      <vt:lpstr>Medallions</vt:lpstr>
      <vt:lpstr>Tracking Medallion Prices</vt:lpstr>
      <vt:lpstr>How can we tell?</vt:lpstr>
      <vt:lpstr>Trip Distance Data</vt:lpstr>
      <vt:lpstr>Time Data</vt:lpstr>
      <vt:lpstr>Fare Data</vt:lpstr>
      <vt:lpstr>Estimating Trip Count and Revenue</vt:lpstr>
      <vt:lpstr>Estimated Daily Trip Count</vt:lpstr>
      <vt:lpstr>Estimated Daily Revenue</vt:lpstr>
      <vt:lpstr>Estimated Daily Distance</vt:lpstr>
      <vt:lpstr>Estimated Daily Total Profit</vt:lpstr>
      <vt:lpstr>Estimated Profit Overall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a Medallion worth it?</dc:title>
  <dc:creator>Arun Donti</dc:creator>
  <cp:lastModifiedBy>Arthur Dooner</cp:lastModifiedBy>
  <cp:revision>19</cp:revision>
  <dcterms:created xsi:type="dcterms:W3CDTF">2017-04-11T17:16:31Z</dcterms:created>
  <dcterms:modified xsi:type="dcterms:W3CDTF">2017-04-13T16:06:40Z</dcterms:modified>
</cp:coreProperties>
</file>