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731" r:id="rId2"/>
    <p:sldId id="812" r:id="rId3"/>
    <p:sldId id="813" r:id="rId4"/>
    <p:sldId id="814" r:id="rId5"/>
    <p:sldId id="838" r:id="rId6"/>
    <p:sldId id="848" r:id="rId7"/>
    <p:sldId id="819" r:id="rId8"/>
    <p:sldId id="839" r:id="rId9"/>
    <p:sldId id="840" r:id="rId10"/>
    <p:sldId id="841" r:id="rId11"/>
    <p:sldId id="842" r:id="rId12"/>
    <p:sldId id="843" r:id="rId13"/>
    <p:sldId id="844" r:id="rId14"/>
    <p:sldId id="845" r:id="rId15"/>
    <p:sldId id="846" r:id="rId16"/>
    <p:sldId id="847" r:id="rId17"/>
    <p:sldId id="816" r:id="rId18"/>
    <p:sldId id="817" r:id="rId19"/>
    <p:sldId id="853" r:id="rId20"/>
    <p:sldId id="854" r:id="rId21"/>
    <p:sldId id="855" r:id="rId22"/>
    <p:sldId id="857" r:id="rId23"/>
    <p:sldId id="858" r:id="rId24"/>
    <p:sldId id="859" r:id="rId25"/>
    <p:sldId id="860" r:id="rId26"/>
    <p:sldId id="861" r:id="rId27"/>
    <p:sldId id="862" r:id="rId28"/>
    <p:sldId id="867" r:id="rId29"/>
    <p:sldId id="865" r:id="rId30"/>
    <p:sldId id="826" r:id="rId31"/>
    <p:sldId id="836" r:id="rId32"/>
    <p:sldId id="863" r:id="rId33"/>
    <p:sldId id="850" r:id="rId34"/>
    <p:sldId id="852" r:id="rId35"/>
    <p:sldId id="866" r:id="rId36"/>
    <p:sldId id="864" r:id="rId37"/>
    <p:sldId id="851" r:id="rId38"/>
    <p:sldId id="742" r:id="rId39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4C7E7"/>
    <a:srgbClr val="FF6161"/>
    <a:srgbClr val="2E75B6"/>
    <a:srgbClr val="1557AE"/>
    <a:srgbClr val="00AB48"/>
    <a:srgbClr val="4269BD"/>
    <a:srgbClr val="E97C30"/>
    <a:srgbClr val="3A97D7"/>
    <a:srgbClr val="E87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4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1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5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69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0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6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69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74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81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6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83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27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96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18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78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85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89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71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7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63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76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1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19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26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62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526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76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71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87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72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71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1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7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4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2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1243013"/>
            <a:ext cx="4475163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2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4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1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/>
          <p:cNvSpPr/>
          <p:nvPr userDrawn="1"/>
        </p:nvSpPr>
        <p:spPr>
          <a:xfrm rot="5400000">
            <a:off x="-47061" y="263187"/>
            <a:ext cx="739101" cy="64498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1432" y="523085"/>
            <a:ext cx="739101" cy="12518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流程图: 过程 7"/>
          <p:cNvSpPr/>
          <p:nvPr userDrawn="1"/>
        </p:nvSpPr>
        <p:spPr>
          <a:xfrm rot="5400000">
            <a:off x="4486270" y="2200277"/>
            <a:ext cx="171450" cy="9144001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流程图: 过程 8"/>
          <p:cNvSpPr/>
          <p:nvPr userDrawn="1"/>
        </p:nvSpPr>
        <p:spPr>
          <a:xfrm rot="5400000" flipH="1">
            <a:off x="8184230" y="5850178"/>
            <a:ext cx="327501" cy="15920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/>
        </p:blipFill>
        <p:spPr>
          <a:xfrm>
            <a:off x="7829550" y="6523383"/>
            <a:ext cx="1154166" cy="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3" y="113946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326571 w 661307"/>
              <a:gd name="connsiteY3" fmla="*/ 718457 h 726621"/>
              <a:gd name="connsiteX4" fmla="*/ 0 w 661307"/>
              <a:gd name="connsiteY4" fmla="*/ 726621 h 726621"/>
              <a:gd name="connsiteX5" fmla="*/ 0 w 661307"/>
              <a:gd name="connsiteY5" fmla="*/ 0 h 72662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5106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8406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0242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3167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/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5" y="107905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7" y="5350754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8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7" y="3383211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23338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7" b="11636"/>
          <a:stretch/>
        </p:blipFill>
        <p:spPr>
          <a:xfrm>
            <a:off x="-14512" y="0"/>
            <a:ext cx="9202057" cy="558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" y="-1"/>
            <a:ext cx="9085943" cy="552994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69" y="-79685"/>
            <a:ext cx="2707933" cy="10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6" y="4075115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9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6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53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semantic-ui.com/introduction/getting-started.html" TargetMode="External"/><Relationship Id="rId4" Type="http://schemas.openxmlformats.org/officeDocument/2006/relationships/hyperlink" Target="https://v3.bootcss.com/getting-started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3.bootcss.com/getting-starte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echarts.apache.org/examples/zh/index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www.oschina.net/p/visj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semantic-ui.com/introduction/getting-started.html" TargetMode="External"/><Relationship Id="rId4" Type="http://schemas.openxmlformats.org/officeDocument/2006/relationships/hyperlink" Target="https://v3.bootcss.com/getting-started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zhi3cSU0k4DlHLerta9XXQ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mp.weixin.qq.com/s/lNkLbVL8qWsay8c3krVL8A&#12289;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.com.cn/h.asp" TargetMode="External"/><Relationship Id="rId5" Type="http://schemas.openxmlformats.org/officeDocument/2006/relationships/hyperlink" Target="https://www.runoob.com/html/html5-intro.html" TargetMode="External"/><Relationship Id="rId4" Type="http://schemas.openxmlformats.org/officeDocument/2006/relationships/hyperlink" Target="https://www.bilibili.com/video/BV1Yr4y1P7h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9" y="4075117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7004" y="2070146"/>
            <a:ext cx="8109992" cy="16838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</a:pP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计算机科学与技术导论大作业答疑</a:t>
            </a:r>
          </a:p>
        </p:txBody>
      </p:sp>
      <p:sp>
        <p:nvSpPr>
          <p:cNvPr id="5" name="矩形 4"/>
          <p:cNvSpPr/>
          <p:nvPr/>
        </p:nvSpPr>
        <p:spPr>
          <a:xfrm>
            <a:off x="1444615" y="5555737"/>
            <a:ext cx="6254770" cy="4766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</a:pPr>
            <a:r>
              <a:rPr lang="en-US" altLang="zh-CN" sz="2400" b="1" kern="10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solidFill>
                  <a:srgbClr val="1557AE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F8F74810-B2BD-45F6-865C-21B7D8703DAF}"/>
              </a:ext>
            </a:extLst>
          </p:cNvPr>
          <p:cNvSpPr/>
          <p:nvPr/>
        </p:nvSpPr>
        <p:spPr>
          <a:xfrm>
            <a:off x="567872" y="5063356"/>
            <a:ext cx="956128" cy="30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3CB86C-47B9-4F32-8173-451BE6A87D8F}"/>
              </a:ext>
            </a:extLst>
          </p:cNvPr>
          <p:cNvSpPr/>
          <p:nvPr/>
        </p:nvSpPr>
        <p:spPr>
          <a:xfrm>
            <a:off x="567872" y="3863027"/>
            <a:ext cx="863363" cy="324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A6CDCD-FC5A-45D7-98A7-F5C7D2945025}"/>
              </a:ext>
            </a:extLst>
          </p:cNvPr>
          <p:cNvSpPr/>
          <p:nvPr/>
        </p:nvSpPr>
        <p:spPr>
          <a:xfrm>
            <a:off x="567872" y="1968285"/>
            <a:ext cx="956128" cy="32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7872" y="242824"/>
            <a:ext cx="2973874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HTML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基础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1" y="1107347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常用标签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4295CAA9-F107-4E7B-8492-F291DB49C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A6E375-E914-4D09-A8D1-6A65072D4D2D}"/>
              </a:ext>
            </a:extLst>
          </p:cNvPr>
          <p:cNvSpPr txBox="1"/>
          <p:nvPr/>
        </p:nvSpPr>
        <p:spPr>
          <a:xfrm>
            <a:off x="363851" y="1968285"/>
            <a:ext cx="8791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1.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排版标签。主要和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搭配使用，显示网页结构的标签，是网页布局最常用的标签。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标题标签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h</a:t>
            </a:r>
            <a:r>
              <a:rPr lang="zh-CN" altLang="en-US" dirty="0">
                <a:latin typeface="+mj-lt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h1-h6</a:t>
            </a:r>
            <a:r>
              <a:rPr lang="zh-CN" altLang="en-US" dirty="0">
                <a:latin typeface="+mj-lt"/>
                <a:ea typeface="华文宋体" panose="02010600040101010101" pitchFamily="2" charset="-122"/>
              </a:rPr>
              <a:t>）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,</a:t>
            </a:r>
            <a:r>
              <a:rPr lang="zh-CN" altLang="en-US" dirty="0">
                <a:latin typeface="+mj-lt"/>
                <a:ea typeface="华文宋体" panose="02010600040101010101" pitchFamily="2" charset="-122"/>
              </a:rPr>
              <a:t>如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&lt;h3&gt;XXX&lt;/h3&gt;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段落标签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，可以把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文档分割为若干段落。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&lt;p&gt;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这是一个段落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水平线标签</a:t>
            </a:r>
            <a:r>
              <a:rPr lang="en-US" altLang="zh-CN" dirty="0" err="1">
                <a:latin typeface="+mj-lt"/>
                <a:ea typeface="华文宋体" panose="02010600040101010101" pitchFamily="2" charset="-122"/>
              </a:rPr>
              <a:t>hr</a:t>
            </a:r>
            <a:r>
              <a:rPr lang="zh-CN" altLang="en-US" dirty="0">
                <a:latin typeface="+mj-lt"/>
                <a:ea typeface="华文宋体" panose="02010600040101010101" pitchFamily="2" charset="-122"/>
              </a:rPr>
              <a:t>。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&lt;</a:t>
            </a:r>
            <a:r>
              <a:rPr lang="en-US" altLang="zh-CN" dirty="0" err="1">
                <a:latin typeface="+mj-lt"/>
                <a:ea typeface="华文宋体" panose="02010600040101010101" pitchFamily="2" charset="-122"/>
              </a:rPr>
              <a:t>hr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换行标签</a:t>
            </a:r>
            <a:r>
              <a:rPr lang="en-US" altLang="zh-CN" dirty="0" err="1">
                <a:latin typeface="+mj-lt"/>
                <a:ea typeface="华文宋体" panose="02010600040101010101" pitchFamily="2" charset="-122"/>
              </a:rPr>
              <a:t>br</a:t>
            </a:r>
            <a:r>
              <a:rPr lang="zh-CN" altLang="en-US" dirty="0">
                <a:latin typeface="+mj-lt"/>
                <a:ea typeface="华文宋体" panose="02010600040101010101" pitchFamily="2" charset="-122"/>
              </a:rPr>
              <a:t>。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&lt;</a:t>
            </a:r>
            <a:r>
              <a:rPr lang="en-US" altLang="zh-CN" dirty="0" err="1">
                <a:latin typeface="+mj-lt"/>
                <a:ea typeface="华文宋体" panose="02010600040101010101" pitchFamily="2" charset="-122"/>
              </a:rPr>
              <a:t>br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块标签：声明一个容器。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div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span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，没有特别的语义。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&lt;span&gt;XXX&lt;/span&gt;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A49E53-B578-4C34-87A5-0491D22DA63C}"/>
              </a:ext>
            </a:extLst>
          </p:cNvPr>
          <p:cNvSpPr txBox="1"/>
          <p:nvPr/>
        </p:nvSpPr>
        <p:spPr>
          <a:xfrm>
            <a:off x="303118" y="3863027"/>
            <a:ext cx="853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2.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排版标签。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文字加粗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如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&lt;b&gt;XXX&lt;/b&gt;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华文宋体" panose="02010600040101010101" pitchFamily="2" charset="-122"/>
              </a:rPr>
              <a:t>文字斜体。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&lt;</a:t>
            </a:r>
            <a:r>
              <a:rPr lang="en-US" altLang="zh-CN" dirty="0" err="1">
                <a:latin typeface="+mj-lt"/>
                <a:ea typeface="华文宋体" panose="02010600040101010101" pitchFamily="2" charset="-122"/>
              </a:rPr>
              <a:t>i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&gt;XXX&lt;/</a:t>
            </a:r>
            <a:r>
              <a:rPr lang="en-US" altLang="zh-CN" dirty="0" err="1">
                <a:latin typeface="+mj-lt"/>
                <a:ea typeface="华文宋体" panose="02010600040101010101" pitchFamily="2" charset="-122"/>
              </a:rPr>
              <a:t>i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华文宋体" panose="02010600040101010101" pitchFamily="2" charset="-122"/>
              </a:rPr>
              <a:t>文字加下划线。</a:t>
            </a:r>
            <a:r>
              <a:rPr lang="en-US" altLang="zh-CN" dirty="0">
                <a:latin typeface="+mj-lt"/>
                <a:ea typeface="华文宋体" panose="02010600040101010101" pitchFamily="2" charset="-122"/>
              </a:rPr>
              <a:t>&lt;u&gt;XXX&lt;/u&gt;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89BF96-A36A-4F75-BDCB-D4CA369AB76A}"/>
              </a:ext>
            </a:extLst>
          </p:cNvPr>
          <p:cNvSpPr txBox="1"/>
          <p:nvPr/>
        </p:nvSpPr>
        <p:spPr>
          <a:xfrm>
            <a:off x="363851" y="5042025"/>
            <a:ext cx="8539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3.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标签属性。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制作网页时，如果想让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标签提供更多的信息，可以使用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标签的属性加以设置。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F791FF-BFFF-4293-9C75-AF8CF39BC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1" y="5917694"/>
            <a:ext cx="72961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A6CDCD-FC5A-45D7-98A7-F5C7D2945025}"/>
              </a:ext>
            </a:extLst>
          </p:cNvPr>
          <p:cNvSpPr/>
          <p:nvPr/>
        </p:nvSpPr>
        <p:spPr>
          <a:xfrm>
            <a:off x="567872" y="1797807"/>
            <a:ext cx="956128" cy="32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7872" y="242824"/>
            <a:ext cx="2973874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HTML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基础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1" y="1077476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常用标签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4295CAA9-F107-4E7B-8492-F291DB49C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A6E375-E914-4D09-A8D1-6A65072D4D2D}"/>
              </a:ext>
            </a:extLst>
          </p:cNvPr>
          <p:cNvSpPr txBox="1"/>
          <p:nvPr/>
        </p:nvSpPr>
        <p:spPr>
          <a:xfrm>
            <a:off x="363851" y="1797807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4.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图像标签。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A54631-EFB9-49B0-B2F9-92AEB3E2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82" y="2248919"/>
            <a:ext cx="6600000" cy="2980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E3D15D-9C5D-4B83-9CF0-09B4AA1F1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02" y="5270262"/>
            <a:ext cx="8799596" cy="10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2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A6CDCD-FC5A-45D7-98A7-F5C7D2945025}"/>
              </a:ext>
            </a:extLst>
          </p:cNvPr>
          <p:cNvSpPr/>
          <p:nvPr/>
        </p:nvSpPr>
        <p:spPr>
          <a:xfrm>
            <a:off x="567872" y="1797807"/>
            <a:ext cx="956128" cy="32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7872" y="242824"/>
            <a:ext cx="2973874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HTML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基础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1" y="1077476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常用标签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4295CAA9-F107-4E7B-8492-F291DB49C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A6E375-E914-4D09-A8D1-6A65072D4D2D}"/>
              </a:ext>
            </a:extLst>
          </p:cNvPr>
          <p:cNvSpPr txBox="1"/>
          <p:nvPr/>
        </p:nvSpPr>
        <p:spPr>
          <a:xfrm>
            <a:off x="363851" y="1797807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5.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链接标签。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606169-22FE-4971-9B5F-050282C04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84" y="2329585"/>
            <a:ext cx="8851967" cy="1467624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BE5229C-C552-4C71-9C3D-9E0D99E02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76270"/>
              </p:ext>
            </p:extLst>
          </p:nvPr>
        </p:nvGraphicFramePr>
        <p:xfrm>
          <a:off x="363851" y="3933350"/>
          <a:ext cx="847859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973">
                  <a:extLst>
                    <a:ext uri="{9D8B030D-6E8A-4147-A177-3AD203B41FA5}">
                      <a16:colId xmlns:a16="http://schemas.microsoft.com/office/drawing/2014/main" val="425974605"/>
                    </a:ext>
                  </a:extLst>
                </a:gridCol>
                <a:gridCol w="7230619">
                  <a:extLst>
                    <a:ext uri="{9D8B030D-6E8A-4147-A177-3AD203B41FA5}">
                      <a16:colId xmlns:a16="http://schemas.microsoft.com/office/drawing/2014/main" val="3627857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4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href</a:t>
                      </a:r>
                      <a:endParaRPr lang="zh-CN" altLang="en-US" dirty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用于指定链接目标的</a:t>
                      </a:r>
                      <a:r>
                        <a:rPr lang="en-US" altLang="zh-CN" dirty="0" err="1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url</a:t>
                      </a:r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地址，（必须属性）当为标签应用</a:t>
                      </a:r>
                      <a:r>
                        <a:rPr lang="en-US" altLang="zh-CN" dirty="0" err="1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href</a:t>
                      </a:r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属性时，它就具有了超链接的功能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2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target</a:t>
                      </a:r>
                      <a:endParaRPr lang="zh-CN" altLang="en-US" dirty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用于用于指定链接页面的打开方式，其取值有</a:t>
                      </a:r>
                      <a:r>
                        <a:rPr lang="en-US" altLang="zh-CN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_self</a:t>
                      </a:r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和</a:t>
                      </a:r>
                      <a:r>
                        <a:rPr lang="en-US" altLang="zh-CN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_blank</a:t>
                      </a:r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两种，其中</a:t>
                      </a:r>
                      <a:r>
                        <a:rPr lang="en-US" altLang="zh-CN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_self</a:t>
                      </a:r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为默认值，</a:t>
                      </a:r>
                      <a:r>
                        <a:rPr lang="en-US" altLang="zh-CN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_blank</a:t>
                      </a:r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为在新窗口中打开方式。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2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55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973874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HTML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基础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4295CAA9-F107-4E7B-8492-F291DB49C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0FCB7C-396E-4A08-85ED-37139B324FB8}"/>
              </a:ext>
            </a:extLst>
          </p:cNvPr>
          <p:cNvSpPr txBox="1"/>
          <p:nvPr/>
        </p:nvSpPr>
        <p:spPr>
          <a:xfrm>
            <a:off x="363851" y="1077476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href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src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的区别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D26830-7BF2-4C64-BE8E-4EFB3D6BB0C4}"/>
              </a:ext>
            </a:extLst>
          </p:cNvPr>
          <p:cNvSpPr/>
          <p:nvPr/>
        </p:nvSpPr>
        <p:spPr>
          <a:xfrm>
            <a:off x="363851" y="1750401"/>
            <a:ext cx="6889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一句话概括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r>
              <a:rPr lang="en-US" altLang="zh-CN" sz="2000" dirty="0" err="1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src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是引入资源的；</a:t>
            </a:r>
            <a:r>
              <a:rPr lang="en-US" altLang="zh-CN" sz="2000" dirty="0" err="1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href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是跳转</a:t>
            </a:r>
            <a:r>
              <a:rPr lang="en-US" altLang="zh-CN" sz="2000" dirty="0" err="1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F3D89-8EA9-43E3-A024-16A4567AFBEB}"/>
              </a:ext>
            </a:extLst>
          </p:cNvPr>
          <p:cNvSpPr txBox="1"/>
          <p:nvPr/>
        </p:nvSpPr>
        <p:spPr>
          <a:xfrm>
            <a:off x="301557" y="3320750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注意</a:t>
            </a:r>
            <a:endParaRPr lang="en-US" altLang="zh-CN" sz="2400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338EE5-5CBF-4AE4-BB87-52B4A2D65531}"/>
              </a:ext>
            </a:extLst>
          </p:cNvPr>
          <p:cNvSpPr/>
          <p:nvPr/>
        </p:nvSpPr>
        <p:spPr>
          <a:xfrm>
            <a:off x="363851" y="3914310"/>
            <a:ext cx="79560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1.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外部链接 需要添加 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http://   </a:t>
            </a:r>
          </a:p>
          <a:p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2.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内部链接 直接链接内部页面名称即可，比如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&lt;a </a:t>
            </a:r>
            <a:r>
              <a:rPr lang="en-US" altLang="zh-CN" sz="2000" dirty="0" err="1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href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=“index.html”&gt;</a:t>
            </a:r>
          </a:p>
          <a:p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3.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如果当时没有确定的链接目标，</a:t>
            </a:r>
            <a:r>
              <a:rPr lang="en-US" altLang="zh-CN" sz="2000" dirty="0" err="1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href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属性值可以为“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#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”</a:t>
            </a:r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4.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不仅可以创建文本超链接，图像、表格、音频、视频都可以添加超链接</a:t>
            </a:r>
          </a:p>
        </p:txBody>
      </p:sp>
    </p:spTree>
    <p:extLst>
      <p:ext uri="{BB962C8B-B14F-4D97-AF65-F5344CB8AC3E}">
        <p14:creationId xmlns:p14="http://schemas.microsoft.com/office/powerpoint/2010/main" val="426907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973874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HTML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基础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4295CAA9-F107-4E7B-8492-F291DB49C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0FCB7C-396E-4A08-85ED-37139B324FB8}"/>
              </a:ext>
            </a:extLst>
          </p:cNvPr>
          <p:cNvSpPr txBox="1"/>
          <p:nvPr/>
        </p:nvSpPr>
        <p:spPr>
          <a:xfrm>
            <a:off x="363851" y="1077476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路径的问题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D26830-7BF2-4C64-BE8E-4EFB3D6BB0C4}"/>
              </a:ext>
            </a:extLst>
          </p:cNvPr>
          <p:cNvSpPr/>
          <p:nvPr/>
        </p:nvSpPr>
        <p:spPr>
          <a:xfrm>
            <a:off x="363851" y="1750401"/>
            <a:ext cx="6889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5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相对路径 </a:t>
            </a:r>
            <a:r>
              <a:rPr lang="en-US" altLang="zh-CN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VS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000" dirty="0">
                <a:solidFill>
                  <a:schemeClr val="accent5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绝对路径</a:t>
            </a:r>
            <a:endParaRPr lang="en-US" altLang="zh-CN" sz="2000" dirty="0">
              <a:solidFill>
                <a:schemeClr val="accent5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路径的层次结构：</a:t>
            </a:r>
            <a:r>
              <a:rPr lang="en-US" altLang="zh-CN" sz="2000" dirty="0">
                <a:solidFill>
                  <a:schemeClr val="accent5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./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VS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000" dirty="0">
                <a:solidFill>
                  <a:schemeClr val="accent5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../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5BA7C1-74E1-4964-B951-AFE047402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72" y="2544010"/>
            <a:ext cx="3151978" cy="32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4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973874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HTML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基础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4295CAA9-F107-4E7B-8492-F291DB49C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0FCB7C-396E-4A08-85ED-37139B324FB8}"/>
              </a:ext>
            </a:extLst>
          </p:cNvPr>
          <p:cNvSpPr txBox="1"/>
          <p:nvPr/>
        </p:nvSpPr>
        <p:spPr>
          <a:xfrm>
            <a:off x="363851" y="1077476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表格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AE21C0-4C2F-40BA-957A-FEA17AAB8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2" y="1837700"/>
            <a:ext cx="3264131" cy="25373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78B385D-5745-431D-A8BC-51761109B661}"/>
              </a:ext>
            </a:extLst>
          </p:cNvPr>
          <p:cNvSpPr/>
          <p:nvPr/>
        </p:nvSpPr>
        <p:spPr>
          <a:xfrm>
            <a:off x="2644726" y="2413258"/>
            <a:ext cx="6077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502C"/>
                </a:solidFill>
                <a:latin typeface="Optima-Regular"/>
              </a:rPr>
              <a:t>table</a:t>
            </a:r>
            <a:r>
              <a:rPr lang="zh-CN" altLang="en-US" b="1" dirty="0">
                <a:solidFill>
                  <a:srgbClr val="FF502C"/>
                </a:solidFill>
                <a:latin typeface="Optima-Regular"/>
              </a:rPr>
              <a:t>、</a:t>
            </a:r>
            <a:r>
              <a:rPr lang="en-US" altLang="zh-CN" b="1" dirty="0">
                <a:solidFill>
                  <a:srgbClr val="FF502C"/>
                </a:solidFill>
                <a:latin typeface="Optima-Regular"/>
              </a:rPr>
              <a:t>tr</a:t>
            </a:r>
            <a:r>
              <a:rPr lang="zh-CN" altLang="en-US" b="1" dirty="0">
                <a:solidFill>
                  <a:srgbClr val="FF502C"/>
                </a:solidFill>
                <a:latin typeface="Optima-Regular"/>
              </a:rPr>
              <a:t>、</a:t>
            </a:r>
            <a:r>
              <a:rPr lang="en-US" altLang="zh-CN" b="1" dirty="0">
                <a:solidFill>
                  <a:srgbClr val="FF502C"/>
                </a:solidFill>
                <a:latin typeface="Optima-Regular"/>
              </a:rPr>
              <a:t>td</a:t>
            </a:r>
            <a:r>
              <a:rPr lang="zh-CN" altLang="en-US" b="1" dirty="0">
                <a:solidFill>
                  <a:srgbClr val="FF502C"/>
                </a:solidFill>
                <a:latin typeface="Optima-Regular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Optima-Regular"/>
              </a:rPr>
              <a:t>他们是创建表格的基本标签，缺一不可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635BF5-28E8-4E20-A5B4-2554D1E43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665" y="3429000"/>
            <a:ext cx="4504762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973874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HTML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基础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4295CAA9-F107-4E7B-8492-F291DB49C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0FCB7C-396E-4A08-85ED-37139B324FB8}"/>
              </a:ext>
            </a:extLst>
          </p:cNvPr>
          <p:cNvSpPr txBox="1"/>
          <p:nvPr/>
        </p:nvSpPr>
        <p:spPr>
          <a:xfrm>
            <a:off x="363851" y="1077476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列表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CD82B2-172D-4100-BB4B-510966A27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25"/>
          <a:stretch/>
        </p:blipFill>
        <p:spPr>
          <a:xfrm>
            <a:off x="5249746" y="1527205"/>
            <a:ext cx="3467275" cy="24993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92E633-796F-4C37-89A9-96AEB618B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583" y="4286644"/>
            <a:ext cx="6731390" cy="16796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E9A11B-9F71-47C8-8644-A01B88EC3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094" y="1571467"/>
            <a:ext cx="3075409" cy="23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3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0"/>
            <a:ext cx="1683456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40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目录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/>
        </p:blipFill>
        <p:spPr bwMode="auto">
          <a:xfrm>
            <a:off x="9530" y="1398579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副标题 2"/>
          <p:cNvSpPr txBox="1">
            <a:spLocks/>
          </p:cNvSpPr>
          <p:nvPr/>
        </p:nvSpPr>
        <p:spPr>
          <a:xfrm>
            <a:off x="2443295" y="2011063"/>
            <a:ext cx="4130107" cy="345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Web</a:t>
            </a: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HTML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基础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其他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9CD5F949-D2FD-4F65-A734-1A200F783C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377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19950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endParaRPr lang="zh-CN" altLang="en-US" sz="36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1" y="1107351"/>
            <a:ext cx="8478592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是什么？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层叠样式表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英文全称：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Cascading Style Sheets)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8CFC8-D025-49BF-A310-8C5033864AEC}"/>
              </a:ext>
            </a:extLst>
          </p:cNvPr>
          <p:cNvSpPr txBox="1"/>
          <p:nvPr/>
        </p:nvSpPr>
        <p:spPr>
          <a:xfrm>
            <a:off x="319092" y="2367899"/>
            <a:ext cx="8478592" cy="429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为什么要引入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？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的局限性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满足不了设计者的需求，可以将</a:t>
            </a: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网页结构与样式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相分离，这样就可以在不更改网页结构的前提下，更换网站的样式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操作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属性不方便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里面添加样式带来的是无尽的臃肿和繁琐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：网页的美容师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让</a:t>
            </a:r>
            <a:r>
              <a:rPr lang="en-US" altLang="zh-CN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从样式中脱离，实现了</a:t>
            </a:r>
            <a:r>
              <a:rPr lang="en-US" altLang="zh-CN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专注去做结构呈现，样式交给</a:t>
            </a:r>
            <a:r>
              <a:rPr lang="en-US" altLang="zh-CN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69350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6FFB73-1FAE-46B5-B4D8-9F13FE0D9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80" y="5887163"/>
            <a:ext cx="6438182" cy="9708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55D69C-DC72-4C5C-BF92-1309E1B9C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82" y="2987974"/>
            <a:ext cx="7434993" cy="284647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67872" y="242824"/>
            <a:ext cx="1519950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endParaRPr lang="zh-CN" altLang="en-US" sz="36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8CFC8-D025-49BF-A310-8C5033864AEC}"/>
              </a:ext>
            </a:extLst>
          </p:cNvPr>
          <p:cNvSpPr txBox="1"/>
          <p:nvPr/>
        </p:nvSpPr>
        <p:spPr>
          <a:xfrm>
            <a:off x="363850" y="1023551"/>
            <a:ext cx="8478592" cy="521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怎么在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中引入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？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行内式（内联样式）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内部样式表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外部样式表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F3C2419-A188-4C88-8323-613C47C107DF}"/>
              </a:ext>
            </a:extLst>
          </p:cNvPr>
          <p:cNvSpPr/>
          <p:nvPr/>
        </p:nvSpPr>
        <p:spPr>
          <a:xfrm>
            <a:off x="2602523" y="5829225"/>
            <a:ext cx="407963" cy="314926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0A736-DE13-49AE-97C2-FD68A1FED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880" y="2025294"/>
            <a:ext cx="6057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0"/>
            <a:ext cx="1683456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40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目录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/>
        </p:blipFill>
        <p:spPr bwMode="auto">
          <a:xfrm>
            <a:off x="9530" y="1398579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副标题 2"/>
          <p:cNvSpPr txBox="1">
            <a:spLocks/>
          </p:cNvSpPr>
          <p:nvPr/>
        </p:nvSpPr>
        <p:spPr>
          <a:xfrm>
            <a:off x="2443295" y="2011063"/>
            <a:ext cx="4130107" cy="345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Web</a:t>
            </a: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HTML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基础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CSS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基础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其他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16BEA217-4297-4724-BC35-9146AE9F3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5C7E6F7F-86C9-4A9D-AB37-9162186B9F4E}"/>
              </a:ext>
            </a:extLst>
          </p:cNvPr>
          <p:cNvSpPr/>
          <p:nvPr/>
        </p:nvSpPr>
        <p:spPr>
          <a:xfrm>
            <a:off x="4999077" y="3967477"/>
            <a:ext cx="1491176" cy="407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05E8E3-1090-413E-9572-42D647E71E50}"/>
              </a:ext>
            </a:extLst>
          </p:cNvPr>
          <p:cNvSpPr/>
          <p:nvPr/>
        </p:nvSpPr>
        <p:spPr>
          <a:xfrm>
            <a:off x="6780917" y="3954117"/>
            <a:ext cx="2025748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如何快速利用模板构建自己的网页</a:t>
            </a:r>
          </a:p>
        </p:txBody>
      </p:sp>
      <p:sp>
        <p:nvSpPr>
          <p:cNvPr id="5" name="箭头: 左弧形 4">
            <a:extLst>
              <a:ext uri="{FF2B5EF4-FFF2-40B4-BE49-F238E27FC236}">
                <a16:creationId xmlns:a16="http://schemas.microsoft.com/office/drawing/2014/main" id="{8742448E-5B77-4C2E-897A-5D63650D33D5}"/>
              </a:ext>
            </a:extLst>
          </p:cNvPr>
          <p:cNvSpPr/>
          <p:nvPr/>
        </p:nvSpPr>
        <p:spPr>
          <a:xfrm rot="10997023" flipH="1">
            <a:off x="1261038" y="2970823"/>
            <a:ext cx="1297342" cy="1368584"/>
          </a:xfrm>
          <a:prstGeom prst="curvedRightArrow">
            <a:avLst>
              <a:gd name="adj1" fmla="val 1326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F327BA-6030-4B85-91B1-0BC828307694}"/>
              </a:ext>
            </a:extLst>
          </p:cNvPr>
          <p:cNvSpPr/>
          <p:nvPr/>
        </p:nvSpPr>
        <p:spPr>
          <a:xfrm>
            <a:off x="319092" y="3370916"/>
            <a:ext cx="8731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美化器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DE19328-4E45-4C21-A4F0-DCF6C30A3200}"/>
              </a:ext>
            </a:extLst>
          </p:cNvPr>
          <p:cNvSpPr/>
          <p:nvPr/>
        </p:nvSpPr>
        <p:spPr>
          <a:xfrm>
            <a:off x="5349512" y="3101774"/>
            <a:ext cx="1491176" cy="407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164293-E960-446E-836B-4E6154236379}"/>
              </a:ext>
            </a:extLst>
          </p:cNvPr>
          <p:cNvSpPr/>
          <p:nvPr/>
        </p:nvSpPr>
        <p:spPr>
          <a:xfrm>
            <a:off x="6908220" y="3017677"/>
            <a:ext cx="20257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网页结构（元素）</a:t>
            </a:r>
          </a:p>
        </p:txBody>
      </p:sp>
    </p:spTree>
    <p:extLst>
      <p:ext uri="{BB962C8B-B14F-4D97-AF65-F5344CB8AC3E}">
        <p14:creationId xmlns:p14="http://schemas.microsoft.com/office/powerpoint/2010/main" val="39255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19950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endParaRPr lang="zh-CN" altLang="en-US" sz="36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8CFC8-D025-49BF-A310-8C5033864AEC}"/>
              </a:ext>
            </a:extLst>
          </p:cNvPr>
          <p:cNvSpPr txBox="1"/>
          <p:nvPr/>
        </p:nvSpPr>
        <p:spPr>
          <a:xfrm>
            <a:off x="462871" y="739830"/>
            <a:ext cx="8478592" cy="383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外部样式表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2C1249-A9DE-47E7-8E77-3CE0A82A4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5" y="1262734"/>
            <a:ext cx="7270861" cy="54786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2ECF32-7FD5-4D6F-AAAA-A56FDC2E6040}"/>
              </a:ext>
            </a:extLst>
          </p:cNvPr>
          <p:cNvSpPr txBox="1"/>
          <p:nvPr/>
        </p:nvSpPr>
        <p:spPr>
          <a:xfrm>
            <a:off x="871382" y="2546252"/>
            <a:ext cx="227978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02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19950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endParaRPr lang="zh-CN" altLang="en-US" sz="36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8CFC8-D025-49BF-A310-8C5033864AEC}"/>
              </a:ext>
            </a:extLst>
          </p:cNvPr>
          <p:cNvSpPr txBox="1"/>
          <p:nvPr/>
        </p:nvSpPr>
        <p:spPr>
          <a:xfrm>
            <a:off x="462871" y="739830"/>
            <a:ext cx="8478592" cy="660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的使用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标签选择器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类选择器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Id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选择器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E8C1DB09-1BC6-4520-B1C2-C6EAF6FC678A}"/>
              </a:ext>
            </a:extLst>
          </p:cNvPr>
          <p:cNvSpPr/>
          <p:nvPr/>
        </p:nvSpPr>
        <p:spPr>
          <a:xfrm>
            <a:off x="2447626" y="2429619"/>
            <a:ext cx="274320" cy="22674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469D79-7AA2-4413-8C2C-64B6E109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02" y="3491105"/>
            <a:ext cx="3251261" cy="6364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5AB747-2524-4A46-BB20-75167ECB6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50" b="20773"/>
          <a:stretch/>
        </p:blipFill>
        <p:spPr>
          <a:xfrm>
            <a:off x="4702167" y="5386648"/>
            <a:ext cx="2905787" cy="349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38A634-5753-470E-A69D-8CEAD4277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70" y="1777825"/>
            <a:ext cx="3903130" cy="5656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85F1F1-CBCB-4D58-A651-5FC746837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189" y="2875725"/>
            <a:ext cx="3505513" cy="16692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2085AAC-CB7C-4598-AE73-0E439EDA8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934" y="5077246"/>
            <a:ext cx="290578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5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19950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endParaRPr lang="zh-CN" altLang="en-US" sz="36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8CFC8-D025-49BF-A310-8C5033864AEC}"/>
              </a:ext>
            </a:extLst>
          </p:cNvPr>
          <p:cNvSpPr txBox="1"/>
          <p:nvPr/>
        </p:nvSpPr>
        <p:spPr>
          <a:xfrm>
            <a:off x="363850" y="1000363"/>
            <a:ext cx="8478592" cy="291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选择器比较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DCA6F4-D97A-48F5-A06E-D17854A0E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0968"/>
              </p:ext>
            </p:extLst>
          </p:nvPr>
        </p:nvGraphicFramePr>
        <p:xfrm>
          <a:off x="462871" y="1604874"/>
          <a:ext cx="8478590" cy="40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450">
                  <a:extLst>
                    <a:ext uri="{9D8B030D-6E8A-4147-A177-3AD203B41FA5}">
                      <a16:colId xmlns:a16="http://schemas.microsoft.com/office/drawing/2014/main" val="255145443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4039351335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3228956747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890522968"/>
                    </a:ext>
                  </a:extLst>
                </a:gridCol>
                <a:gridCol w="2327300">
                  <a:extLst>
                    <a:ext uri="{9D8B030D-6E8A-4147-A177-3AD203B41FA5}">
                      <a16:colId xmlns:a16="http://schemas.microsoft.com/office/drawing/2014/main" val="516945891"/>
                    </a:ext>
                  </a:extLst>
                </a:gridCol>
              </a:tblGrid>
              <a:tr h="534278"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80820"/>
                  </a:ext>
                </a:extLst>
              </a:tr>
              <a:tr h="1317397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可以选出所有相同的标签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不能差异化选择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 { color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red;}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29888"/>
                  </a:ext>
                </a:extLst>
              </a:tr>
              <a:tr h="1317397">
                <a:tc>
                  <a:txBody>
                    <a:bodyPr/>
                    <a:lstStyle/>
                    <a:p>
                      <a:r>
                        <a:rPr lang="zh-CN" altLang="en-US" dirty="0"/>
                        <a:t>类选择器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可以选出一个或多个标签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可以根据需求选择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非常多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.nav { color: red; }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89021"/>
                  </a:ext>
                </a:extLst>
              </a:tr>
              <a:tr h="92217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Id</a:t>
                      </a:r>
                      <a:r>
                        <a:rPr lang="zh-CN" altLang="en-US" dirty="0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一次只能选择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只能使用一次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不推荐使用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#nav {color: red;}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3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96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443279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样式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8CFC8-D025-49BF-A310-8C5033864AEC}"/>
              </a:ext>
            </a:extLst>
          </p:cNvPr>
          <p:cNvSpPr txBox="1"/>
          <p:nvPr/>
        </p:nvSpPr>
        <p:spPr>
          <a:xfrm>
            <a:off x="462871" y="739830"/>
            <a:ext cx="8478592" cy="291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字体样式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D0A697-59D5-43E2-97AF-998D67322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17435"/>
              </p:ext>
            </p:extLst>
          </p:nvPr>
        </p:nvGraphicFramePr>
        <p:xfrm>
          <a:off x="462871" y="1407818"/>
          <a:ext cx="8218257" cy="449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19">
                  <a:extLst>
                    <a:ext uri="{9D8B030D-6E8A-4147-A177-3AD203B41FA5}">
                      <a16:colId xmlns:a16="http://schemas.microsoft.com/office/drawing/2014/main" val="1266939739"/>
                    </a:ext>
                  </a:extLst>
                </a:gridCol>
                <a:gridCol w="1831986">
                  <a:extLst>
                    <a:ext uri="{9D8B030D-6E8A-4147-A177-3AD203B41FA5}">
                      <a16:colId xmlns:a16="http://schemas.microsoft.com/office/drawing/2014/main" val="754866748"/>
                    </a:ext>
                  </a:extLst>
                </a:gridCol>
                <a:gridCol w="3646852">
                  <a:extLst>
                    <a:ext uri="{9D8B030D-6E8A-4147-A177-3AD203B41FA5}">
                      <a16:colId xmlns:a16="http://schemas.microsoft.com/office/drawing/2014/main" val="2502289617"/>
                    </a:ext>
                  </a:extLst>
                </a:gridCol>
              </a:tblGrid>
              <a:tr h="433327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注意点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54675"/>
                  </a:ext>
                </a:extLst>
              </a:tr>
              <a:tr h="747934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font-size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字号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我们通常用的单位是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px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像素，一定要跟上单位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22832"/>
                  </a:ext>
                </a:extLst>
              </a:tr>
              <a:tr h="747934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font-family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字体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实际工作中按照团队约定来写字体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81325"/>
                  </a:ext>
                </a:extLst>
              </a:tr>
              <a:tr h="138902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font-weight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字体粗细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记住加粗是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700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或者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bold  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不加粗 是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normal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或者  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400  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记住数字不要跟单位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70527"/>
                  </a:ext>
                </a:extLst>
              </a:tr>
              <a:tr h="747934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font-style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  <a:latin typeface="+mj-lt"/>
                        </a:rPr>
                        <a:t>字体样式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不倾斜是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normal  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我们最常用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normal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43625"/>
                  </a:ext>
                </a:extLst>
              </a:tr>
              <a:tr h="43332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font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字体连写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5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3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443279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样式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8CFC8-D025-49BF-A310-8C5033864AEC}"/>
              </a:ext>
            </a:extLst>
          </p:cNvPr>
          <p:cNvSpPr txBox="1"/>
          <p:nvPr/>
        </p:nvSpPr>
        <p:spPr>
          <a:xfrm>
            <a:off x="441301" y="889155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外观属性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7AB88F-2BD0-4A90-BC8D-7A396E02F539}"/>
              </a:ext>
            </a:extLst>
          </p:cNvPr>
          <p:cNvSpPr txBox="1"/>
          <p:nvPr/>
        </p:nvSpPr>
        <p:spPr>
          <a:xfrm>
            <a:off x="567872" y="157712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1.color</a:t>
            </a:r>
            <a:r>
              <a:rPr lang="zh-CN" altLang="en-US" dirty="0"/>
              <a:t>：用于定义文本的颜色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DBED03-F2C3-47C4-87EB-0D9CCA9AA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38" y="2040865"/>
            <a:ext cx="5390476" cy="11714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B30D0D8-C00A-4C49-8896-7FFD5F6C19F0}"/>
              </a:ext>
            </a:extLst>
          </p:cNvPr>
          <p:cNvSpPr txBox="1"/>
          <p:nvPr/>
        </p:nvSpPr>
        <p:spPr>
          <a:xfrm>
            <a:off x="628655" y="3206877"/>
            <a:ext cx="884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2.text-align</a:t>
            </a:r>
            <a:r>
              <a:rPr lang="zh-CN" altLang="en-US" dirty="0"/>
              <a:t>：用于设置</a:t>
            </a:r>
            <a:r>
              <a:rPr lang="zh-CN" altLang="en-US" b="1" dirty="0"/>
              <a:t>文本内容</a:t>
            </a:r>
            <a:r>
              <a:rPr lang="zh-CN" altLang="en-US" dirty="0"/>
              <a:t>的水平对齐方式，相当于</a:t>
            </a:r>
            <a:r>
              <a:rPr lang="en-US" altLang="zh-CN" dirty="0"/>
              <a:t>html</a:t>
            </a:r>
            <a:r>
              <a:rPr lang="zh-CN" altLang="en-US" dirty="0"/>
              <a:t>中的</a:t>
            </a:r>
            <a:r>
              <a:rPr lang="en-US" altLang="zh-CN" dirty="0"/>
              <a:t>align</a:t>
            </a:r>
            <a:r>
              <a:rPr lang="zh-CN" altLang="en-US" dirty="0"/>
              <a:t>对齐属性。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35724F-AFC2-4A2A-8902-59DD166E2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538" y="3632518"/>
            <a:ext cx="5390476" cy="11809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4FCBDC-67A5-4A64-8734-B5BC3FBF25E9}"/>
              </a:ext>
            </a:extLst>
          </p:cNvPr>
          <p:cNvSpPr txBox="1"/>
          <p:nvPr/>
        </p:nvSpPr>
        <p:spPr>
          <a:xfrm>
            <a:off x="628655" y="4778865"/>
            <a:ext cx="837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3.line-height</a:t>
            </a:r>
            <a:r>
              <a:rPr lang="zh-CN" altLang="en-US" dirty="0"/>
              <a:t>：用于设置行间距，就是行与行之间的距离，即字符的垂直间距，</a:t>
            </a:r>
            <a:endParaRPr lang="en-US" altLang="zh-CN" dirty="0"/>
          </a:p>
          <a:p>
            <a:r>
              <a:rPr lang="zh-CN" altLang="en-US" dirty="0"/>
              <a:t>一般称为行高。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061890-141A-4C9E-B8D7-C835EDF03FCD}"/>
              </a:ext>
            </a:extLst>
          </p:cNvPr>
          <p:cNvSpPr txBox="1"/>
          <p:nvPr/>
        </p:nvSpPr>
        <p:spPr>
          <a:xfrm>
            <a:off x="567872" y="5457523"/>
            <a:ext cx="872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4.text-indent</a:t>
            </a:r>
            <a:r>
              <a:rPr lang="zh-CN" altLang="en-US" dirty="0"/>
              <a:t>：用于设置首行文本的缩进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属性值可为不同单位的数值、</a:t>
            </a:r>
            <a:r>
              <a:rPr lang="en-US" altLang="zh-CN" dirty="0" err="1"/>
              <a:t>em</a:t>
            </a:r>
            <a:r>
              <a:rPr lang="zh-CN" altLang="en-US" dirty="0"/>
              <a:t>字符宽度的倍数、或相对于浏览器窗口宽度的百分比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zh-CN" altLang="en-US" dirty="0"/>
              <a:t>，允许使用负值</a:t>
            </a:r>
            <a:r>
              <a:rPr lang="en-US" altLang="zh-CN" dirty="0"/>
              <a:t>.1em </a:t>
            </a:r>
            <a:r>
              <a:rPr lang="zh-CN" altLang="en-US" dirty="0"/>
              <a:t>就是一个字的宽度。如果是汉字的段落，</a:t>
            </a:r>
            <a:r>
              <a:rPr lang="en-US" altLang="zh-CN" dirty="0"/>
              <a:t>1em </a:t>
            </a:r>
            <a:r>
              <a:rPr lang="zh-CN" altLang="en-US" dirty="0"/>
              <a:t>就是一个汉字的</a:t>
            </a:r>
            <a:endParaRPr lang="en-US" altLang="zh-CN" dirty="0"/>
          </a:p>
          <a:p>
            <a:r>
              <a:rPr lang="zh-CN" altLang="en-US" dirty="0"/>
              <a:t>宽度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791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443279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样式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8CFC8-D025-49BF-A310-8C5033864AEC}"/>
              </a:ext>
            </a:extLst>
          </p:cNvPr>
          <p:cNvSpPr txBox="1"/>
          <p:nvPr/>
        </p:nvSpPr>
        <p:spPr>
          <a:xfrm>
            <a:off x="441301" y="889155"/>
            <a:ext cx="8478592" cy="32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标签显示模式（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diaplay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是标签以什么方式进行显示。</a:t>
            </a:r>
            <a:r>
              <a:rPr lang="en-US" altLang="zh-CN" dirty="0"/>
              <a:t>HTML</a:t>
            </a:r>
            <a:r>
              <a:rPr lang="zh-CN" altLang="en-US" dirty="0"/>
              <a:t>标签一般分为</a:t>
            </a:r>
            <a:r>
              <a:rPr lang="zh-CN" altLang="en-US" b="1" dirty="0"/>
              <a:t>块标签</a:t>
            </a:r>
            <a:r>
              <a:rPr lang="zh-CN" altLang="en-US" dirty="0"/>
              <a:t>和</a:t>
            </a:r>
            <a:r>
              <a:rPr lang="zh-CN" altLang="en-US" b="1" dirty="0"/>
              <a:t>行内标签</a:t>
            </a:r>
            <a:r>
              <a:rPr lang="zh-CN" altLang="en-US" dirty="0"/>
              <a:t>两种类型，它们也称为</a:t>
            </a:r>
            <a:r>
              <a:rPr lang="zh-CN" altLang="en-US" b="1" dirty="0"/>
              <a:t>块元素</a:t>
            </a:r>
            <a:r>
              <a:rPr lang="zh-CN" altLang="en-US" dirty="0"/>
              <a:t>和</a:t>
            </a:r>
            <a:r>
              <a:rPr lang="zh-CN" altLang="en-US" b="1" dirty="0"/>
              <a:t>行内元素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标签显示模式转换 </a:t>
            </a:r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display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块转行内：</a:t>
            </a:r>
            <a:r>
              <a:rPr lang="en-US" altLang="zh-CN" sz="2000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display:inline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行内转块：</a:t>
            </a:r>
            <a:r>
              <a:rPr lang="en-US" altLang="zh-CN" sz="2000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display:block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块、行内元素转为行内块：</a:t>
            </a:r>
            <a:r>
              <a:rPr lang="en-US" altLang="zh-CN" sz="2000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display:inline-block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9479A-FD2F-4A65-BD80-B48945875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5" y="4195070"/>
            <a:ext cx="7587276" cy="240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2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443279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背景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8CFC8-D025-49BF-A310-8C5033864AEC}"/>
              </a:ext>
            </a:extLst>
          </p:cNvPr>
          <p:cNvSpPr txBox="1"/>
          <p:nvPr/>
        </p:nvSpPr>
        <p:spPr>
          <a:xfrm>
            <a:off x="441301" y="889155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背景颜色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1A64DA-116A-4BC4-9DF8-AFFB7ED575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779"/>
          <a:stretch/>
        </p:blipFill>
        <p:spPr>
          <a:xfrm>
            <a:off x="871382" y="1532372"/>
            <a:ext cx="4122810" cy="4148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0B93F30-44DB-4045-A3CA-191552A97716}"/>
              </a:ext>
            </a:extLst>
          </p:cNvPr>
          <p:cNvSpPr txBox="1"/>
          <p:nvPr/>
        </p:nvSpPr>
        <p:spPr>
          <a:xfrm>
            <a:off x="441301" y="1911348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背景图片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2645B9-54BE-44CC-82DB-00E7833C6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82" y="2599865"/>
            <a:ext cx="5406853" cy="13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2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3366609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盒子模型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6C4D74-AD53-41FB-A063-06095C7826A0}"/>
              </a:ext>
            </a:extLst>
          </p:cNvPr>
          <p:cNvSpPr/>
          <p:nvPr/>
        </p:nvSpPr>
        <p:spPr>
          <a:xfrm>
            <a:off x="319092" y="1217474"/>
            <a:ext cx="7776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盒子模型就是把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页面中的布局元素看作是一个矩形的盒子，也就是一个盛装内容的容器。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盒子模型由元素的内容、边框（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border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）、内边距（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padding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）、和外边距（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margin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）组成。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557703-AA8E-43E1-B75D-DFE4E7792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2" y="2484569"/>
            <a:ext cx="4718081" cy="3434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C198A0-31D0-4652-8D54-5F2CA18F9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972" y="2199461"/>
            <a:ext cx="3057947" cy="44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62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443279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框架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6C4D74-AD53-41FB-A063-06095C7826A0}"/>
              </a:ext>
            </a:extLst>
          </p:cNvPr>
          <p:cNvSpPr/>
          <p:nvPr/>
        </p:nvSpPr>
        <p:spPr>
          <a:xfrm>
            <a:off x="319092" y="1217474"/>
            <a:ext cx="7776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盒子上述讲的都是如何从零开始写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，这样效率会偏低。下面提供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个可参考的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模板。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768DDF-4DA9-4EEC-851C-622B529C1D73}"/>
              </a:ext>
            </a:extLst>
          </p:cNvPr>
          <p:cNvSpPr/>
          <p:nvPr/>
        </p:nvSpPr>
        <p:spPr>
          <a:xfrm>
            <a:off x="319092" y="1860778"/>
            <a:ext cx="82467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模板：</a:t>
            </a:r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dirty="0" err="1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Boostrap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4"/>
              </a:rPr>
              <a:t>https://v3.bootcss.com/getting-started/#download/</a:t>
            </a:r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dirty="0" err="1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SmanticUI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5"/>
              </a:rPr>
              <a:t>https://semantic-ui.com/introduction/getting-started.html</a:t>
            </a:r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C1F632-1FD6-42BB-B6CE-203924E00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" y="3211959"/>
            <a:ext cx="8674802" cy="25386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0B0A99-2A54-4FB6-B036-FF2D62713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94" y="3429000"/>
            <a:ext cx="7457143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7579301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如何快速利用模板构建自己的网页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10" name="Line 4">
            <a:extLst>
              <a:ext uri="{FF2B5EF4-FFF2-40B4-BE49-F238E27FC236}">
                <a16:creationId xmlns:a16="http://schemas.microsoft.com/office/drawing/2014/main" id="{DD6DAC4C-0EF3-475B-9E70-26A3B4E8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768DDF-4DA9-4EEC-851C-622B529C1D73}"/>
              </a:ext>
            </a:extLst>
          </p:cNvPr>
          <p:cNvSpPr/>
          <p:nvPr/>
        </p:nvSpPr>
        <p:spPr>
          <a:xfrm>
            <a:off x="319092" y="1000363"/>
            <a:ext cx="8246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Boostrap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4"/>
              </a:rPr>
              <a:t>https://v3.bootcss.com/getting-started/#download/</a:t>
            </a:r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F242D1-CF32-4534-84A6-237604D6E94D}"/>
              </a:ext>
            </a:extLst>
          </p:cNvPr>
          <p:cNvSpPr txBox="1"/>
          <p:nvPr/>
        </p:nvSpPr>
        <p:spPr>
          <a:xfrm>
            <a:off x="435429" y="1814286"/>
            <a:ext cx="35189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在线引入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组件库（导航栏）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栅格结构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移动端自适应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8128BB-ECA1-4D8B-B4FF-D849509E784E}"/>
              </a:ext>
            </a:extLst>
          </p:cNvPr>
          <p:cNvSpPr txBox="1"/>
          <p:nvPr/>
        </p:nvSpPr>
        <p:spPr>
          <a:xfrm>
            <a:off x="2061007" y="4551716"/>
            <a:ext cx="5021986" cy="36933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利用好框架几分钟便可快速搭建自己的网页</a:t>
            </a:r>
          </a:p>
        </p:txBody>
      </p:sp>
    </p:spTree>
    <p:extLst>
      <p:ext uri="{BB962C8B-B14F-4D97-AF65-F5344CB8AC3E}">
        <p14:creationId xmlns:p14="http://schemas.microsoft.com/office/powerpoint/2010/main" val="13929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0"/>
            <a:ext cx="1683456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40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目录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/>
        </p:blipFill>
        <p:spPr bwMode="auto">
          <a:xfrm>
            <a:off x="9530" y="1398579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副标题 2"/>
          <p:cNvSpPr txBox="1">
            <a:spLocks/>
          </p:cNvSpPr>
          <p:nvPr/>
        </p:nvSpPr>
        <p:spPr>
          <a:xfrm>
            <a:off x="2443295" y="2011063"/>
            <a:ext cx="4130107" cy="345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Web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HTML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基础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CSS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基础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其他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EE2ED3BE-4C0A-410D-BDCC-97CA169B2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842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0"/>
            <a:ext cx="1683456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40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目录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/>
        </p:blipFill>
        <p:spPr bwMode="auto">
          <a:xfrm>
            <a:off x="9530" y="1398579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副标题 2"/>
          <p:cNvSpPr txBox="1">
            <a:spLocks/>
          </p:cNvSpPr>
          <p:nvPr/>
        </p:nvSpPr>
        <p:spPr>
          <a:xfrm>
            <a:off x="2443295" y="2011063"/>
            <a:ext cx="4130107" cy="345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Web</a:t>
            </a: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CSS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基础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其他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9CD5F949-D2FD-4F65-A734-1A200F783C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309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77658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其他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0" y="1107347"/>
            <a:ext cx="6471955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开发语言：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HTML5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（基础）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+CSS3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（可选）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8FA9388-4251-45C9-8E5D-94ED30BD4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ABA081-05B2-4D5E-BB1A-2981CCA7E467}"/>
              </a:ext>
            </a:extLst>
          </p:cNvPr>
          <p:cNvSpPr txBox="1"/>
          <p:nvPr/>
        </p:nvSpPr>
        <p:spPr>
          <a:xfrm>
            <a:off x="871382" y="2286876"/>
            <a:ext cx="7658776" cy="21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首先趋确定网页布局（可以在纸上画）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语言实现最基本的结构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可以选择使用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进行美化（使用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框架模板简化开发）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文件夹分门别类。</a:t>
            </a:r>
            <a:endParaRPr lang="en-US" altLang="zh-CN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5EE240-C4BD-4292-881B-70582ED90EB4}"/>
              </a:ext>
            </a:extLst>
          </p:cNvPr>
          <p:cNvSpPr txBox="1"/>
          <p:nvPr/>
        </p:nvSpPr>
        <p:spPr>
          <a:xfrm>
            <a:off x="363849" y="1775383"/>
            <a:ext cx="6471955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开发套路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73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77658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其他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6" name="Line 4">
            <a:extLst>
              <a:ext uri="{FF2B5EF4-FFF2-40B4-BE49-F238E27FC236}">
                <a16:creationId xmlns:a16="http://schemas.microsoft.com/office/drawing/2014/main" id="{A8FA9388-4251-45C9-8E5D-94ED30BD4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18777EB-947E-40BF-B1B5-7D6B8BD3DE66}"/>
              </a:ext>
            </a:extLst>
          </p:cNvPr>
          <p:cNvSpPr/>
          <p:nvPr/>
        </p:nvSpPr>
        <p:spPr>
          <a:xfrm>
            <a:off x="1308295" y="1237957"/>
            <a:ext cx="6710290" cy="5148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6D5CFA-D0F3-4A21-89E7-34C71B4992B9}"/>
              </a:ext>
            </a:extLst>
          </p:cNvPr>
          <p:cNvSpPr txBox="1"/>
          <p:nvPr/>
        </p:nvSpPr>
        <p:spPr>
          <a:xfrm>
            <a:off x="4120594" y="1237957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title</a:t>
            </a:r>
            <a:endParaRPr lang="zh-CN" altLang="en-US" sz="3600" dirty="0">
              <a:latin typeface="+mj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0C43834-630D-4C55-B6EA-7ED934F67520}"/>
              </a:ext>
            </a:extLst>
          </p:cNvPr>
          <p:cNvSpPr/>
          <p:nvPr/>
        </p:nvSpPr>
        <p:spPr>
          <a:xfrm>
            <a:off x="1825324" y="1884287"/>
            <a:ext cx="6063176" cy="6463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38CF31-57B3-44BF-AB22-9772A8ED3C9C}"/>
              </a:ext>
            </a:extLst>
          </p:cNvPr>
          <p:cNvSpPr/>
          <p:nvPr/>
        </p:nvSpPr>
        <p:spPr>
          <a:xfrm>
            <a:off x="1505243" y="2700997"/>
            <a:ext cx="1617785" cy="34043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6AE990-477A-405D-B4F6-988BF99BC5D8}"/>
              </a:ext>
            </a:extLst>
          </p:cNvPr>
          <p:cNvSpPr/>
          <p:nvPr/>
        </p:nvSpPr>
        <p:spPr>
          <a:xfrm>
            <a:off x="3521528" y="1879953"/>
            <a:ext cx="9847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C789E1-AC88-4121-9C02-919DF6FB2CDB}"/>
              </a:ext>
            </a:extLst>
          </p:cNvPr>
          <p:cNvSpPr/>
          <p:nvPr/>
        </p:nvSpPr>
        <p:spPr>
          <a:xfrm>
            <a:off x="5023405" y="1894806"/>
            <a:ext cx="9847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E99D45-A57C-4D2D-B481-6776AD2DCCE7}"/>
              </a:ext>
            </a:extLst>
          </p:cNvPr>
          <p:cNvSpPr/>
          <p:nvPr/>
        </p:nvSpPr>
        <p:spPr>
          <a:xfrm>
            <a:off x="6537461" y="1888621"/>
            <a:ext cx="9847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51FD38-3882-4F9A-8D5D-9435F6FC655B}"/>
              </a:ext>
            </a:extLst>
          </p:cNvPr>
          <p:cNvSpPr/>
          <p:nvPr/>
        </p:nvSpPr>
        <p:spPr>
          <a:xfrm>
            <a:off x="1505243" y="3429000"/>
            <a:ext cx="1617785" cy="1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F0FEE5-2FC5-4EDC-A239-E6F9A07CA316}"/>
              </a:ext>
            </a:extLst>
          </p:cNvPr>
          <p:cNvSpPr/>
          <p:nvPr/>
        </p:nvSpPr>
        <p:spPr>
          <a:xfrm>
            <a:off x="1505242" y="4215032"/>
            <a:ext cx="1617785" cy="1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842048-BDAA-47B2-BB6C-FAFAD5241553}"/>
              </a:ext>
            </a:extLst>
          </p:cNvPr>
          <p:cNvSpPr/>
          <p:nvPr/>
        </p:nvSpPr>
        <p:spPr>
          <a:xfrm>
            <a:off x="1505242" y="5102176"/>
            <a:ext cx="1617785" cy="1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7D6796-C817-485F-B9BE-83F09B0B64C0}"/>
              </a:ext>
            </a:extLst>
          </p:cNvPr>
          <p:cNvSpPr txBox="1"/>
          <p:nvPr/>
        </p:nvSpPr>
        <p:spPr>
          <a:xfrm>
            <a:off x="4044301" y="20184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导航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CE0770-138D-46B0-A6C6-5B2CDA1A2CFD}"/>
              </a:ext>
            </a:extLst>
          </p:cNvPr>
          <p:cNvSpPr txBox="1"/>
          <p:nvPr/>
        </p:nvSpPr>
        <p:spPr>
          <a:xfrm>
            <a:off x="2395321" y="20271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导航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E1802A-29B2-4E8B-A402-7C6E9C0E873E}"/>
              </a:ext>
            </a:extLst>
          </p:cNvPr>
          <p:cNvSpPr txBox="1"/>
          <p:nvPr/>
        </p:nvSpPr>
        <p:spPr>
          <a:xfrm>
            <a:off x="5427611" y="20326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导航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0BF3E9-23A9-4178-B571-9B8E0DF610BD}"/>
              </a:ext>
            </a:extLst>
          </p:cNvPr>
          <p:cNvSpPr txBox="1"/>
          <p:nvPr/>
        </p:nvSpPr>
        <p:spPr>
          <a:xfrm>
            <a:off x="6706387" y="2027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关于我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79BAEE-35FD-41E9-94A4-15AE218C6EE9}"/>
              </a:ext>
            </a:extLst>
          </p:cNvPr>
          <p:cNvSpPr txBox="1"/>
          <p:nvPr/>
        </p:nvSpPr>
        <p:spPr>
          <a:xfrm>
            <a:off x="1933260" y="29397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导航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83A728-2373-4A8A-87A0-2FFBAB987F46}"/>
              </a:ext>
            </a:extLst>
          </p:cNvPr>
          <p:cNvSpPr txBox="1"/>
          <p:nvPr/>
        </p:nvSpPr>
        <p:spPr>
          <a:xfrm>
            <a:off x="1933259" y="367532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导航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570255-8C0E-48D4-8CA8-7D964478C951}"/>
              </a:ext>
            </a:extLst>
          </p:cNvPr>
          <p:cNvSpPr txBox="1"/>
          <p:nvPr/>
        </p:nvSpPr>
        <p:spPr>
          <a:xfrm>
            <a:off x="1921107" y="452996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导航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0025BA5-C922-49E0-98CD-D0D5205CF5A3}"/>
              </a:ext>
            </a:extLst>
          </p:cNvPr>
          <p:cNvSpPr txBox="1"/>
          <p:nvPr/>
        </p:nvSpPr>
        <p:spPr>
          <a:xfrm>
            <a:off x="1863398" y="5373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关于我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735A432-F595-4871-B173-12FBC3B31CD9}"/>
              </a:ext>
            </a:extLst>
          </p:cNvPr>
          <p:cNvSpPr/>
          <p:nvPr/>
        </p:nvSpPr>
        <p:spPr>
          <a:xfrm>
            <a:off x="3620002" y="2948126"/>
            <a:ext cx="3963548" cy="297106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内容区域</a:t>
            </a:r>
          </a:p>
        </p:txBody>
      </p:sp>
    </p:spTree>
    <p:extLst>
      <p:ext uri="{BB962C8B-B14F-4D97-AF65-F5344CB8AC3E}">
        <p14:creationId xmlns:p14="http://schemas.microsoft.com/office/powerpoint/2010/main" val="4261362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77658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其他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0" y="1107347"/>
            <a:ext cx="6471955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开发工具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8FA9388-4251-45C9-8E5D-94ED30BD4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ABA081-05B2-4D5E-BB1A-2981CCA7E467}"/>
              </a:ext>
            </a:extLst>
          </p:cNvPr>
          <p:cNvSpPr txBox="1"/>
          <p:nvPr/>
        </p:nvSpPr>
        <p:spPr>
          <a:xfrm>
            <a:off x="1027524" y="1606971"/>
            <a:ext cx="7658776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WebStorm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HBuilder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VSCode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8B994A-9B51-40E7-BD7D-479035981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347" y="3251874"/>
            <a:ext cx="657143" cy="628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D53BE1-5571-4443-B93F-618214A9C6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2311" b="4489"/>
          <a:stretch/>
        </p:blipFill>
        <p:spPr>
          <a:xfrm>
            <a:off x="4395809" y="3252810"/>
            <a:ext cx="576241" cy="6276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03D580-6499-4C5A-8A75-5041B3BB5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2356" y="3252809"/>
            <a:ext cx="772685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80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77658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其他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0" y="1107347"/>
            <a:ext cx="6471955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扩展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8FA9388-4251-45C9-8E5D-94ED30BD4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61E84-E085-4667-A420-6E8A07F5E8F7}"/>
              </a:ext>
            </a:extLst>
          </p:cNvPr>
          <p:cNvSpPr/>
          <p:nvPr/>
        </p:nvSpPr>
        <p:spPr>
          <a:xfrm>
            <a:off x="363850" y="1750401"/>
            <a:ext cx="82467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百度</a:t>
            </a:r>
            <a:r>
              <a:rPr lang="en-US" altLang="zh-CN" sz="2000" dirty="0" err="1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Echarts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库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4"/>
              </a:rPr>
              <a:t>https://echarts.apache.org/examples/zh/index.html</a:t>
            </a:r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AE2EB9-6021-457D-AF34-C050EBB3B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710" y="2417053"/>
            <a:ext cx="5238095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77658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其他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0" y="1107347"/>
            <a:ext cx="6471955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扩展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8FA9388-4251-45C9-8E5D-94ED30BD4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61E84-E085-4667-A420-6E8A07F5E8F7}"/>
              </a:ext>
            </a:extLst>
          </p:cNvPr>
          <p:cNvSpPr/>
          <p:nvPr/>
        </p:nvSpPr>
        <p:spPr>
          <a:xfrm>
            <a:off x="363850" y="1750401"/>
            <a:ext cx="82467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Vis.js</a:t>
            </a:r>
            <a:r>
              <a:rPr lang="zh-CN" altLang="en-US" sz="200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库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4"/>
              </a:rPr>
              <a:t>https://www.oschina.net/p/visjs</a:t>
            </a:r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1028" name="Picture 4" descr="http://static.oschina.net/uploads/space/2014/0416/071424_TLKq_12.png">
            <a:extLst>
              <a:ext uri="{FF2B5EF4-FFF2-40B4-BE49-F238E27FC236}">
                <a16:creationId xmlns:a16="http://schemas.microsoft.com/office/drawing/2014/main" id="{2C529429-BFA6-489D-A5BC-476F95E0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0" y="2150511"/>
            <a:ext cx="65722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39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77658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其他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0" y="1107347"/>
            <a:ext cx="6471955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扩展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8FA9388-4251-45C9-8E5D-94ED30BD4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61E84-E085-4667-A420-6E8A07F5E8F7}"/>
              </a:ext>
            </a:extLst>
          </p:cNvPr>
          <p:cNvSpPr/>
          <p:nvPr/>
        </p:nvSpPr>
        <p:spPr>
          <a:xfrm>
            <a:off x="363850" y="1750401"/>
            <a:ext cx="82467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模板：</a:t>
            </a:r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dirty="0" err="1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Boostrap</a:t>
            </a:r>
            <a:r>
              <a:rPr lang="zh-CN" altLang="en-US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4"/>
              </a:rPr>
              <a:t>https://v3.bootcss.com/getting-started/#download/</a:t>
            </a:r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dirty="0" err="1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SmanticUI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r>
              <a:rPr lang="en-US" altLang="zh-CN" sz="2000" dirty="0">
                <a:solidFill>
                  <a:schemeClr val="dk1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5"/>
              </a:rPr>
              <a:t>https://semantic-ui.com/introduction/getting-started.html</a:t>
            </a:r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000" dirty="0">
              <a:solidFill>
                <a:schemeClr val="dk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A41586-90D0-46DC-9374-6A9D7BED3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" y="3211959"/>
            <a:ext cx="9144000" cy="25386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3EA137-13D4-4A06-BA8A-B0F6B9349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382" y="2702791"/>
            <a:ext cx="7457143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1577658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其他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0" y="1107347"/>
            <a:ext cx="6471955" cy="512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一些资料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视频资料</a:t>
            </a:r>
            <a:r>
              <a:rPr lang="en-US" altLang="zh-CN" sz="200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华文宋体" panose="02010600040101010101" pitchFamily="2" charset="-122"/>
                <a:ea typeface="华文宋体" panose="02010600040101010101" pitchFamily="2" charset="-122"/>
                <a:hlinkClick r:id="rId4"/>
              </a:rPr>
              <a:t>https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hlinkClick r:id="rId4"/>
              </a:rPr>
              <a:t>://www.bilibili.com/video/BV1Yr4y1P7hS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文字资料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菜鸟教程：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hlinkClick r:id="rId5"/>
              </a:rPr>
              <a:t>https://www.runoob.com/html/html5-intro.html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W3school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hlinkClick r:id="rId6"/>
              </a:rPr>
              <a:t>https://www.w3school.com.cn/h.asp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公众号：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hlinkClick r:id="rId7"/>
              </a:rPr>
              <a:t>https://mp.weixin.qq.com/s/lNkLbVL8qWsay8c3krVL8A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  <a:hlinkClick r:id="rId7"/>
              </a:rPr>
              <a:t>、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  <a:hlinkClick r:id="rId8"/>
              </a:rPr>
              <a:t>https://mp.weixin.qq.com/s/zhi3cSU0k4DlHLerta9XXQ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8FA9388-4251-45C9-8E5D-94ED30BD4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036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47928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/>
        </p:blipFill>
        <p:spPr>
          <a:xfrm>
            <a:off x="206879" y="152404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588273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05424" y="6194074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32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53B40653-3FB6-4157-A459-1F5A26D964B0}"/>
              </a:ext>
            </a:extLst>
          </p:cNvPr>
          <p:cNvSpPr/>
          <p:nvPr/>
        </p:nvSpPr>
        <p:spPr>
          <a:xfrm>
            <a:off x="168556" y="4002157"/>
            <a:ext cx="1421705" cy="477078"/>
          </a:xfrm>
          <a:prstGeom prst="roundRect">
            <a:avLst/>
          </a:prstGeom>
          <a:solidFill>
            <a:srgbClr val="F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E1CDB66-51AE-4D70-B146-8AE023AB256A}"/>
              </a:ext>
            </a:extLst>
          </p:cNvPr>
          <p:cNvSpPr/>
          <p:nvPr/>
        </p:nvSpPr>
        <p:spPr>
          <a:xfrm>
            <a:off x="187611" y="3101009"/>
            <a:ext cx="872563" cy="4770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408F6E-CA0F-4588-9D6F-05045808B174}"/>
              </a:ext>
            </a:extLst>
          </p:cNvPr>
          <p:cNvSpPr/>
          <p:nvPr/>
        </p:nvSpPr>
        <p:spPr>
          <a:xfrm>
            <a:off x="187611" y="1669774"/>
            <a:ext cx="600070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7872" y="242824"/>
            <a:ext cx="1715260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Web</a:t>
            </a:r>
            <a:endParaRPr lang="zh-CN" altLang="en-US" sz="36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168556" y="1095457"/>
            <a:ext cx="9134469" cy="336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认识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Web  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网页</a:t>
            </a: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：主要是由文字、图像和超链接等元素构成，当然除了这些元素，网页中还可以包括音频、视频以及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Flash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等。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浏览器</a:t>
            </a: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：是网页显示、运行的平台。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浏览器内核 ：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排版引擎、解释引擎、</a:t>
            </a:r>
            <a:r>
              <a:rPr lang="zh-CN" altLang="en-US" sz="2000">
                <a:latin typeface="华文宋体" panose="02010600040101010101" pitchFamily="2" charset="-122"/>
                <a:ea typeface="华文宋体" panose="02010600040101010101" pitchFamily="2" charset="-122"/>
              </a:rPr>
              <a:t>渲染引擎）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8227DB75-4706-41DF-A42F-281755810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509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3D039663-0419-40E4-B65B-E43AE413D613}"/>
              </a:ext>
            </a:extLst>
          </p:cNvPr>
          <p:cNvSpPr/>
          <p:nvPr/>
        </p:nvSpPr>
        <p:spPr>
          <a:xfrm>
            <a:off x="5486400" y="3086970"/>
            <a:ext cx="1374467" cy="45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B01C7AB-6E94-4064-AB9E-7C96C419710E}"/>
              </a:ext>
            </a:extLst>
          </p:cNvPr>
          <p:cNvSpPr/>
          <p:nvPr/>
        </p:nvSpPr>
        <p:spPr>
          <a:xfrm>
            <a:off x="6860867" y="2702657"/>
            <a:ext cx="848139" cy="3843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E61BAE-8353-458C-B278-FDA0ECC21CE5}"/>
              </a:ext>
            </a:extLst>
          </p:cNvPr>
          <p:cNvSpPr/>
          <p:nvPr/>
        </p:nvSpPr>
        <p:spPr>
          <a:xfrm>
            <a:off x="4943061" y="2213113"/>
            <a:ext cx="848139" cy="38431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06FC7F6-6D6F-4B18-A7AF-A791AFEF374E}"/>
              </a:ext>
            </a:extLst>
          </p:cNvPr>
          <p:cNvSpPr/>
          <p:nvPr/>
        </p:nvSpPr>
        <p:spPr>
          <a:xfrm>
            <a:off x="9530" y="3538330"/>
            <a:ext cx="2693913" cy="610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18C1D11-9927-4044-ABB6-460882C6EC6B}"/>
              </a:ext>
            </a:extLst>
          </p:cNvPr>
          <p:cNvSpPr/>
          <p:nvPr/>
        </p:nvSpPr>
        <p:spPr>
          <a:xfrm>
            <a:off x="0" y="1183341"/>
            <a:ext cx="2283132" cy="610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7872" y="242824"/>
            <a:ext cx="1715260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Web</a:t>
            </a:r>
            <a:endParaRPr lang="zh-CN" altLang="en-US" sz="36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9530" y="1107351"/>
            <a:ext cx="9134469" cy="576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Web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标准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构成：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Web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标准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=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结构标准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+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表现标准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+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行为标准。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结构标准：用于对网页元素进行整理和分类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(HTML)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表现标准：用于设置网页元素的版式、颜色、大小等外观属性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(CSS)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行为标准：用于对网页模型的定义及交互的编写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(JavaScript)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Web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标准的优点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易于维护：只需更改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CSS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文件，就可以改变整站的样式。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页面响应快：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文档体积变小，响应时间短。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可访问性：语义化的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（结构和表现相分离的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）编写的网页文件，更容易被屏幕阅读器识别。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设备兼容性：不同的样式表可以让网页在不同的设备上呈现不同的样式。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8227DB75-4706-41DF-A42F-281755810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42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0"/>
            <a:ext cx="1683456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40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目录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/>
        </p:blipFill>
        <p:spPr bwMode="auto">
          <a:xfrm>
            <a:off x="9530" y="1398579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副标题 2"/>
          <p:cNvSpPr txBox="1">
            <a:spLocks/>
          </p:cNvSpPr>
          <p:nvPr/>
        </p:nvSpPr>
        <p:spPr>
          <a:xfrm>
            <a:off x="2443295" y="2011063"/>
            <a:ext cx="4130107" cy="345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Web</a:t>
            </a: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CSS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基础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42900" indent="-530352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其他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9CD5F949-D2FD-4F65-A734-1A200F783C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08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973874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HTML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基础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1" y="1107347"/>
            <a:ext cx="8478592" cy="261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所谓超文本，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层含义：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因为它可以加入图片、声音、动画、多媒体等内容（</a:t>
            </a: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超越文本限制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不仅如此，它还可以从一个文件跳转到另一个文件，与世界各地主机的文件连接（</a:t>
            </a: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超级链接文件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4295CAA9-F107-4E7B-8492-F291DB49C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15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973874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HTML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基础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1" y="1107347"/>
            <a:ext cx="847859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骨架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4295CAA9-F107-4E7B-8492-F291DB49C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FA4CA7-EF39-4235-B3A9-37991E6FF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" y="1688404"/>
            <a:ext cx="9029234" cy="41854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207676-58F3-458B-B552-EA7F963FE534}"/>
              </a:ext>
            </a:extLst>
          </p:cNvPr>
          <p:cNvSpPr txBox="1"/>
          <p:nvPr/>
        </p:nvSpPr>
        <p:spPr>
          <a:xfrm>
            <a:off x="363851" y="6085555"/>
            <a:ext cx="705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Note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：其实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文件就是由一个一个或一对一对的</a:t>
            </a:r>
            <a:r>
              <a:rPr lang="zh-CN" altLang="en-US" sz="20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标签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5153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67872" y="242824"/>
            <a:ext cx="2973874" cy="646331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HTML</a:t>
            </a:r>
            <a:r>
              <a:rPr lang="zh-CN" altLang="en-US" sz="36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基础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3" r="87611"/>
          <a:stretch/>
        </p:blipFill>
        <p:spPr>
          <a:xfrm>
            <a:off x="9530" y="262737"/>
            <a:ext cx="619125" cy="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4DC44-32B6-4648-9938-E6D80B14C92B}"/>
              </a:ext>
            </a:extLst>
          </p:cNvPr>
          <p:cNvSpPr txBox="1"/>
          <p:nvPr/>
        </p:nvSpPr>
        <p:spPr>
          <a:xfrm>
            <a:off x="363851" y="1107347"/>
            <a:ext cx="8478592" cy="20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HTML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标签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元素标签分类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常规元素（双标签）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空元素（单元素）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4295CAA9-F107-4E7B-8492-F291DB49C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82" y="938812"/>
            <a:ext cx="7971060" cy="11894"/>
          </a:xfrm>
          <a:prstGeom prst="line">
            <a:avLst/>
          </a:prstGeom>
          <a:noFill/>
          <a:ln w="28575">
            <a:solidFill>
              <a:srgbClr val="4269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348A69-C292-48FC-98D0-21BB9AC4C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08" y="3333272"/>
            <a:ext cx="9010792" cy="19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10028</TotalTime>
  <Words>1666</Words>
  <Application>Microsoft Office PowerPoint</Application>
  <PresentationFormat>全屏显示(4:3)</PresentationFormat>
  <Paragraphs>313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 Unicode MS</vt:lpstr>
      <vt:lpstr>Optima-Regular</vt:lpstr>
      <vt:lpstr>方正小标宋简体</vt:lpstr>
      <vt:lpstr>黑体</vt:lpstr>
      <vt:lpstr>华文宋体</vt:lpstr>
      <vt:lpstr>楷体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zhang haokun</cp:lastModifiedBy>
  <cp:revision>1099</cp:revision>
  <cp:lastPrinted>2015-09-08T03:57:43Z</cp:lastPrinted>
  <dcterms:created xsi:type="dcterms:W3CDTF">2015-09-04T08:06:26Z</dcterms:created>
  <dcterms:modified xsi:type="dcterms:W3CDTF">2022-01-12T11:18:41Z</dcterms:modified>
</cp:coreProperties>
</file>