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9906000" cy="6858000" type="A4"/>
  <p:notesSz cx="6875463" cy="100028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672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Actuals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71E-4DA5-A423-35D266ADE80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Forecast Amber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71E-4DA5-A423-35D266ADE80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Forecast Green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71E-4DA5-A423-35D266ADE8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40"/>
        <c:axId val="369421136"/>
        <c:axId val="369424744"/>
      </c:barChart>
      <c:catAx>
        <c:axId val="3694211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9424744"/>
        <c:crosses val="autoZero"/>
        <c:auto val="1"/>
        <c:lblAlgn val="ctr"/>
        <c:lblOffset val="100"/>
        <c:noMultiLvlLbl val="0"/>
      </c:catAx>
      <c:valAx>
        <c:axId val="3694247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94211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8024335395921818"/>
          <c:y val="3.85114893955954E-2"/>
          <c:w val="0.20149035662173367"/>
          <c:h val="0.9370262532578731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6">
                  <a:shade val="6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124-4202-96C9-16ED2AE4BBFD}"/>
              </c:ext>
            </c:extLst>
          </c:dPt>
          <c:dPt>
            <c:idx val="1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124-4202-96C9-16ED2AE4BBFD}"/>
              </c:ext>
            </c:extLst>
          </c:dPt>
          <c:dPt>
            <c:idx val="2"/>
            <c:bubble3D val="0"/>
            <c:spPr>
              <a:solidFill>
                <a:schemeClr val="accent6">
                  <a:tint val="6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E124-4202-96C9-16ED2AE4BBFD}"/>
              </c:ext>
            </c:extLst>
          </c:dPt>
          <c:cat>
            <c:strRef>
              <c:f>Sheet1!$A$2:$A$5</c:f>
              <c:strCache>
                <c:ptCount val="3"/>
                <c:pt idx="0">
                  <c:v>Cash</c:v>
                </c:pt>
                <c:pt idx="1">
                  <c:v>Accounts Receivable</c:v>
                </c:pt>
                <c:pt idx="2">
                  <c:v>Accounts Payable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5</c:v>
                </c:pt>
                <c:pt idx="1">
                  <c:v>3.2</c:v>
                </c:pt>
                <c:pt idx="2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8E4-45A4-A94D-24FA9F004D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AE3F7-A45A-4CC5-B7F2-1C30603D0C66}" type="datetimeFigureOut">
              <a:rPr lang="en-GB" smtClean="0"/>
              <a:t>03/02/2016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9086E-E7BF-4D51-8A19-377155CBB0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8564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AE3F7-A45A-4CC5-B7F2-1C30603D0C66}" type="datetimeFigureOut">
              <a:rPr lang="en-GB" smtClean="0"/>
              <a:t>03/02/2016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9086E-E7BF-4D51-8A19-377155CBB0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928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AE3F7-A45A-4CC5-B7F2-1C30603D0C66}" type="datetimeFigureOut">
              <a:rPr lang="en-GB" smtClean="0"/>
              <a:t>03/02/2016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9086E-E7BF-4D51-8A19-377155CBB0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4725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AE3F7-A45A-4CC5-B7F2-1C30603D0C66}" type="datetimeFigureOut">
              <a:rPr lang="en-GB" smtClean="0"/>
              <a:t>03/02/2016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9086E-E7BF-4D51-8A19-377155CBB0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575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AE3F7-A45A-4CC5-B7F2-1C30603D0C66}" type="datetimeFigureOut">
              <a:rPr lang="en-GB" smtClean="0"/>
              <a:t>03/02/2016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9086E-E7BF-4D51-8A19-377155CBB0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1836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AE3F7-A45A-4CC5-B7F2-1C30603D0C66}" type="datetimeFigureOut">
              <a:rPr lang="en-GB" smtClean="0"/>
              <a:t>03/02/2016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9086E-E7BF-4D51-8A19-377155CBB0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6132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AE3F7-A45A-4CC5-B7F2-1C30603D0C66}" type="datetimeFigureOut">
              <a:rPr lang="en-GB" smtClean="0"/>
              <a:t>03/02/2016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9086E-E7BF-4D51-8A19-377155CBB0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4161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AE3F7-A45A-4CC5-B7F2-1C30603D0C66}" type="datetimeFigureOut">
              <a:rPr lang="en-GB" smtClean="0"/>
              <a:t>03/02/2016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9086E-E7BF-4D51-8A19-377155CBB0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5240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AE3F7-A45A-4CC5-B7F2-1C30603D0C66}" type="datetimeFigureOut">
              <a:rPr lang="en-GB" smtClean="0"/>
              <a:t>03/02/2016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9086E-E7BF-4D51-8A19-377155CBB0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3691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AE3F7-A45A-4CC5-B7F2-1C30603D0C66}" type="datetimeFigureOut">
              <a:rPr lang="en-GB" smtClean="0"/>
              <a:t>03/02/2016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9086E-E7BF-4D51-8A19-377155CBB0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4163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AE3F7-A45A-4CC5-B7F2-1C30603D0C66}" type="datetimeFigureOut">
              <a:rPr lang="en-GB" smtClean="0"/>
              <a:t>03/02/2016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9086E-E7BF-4D51-8A19-377155CBB0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7941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0AE3F7-A45A-4CC5-B7F2-1C30603D0C66}" type="datetimeFigureOut">
              <a:rPr lang="en-GB" smtClean="0"/>
              <a:t>03/02/2016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89086E-E7BF-4D51-8A19-377155CBB0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6481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038" y="365128"/>
            <a:ext cx="8543925" cy="437129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 smtClean="0"/>
              <a:t>Executive Dashboard</a:t>
            </a:r>
            <a:endParaRPr lang="en-GB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3282962"/>
              </p:ext>
            </p:extLst>
          </p:nvPr>
        </p:nvGraphicFramePr>
        <p:xfrm>
          <a:off x="590503" y="1387945"/>
          <a:ext cx="4171619" cy="18079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itle 1"/>
          <p:cNvSpPr txBox="1">
            <a:spLocks/>
          </p:cNvSpPr>
          <p:nvPr/>
        </p:nvSpPr>
        <p:spPr>
          <a:xfrm>
            <a:off x="764427" y="802257"/>
            <a:ext cx="8543925" cy="2213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GB" dirty="0" smtClean="0"/>
              <a:t>Loaded &amp; Checked on: </a:t>
            </a:r>
            <a:r>
              <a:rPr lang="en-GB" dirty="0" err="1" smtClean="0"/>
              <a:t>dd</a:t>
            </a:r>
            <a:r>
              <a:rPr lang="en-GB" dirty="0" smtClean="0"/>
              <a:t>/mmm/</a:t>
            </a:r>
            <a:r>
              <a:rPr lang="en-GB" dirty="0" err="1" smtClean="0"/>
              <a:t>yyyy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681037" y="1018613"/>
            <a:ext cx="1086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Revenues</a:t>
            </a:r>
            <a:endParaRPr lang="en-GB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3473570"/>
              </p:ext>
            </p:extLst>
          </p:nvPr>
        </p:nvGraphicFramePr>
        <p:xfrm>
          <a:off x="5459240" y="3250076"/>
          <a:ext cx="3947308" cy="112776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850293">
                  <a:extLst>
                    <a:ext uri="{9D8B030D-6E8A-4147-A177-3AD203B41FA5}">
                      <a16:colId xmlns:a16="http://schemas.microsoft.com/office/drawing/2014/main" val="2750519713"/>
                    </a:ext>
                  </a:extLst>
                </a:gridCol>
                <a:gridCol w="619403">
                  <a:extLst>
                    <a:ext uri="{9D8B030D-6E8A-4147-A177-3AD203B41FA5}">
                      <a16:colId xmlns:a16="http://schemas.microsoft.com/office/drawing/2014/main" val="2424608684"/>
                    </a:ext>
                  </a:extLst>
                </a:gridCol>
                <a:gridCol w="619403">
                  <a:extLst>
                    <a:ext uri="{9D8B030D-6E8A-4147-A177-3AD203B41FA5}">
                      <a16:colId xmlns:a16="http://schemas.microsoft.com/office/drawing/2014/main" val="1260193713"/>
                    </a:ext>
                  </a:extLst>
                </a:gridCol>
                <a:gridCol w="619403">
                  <a:extLst>
                    <a:ext uri="{9D8B030D-6E8A-4147-A177-3AD203B41FA5}">
                      <a16:colId xmlns:a16="http://schemas.microsoft.com/office/drawing/2014/main" val="3331045611"/>
                    </a:ext>
                  </a:extLst>
                </a:gridCol>
                <a:gridCol w="619403">
                  <a:extLst>
                    <a:ext uri="{9D8B030D-6E8A-4147-A177-3AD203B41FA5}">
                      <a16:colId xmlns:a16="http://schemas.microsoft.com/office/drawing/2014/main" val="3351868277"/>
                    </a:ext>
                  </a:extLst>
                </a:gridCol>
                <a:gridCol w="619403">
                  <a:extLst>
                    <a:ext uri="{9D8B030D-6E8A-4147-A177-3AD203B41FA5}">
                      <a16:colId xmlns:a16="http://schemas.microsoft.com/office/drawing/2014/main" val="4136402626"/>
                    </a:ext>
                  </a:extLst>
                </a:gridCol>
              </a:tblGrid>
              <a:tr h="242181">
                <a:tc>
                  <a:txBody>
                    <a:bodyPr/>
                    <a:lstStyle/>
                    <a:p>
                      <a:r>
                        <a:rPr lang="en-GB" sz="1100" dirty="0" smtClean="0"/>
                        <a:t>Cash</a:t>
                      </a:r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 smtClean="0"/>
                        <a:t>Jan</a:t>
                      </a:r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 smtClean="0"/>
                        <a:t>Feb</a:t>
                      </a:r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 smtClean="0"/>
                        <a:t>Mar</a:t>
                      </a:r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 smtClean="0"/>
                        <a:t>Apr</a:t>
                      </a:r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 smtClean="0"/>
                        <a:t>YTD</a:t>
                      </a:r>
                      <a:endParaRPr lang="en-GB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5033465"/>
                  </a:ext>
                </a:extLst>
              </a:tr>
              <a:tr h="242181">
                <a:tc>
                  <a:txBody>
                    <a:bodyPr/>
                    <a:lstStyle/>
                    <a:p>
                      <a:r>
                        <a:rPr lang="en-GB" sz="800" dirty="0" smtClean="0"/>
                        <a:t>Actuals</a:t>
                      </a:r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+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-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+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1416046"/>
                  </a:ext>
                </a:extLst>
              </a:tr>
              <a:tr h="242181">
                <a:tc>
                  <a:txBody>
                    <a:bodyPr/>
                    <a:lstStyle/>
                    <a:p>
                      <a:r>
                        <a:rPr lang="en-GB" sz="800" dirty="0" smtClean="0"/>
                        <a:t>Budget</a:t>
                      </a:r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+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-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+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1995036"/>
                  </a:ext>
                </a:extLst>
              </a:tr>
              <a:tr h="242181">
                <a:tc>
                  <a:txBody>
                    <a:bodyPr/>
                    <a:lstStyle/>
                    <a:p>
                      <a:r>
                        <a:rPr lang="en-GB" sz="800" dirty="0" smtClean="0"/>
                        <a:t>KPI</a:t>
                      </a:r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 smtClean="0">
                          <a:solidFill>
                            <a:srgbClr val="FF0000"/>
                          </a:solidFill>
                        </a:rPr>
                        <a:t>50%</a:t>
                      </a:r>
                      <a:endParaRPr lang="en-GB" sz="11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 smtClean="0">
                          <a:solidFill>
                            <a:schemeClr val="accent2"/>
                          </a:solidFill>
                        </a:rPr>
                        <a:t>90%</a:t>
                      </a:r>
                      <a:endParaRPr lang="en-GB" sz="11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 smtClean="0">
                          <a:solidFill>
                            <a:srgbClr val="00B050"/>
                          </a:solidFill>
                        </a:rPr>
                        <a:t>100%</a:t>
                      </a:r>
                      <a:endParaRPr lang="en-GB" sz="11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7557130"/>
                  </a:ext>
                </a:extLst>
              </a:tr>
            </a:tbl>
          </a:graphicData>
        </a:graphic>
      </p:graphicFrame>
      <p:graphicFrame>
        <p:nvGraphicFramePr>
          <p:cNvPr id="12" name="Chart 11"/>
          <p:cNvGraphicFramePr/>
          <p:nvPr>
            <p:extLst>
              <p:ext uri="{D42A27DB-BD31-4B8C-83A1-F6EECF244321}">
                <p14:modId xmlns:p14="http://schemas.microsoft.com/office/powerpoint/2010/main" val="919283607"/>
              </p:ext>
            </p:extLst>
          </p:nvPr>
        </p:nvGraphicFramePr>
        <p:xfrm>
          <a:off x="5459239" y="1387945"/>
          <a:ext cx="3947311" cy="18079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7011435"/>
              </p:ext>
            </p:extLst>
          </p:nvPr>
        </p:nvGraphicFramePr>
        <p:xfrm>
          <a:off x="681031" y="3236995"/>
          <a:ext cx="4081092" cy="20878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129662">
                  <a:extLst>
                    <a:ext uri="{9D8B030D-6E8A-4147-A177-3AD203B41FA5}">
                      <a16:colId xmlns:a16="http://schemas.microsoft.com/office/drawing/2014/main" val="2750519713"/>
                    </a:ext>
                  </a:extLst>
                </a:gridCol>
                <a:gridCol w="590286">
                  <a:extLst>
                    <a:ext uri="{9D8B030D-6E8A-4147-A177-3AD203B41FA5}">
                      <a16:colId xmlns:a16="http://schemas.microsoft.com/office/drawing/2014/main" val="2424608684"/>
                    </a:ext>
                  </a:extLst>
                </a:gridCol>
                <a:gridCol w="590286">
                  <a:extLst>
                    <a:ext uri="{9D8B030D-6E8A-4147-A177-3AD203B41FA5}">
                      <a16:colId xmlns:a16="http://schemas.microsoft.com/office/drawing/2014/main" val="1260193713"/>
                    </a:ext>
                  </a:extLst>
                </a:gridCol>
                <a:gridCol w="590286">
                  <a:extLst>
                    <a:ext uri="{9D8B030D-6E8A-4147-A177-3AD203B41FA5}">
                      <a16:colId xmlns:a16="http://schemas.microsoft.com/office/drawing/2014/main" val="3331045611"/>
                    </a:ext>
                  </a:extLst>
                </a:gridCol>
                <a:gridCol w="590286">
                  <a:extLst>
                    <a:ext uri="{9D8B030D-6E8A-4147-A177-3AD203B41FA5}">
                      <a16:colId xmlns:a16="http://schemas.microsoft.com/office/drawing/2014/main" val="3351868277"/>
                    </a:ext>
                  </a:extLst>
                </a:gridCol>
                <a:gridCol w="590286">
                  <a:extLst>
                    <a:ext uri="{9D8B030D-6E8A-4147-A177-3AD203B41FA5}">
                      <a16:colId xmlns:a16="http://schemas.microsoft.com/office/drawing/2014/main" val="4136402626"/>
                    </a:ext>
                  </a:extLst>
                </a:gridCol>
              </a:tblGrid>
              <a:tr h="233636">
                <a:tc>
                  <a:txBody>
                    <a:bodyPr/>
                    <a:lstStyle/>
                    <a:p>
                      <a:r>
                        <a:rPr lang="en-GB" sz="1100" dirty="0" smtClean="0"/>
                        <a:t>Revenues</a:t>
                      </a:r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 smtClean="0"/>
                        <a:t>Q1</a:t>
                      </a:r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 smtClean="0"/>
                        <a:t>Q2</a:t>
                      </a:r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 smtClean="0"/>
                        <a:t>Q3</a:t>
                      </a:r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 smtClean="0"/>
                        <a:t>Q4</a:t>
                      </a:r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 smtClean="0"/>
                        <a:t>YTD</a:t>
                      </a:r>
                      <a:endParaRPr lang="en-GB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5033465"/>
                  </a:ext>
                </a:extLst>
              </a:tr>
              <a:tr h="274866">
                <a:tc>
                  <a:txBody>
                    <a:bodyPr/>
                    <a:lstStyle/>
                    <a:p>
                      <a:r>
                        <a:rPr lang="en-GB" sz="800" dirty="0" smtClean="0"/>
                        <a:t>Actuals</a:t>
                      </a:r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rgbClr val="00B050"/>
                          </a:solidFill>
                        </a:rPr>
                        <a:t>+</a:t>
                      </a:r>
                      <a:endParaRPr lang="en-GB" sz="14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rgbClr val="FF0000"/>
                          </a:solidFill>
                        </a:rPr>
                        <a:t>-</a:t>
                      </a:r>
                      <a:endParaRPr lang="en-GB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1416046"/>
                  </a:ext>
                </a:extLst>
              </a:tr>
              <a:tr h="274866">
                <a:tc>
                  <a:txBody>
                    <a:bodyPr/>
                    <a:lstStyle/>
                    <a:p>
                      <a:r>
                        <a:rPr lang="en-GB" sz="800" dirty="0" smtClean="0"/>
                        <a:t>Amber Forecast</a:t>
                      </a:r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rgbClr val="00B050"/>
                          </a:solidFill>
                        </a:rPr>
                        <a:t>+</a:t>
                      </a:r>
                      <a:endParaRPr lang="en-GB" sz="14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7557130"/>
                  </a:ext>
                </a:extLst>
              </a:tr>
              <a:tr h="274866">
                <a:tc>
                  <a:txBody>
                    <a:bodyPr/>
                    <a:lstStyle/>
                    <a:p>
                      <a:r>
                        <a:rPr lang="en-GB" sz="800" dirty="0" smtClean="0"/>
                        <a:t>Green Forecast</a:t>
                      </a:r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3034332"/>
                  </a:ext>
                </a:extLst>
              </a:tr>
              <a:tr h="277083">
                <a:tc>
                  <a:txBody>
                    <a:bodyPr/>
                    <a:lstStyle/>
                    <a:p>
                      <a:r>
                        <a:rPr lang="en-GB" sz="800" dirty="0" smtClean="0"/>
                        <a:t>Budgets</a:t>
                      </a:r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rgbClr val="00B050"/>
                          </a:solidFill>
                        </a:rPr>
                        <a:t>+</a:t>
                      </a:r>
                      <a:endParaRPr lang="en-GB" sz="14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rgbClr val="FF0000"/>
                          </a:solidFill>
                        </a:rPr>
                        <a:t>-</a:t>
                      </a:r>
                      <a:endParaRPr lang="en-GB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8534577"/>
                  </a:ext>
                </a:extLst>
              </a:tr>
              <a:tr h="277083">
                <a:tc>
                  <a:txBody>
                    <a:bodyPr/>
                    <a:lstStyle/>
                    <a:p>
                      <a:r>
                        <a:rPr lang="en-GB" sz="800" dirty="0" smtClean="0"/>
                        <a:t>Budget Variance $</a:t>
                      </a:r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321235"/>
                  </a:ext>
                </a:extLst>
              </a:tr>
              <a:tr h="277083">
                <a:tc>
                  <a:txBody>
                    <a:bodyPr/>
                    <a:lstStyle/>
                    <a:p>
                      <a:r>
                        <a:rPr lang="en-GB" sz="800" dirty="0" smtClean="0"/>
                        <a:t>Budget Variance %</a:t>
                      </a:r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2512261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5459236" y="4826347"/>
            <a:ext cx="394731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Accounts as at </a:t>
            </a:r>
            <a:r>
              <a:rPr lang="en-GB" sz="1400" dirty="0" err="1" smtClean="0"/>
              <a:t>dd</a:t>
            </a:r>
            <a:r>
              <a:rPr lang="en-GB" sz="1400" dirty="0" smtClean="0"/>
              <a:t>/mmm/</a:t>
            </a:r>
            <a:r>
              <a:rPr lang="en-GB" sz="1400" dirty="0" err="1" smtClean="0"/>
              <a:t>yyyy</a:t>
            </a:r>
            <a:endParaRPr lang="en-GB" sz="1400" dirty="0" smtClean="0"/>
          </a:p>
          <a:p>
            <a:r>
              <a:rPr lang="en-GB" sz="1400" dirty="0" smtClean="0"/>
              <a:t>Receivable: 			$0,000k</a:t>
            </a:r>
          </a:p>
          <a:p>
            <a:r>
              <a:rPr lang="en-GB" sz="1400" dirty="0" smtClean="0"/>
              <a:t>Payable: 			$0,000k</a:t>
            </a:r>
            <a:endParaRPr lang="en-GB" sz="1400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7550372"/>
              </p:ext>
            </p:extLst>
          </p:nvPr>
        </p:nvGraphicFramePr>
        <p:xfrm>
          <a:off x="681031" y="5764076"/>
          <a:ext cx="1344974" cy="85344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778135">
                  <a:extLst>
                    <a:ext uri="{9D8B030D-6E8A-4147-A177-3AD203B41FA5}">
                      <a16:colId xmlns:a16="http://schemas.microsoft.com/office/drawing/2014/main" val="2750519713"/>
                    </a:ext>
                  </a:extLst>
                </a:gridCol>
                <a:gridCol w="566839">
                  <a:extLst>
                    <a:ext uri="{9D8B030D-6E8A-4147-A177-3AD203B41FA5}">
                      <a16:colId xmlns:a16="http://schemas.microsoft.com/office/drawing/2014/main" val="2424608684"/>
                    </a:ext>
                  </a:extLst>
                </a:gridCol>
              </a:tblGrid>
              <a:tr h="159603"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800" dirty="0" smtClean="0"/>
                        <a:t>CAD</a:t>
                      </a:r>
                      <a:endParaRPr lang="en-GB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5033465"/>
                  </a:ext>
                </a:extLst>
              </a:tr>
              <a:tr h="159603">
                <a:tc>
                  <a:txBody>
                    <a:bodyPr/>
                    <a:lstStyle/>
                    <a:p>
                      <a:r>
                        <a:rPr lang="en-GB" sz="800" dirty="0" smtClean="0"/>
                        <a:t>CAD</a:t>
                      </a:r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1416046"/>
                  </a:ext>
                </a:extLst>
              </a:tr>
              <a:tr h="159603">
                <a:tc>
                  <a:txBody>
                    <a:bodyPr/>
                    <a:lstStyle/>
                    <a:p>
                      <a:r>
                        <a:rPr lang="en-GB" sz="800" dirty="0" smtClean="0"/>
                        <a:t>GBP</a:t>
                      </a:r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800" dirty="0" smtClean="0">
                          <a:solidFill>
                            <a:schemeClr val="tx1"/>
                          </a:solidFill>
                        </a:rPr>
                        <a:t>1.3</a:t>
                      </a:r>
                      <a:endParaRPr lang="en-GB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1995036"/>
                  </a:ext>
                </a:extLst>
              </a:tr>
              <a:tr h="159603">
                <a:tc>
                  <a:txBody>
                    <a:bodyPr/>
                    <a:lstStyle/>
                    <a:p>
                      <a:r>
                        <a:rPr lang="en-GB" sz="800" dirty="0" smtClean="0"/>
                        <a:t>USD</a:t>
                      </a:r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800" dirty="0" smtClean="0">
                          <a:solidFill>
                            <a:schemeClr val="tx1"/>
                          </a:solidFill>
                        </a:rPr>
                        <a:t>0.8</a:t>
                      </a:r>
                      <a:endParaRPr lang="en-GB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755713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81030" y="5472677"/>
            <a:ext cx="40810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Forecast Exchange </a:t>
            </a:r>
            <a:r>
              <a:rPr lang="en-GB" sz="1400" dirty="0" smtClean="0"/>
              <a:t>Rates as at </a:t>
            </a:r>
            <a:r>
              <a:rPr lang="en-GB" sz="1400" dirty="0" err="1" smtClean="0"/>
              <a:t>dd</a:t>
            </a:r>
            <a:r>
              <a:rPr lang="en-GB" sz="1400" dirty="0" smtClean="0"/>
              <a:t>/mmm/</a:t>
            </a:r>
            <a:r>
              <a:rPr lang="en-GB" sz="1400" dirty="0" err="1" smtClean="0"/>
              <a:t>yyyy</a:t>
            </a:r>
            <a:endParaRPr lang="en-GB" sz="1400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5459236" y="6008310"/>
            <a:ext cx="39473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Total Inventory Value:</a:t>
            </a:r>
            <a:r>
              <a:rPr lang="en-GB" sz="1400" dirty="0"/>
              <a:t> 	</a:t>
            </a:r>
            <a:r>
              <a:rPr lang="en-GB" sz="1400" dirty="0" smtClean="0"/>
              <a:t>$</a:t>
            </a:r>
            <a:r>
              <a:rPr lang="en-GB" sz="1400" dirty="0"/>
              <a:t>0,000k</a:t>
            </a:r>
          </a:p>
        </p:txBody>
      </p:sp>
    </p:spTree>
    <p:extLst>
      <p:ext uri="{BB962C8B-B14F-4D97-AF65-F5344CB8AC3E}">
        <p14:creationId xmlns:p14="http://schemas.microsoft.com/office/powerpoint/2010/main" val="2023512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142</TotalTime>
  <Words>76</Words>
  <Application>Microsoft Office PowerPoint</Application>
  <PresentationFormat>A4 Paper (210x297 mm)</PresentationFormat>
  <Paragraphs>50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Executive Dashboard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Johnson</dc:creator>
  <cp:lastModifiedBy>Chris Johnson</cp:lastModifiedBy>
  <cp:revision>8</cp:revision>
  <cp:lastPrinted>2016-01-28T12:47:39Z</cp:lastPrinted>
  <dcterms:created xsi:type="dcterms:W3CDTF">2016-01-28T12:10:28Z</dcterms:created>
  <dcterms:modified xsi:type="dcterms:W3CDTF">2016-02-03T14:44:19Z</dcterms:modified>
</cp:coreProperties>
</file>